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03" r:id="rId2"/>
    <p:sldId id="374" r:id="rId3"/>
    <p:sldId id="375" r:id="rId4"/>
    <p:sldId id="259" r:id="rId5"/>
    <p:sldId id="376" r:id="rId6"/>
    <p:sldId id="388" r:id="rId7"/>
    <p:sldId id="389" r:id="rId8"/>
    <p:sldId id="390" r:id="rId9"/>
    <p:sldId id="399" r:id="rId10"/>
    <p:sldId id="400" r:id="rId11"/>
    <p:sldId id="396" r:id="rId12"/>
    <p:sldId id="371" r:id="rId13"/>
    <p:sldId id="392" r:id="rId14"/>
    <p:sldId id="398" r:id="rId15"/>
    <p:sldId id="393" r:id="rId16"/>
    <p:sldId id="394" r:id="rId17"/>
    <p:sldId id="395" r:id="rId18"/>
    <p:sldId id="367" r:id="rId19"/>
    <p:sldId id="360" r:id="rId20"/>
    <p:sldId id="369" r:id="rId21"/>
    <p:sldId id="356" r:id="rId22"/>
    <p:sldId id="357" r:id="rId23"/>
    <p:sldId id="39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>
    <p:extLst>
      <p:ext uri="{19B8F6BF-5375-455C-9EA6-DF929625EA0E}">
        <p15:presenceInfo xmlns:p15="http://schemas.microsoft.com/office/powerpoint/2012/main" userId="922b9c7b93af38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B86"/>
    <a:srgbClr val="E19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238B0-0FBB-484C-BC35-64BC22FBA500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17DC0-149B-4D9D-99DE-1E32597A58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601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inspiredtocare.co.uk/residential-care-professiona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InspiredtocareLeicestershire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hUpQZon1Cc?feature=oembed" TargetMode="Externa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ala-care.com/enderby-grange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RShWcySaf4?feature=oembed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illsforcare.org.uk/thinkcarecareers" TargetMode="External"/><Relationship Id="rId2" Type="http://schemas.openxmlformats.org/officeDocument/2006/relationships/hyperlink" Target="http://www.inspiredtocare.co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verydayisdifferent.com/" TargetMode="External"/><Relationship Id="rId5" Type="http://schemas.openxmlformats.org/officeDocument/2006/relationships/hyperlink" Target="http://www.gov.uk/apply-apprenticeship" TargetMode="External"/><Relationship Id="rId4" Type="http://schemas.openxmlformats.org/officeDocument/2006/relationships/hyperlink" Target="http://www.lscdg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nspiredtocare.co.uk/" TargetMode="External"/><Relationship Id="rId4" Type="http://schemas.openxmlformats.org/officeDocument/2006/relationships/image" Target="../media/image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llep.org.uk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inspiredtocare.co.uk/senior-care-professional-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6820943" y="6068048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060174" y="4002166"/>
            <a:ext cx="111318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800" b="1" dirty="0">
                <a:latin typeface="Segoe UI" panose="020B0502040204020203" pitchFamily="34" charset="0"/>
                <a:cs typeface="Segoe UI" panose="020B0502040204020203" pitchFamily="34" charset="0"/>
              </a:rPr>
              <a:t>Social Care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D5EEA7-1E5C-4BD4-9C8D-FDF93A003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C1DA605-FB03-4C66-8FFD-C2D2A7087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55461E44-26C7-45A1-889D-1D32C8D1FC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06" y="255077"/>
            <a:ext cx="10395470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Other Roles in Social Care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CFCE8F0-F341-4FCC-8734-2BE2DC1D1811}"/>
              </a:ext>
            </a:extLst>
          </p:cNvPr>
          <p:cNvSpPr txBox="1">
            <a:spLocks/>
          </p:cNvSpPr>
          <p:nvPr/>
        </p:nvSpPr>
        <p:spPr>
          <a:xfrm>
            <a:off x="170125" y="1565745"/>
            <a:ext cx="11555576" cy="4214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Answers: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23882B1-0070-4FBC-A97F-78D729172397}"/>
              </a:ext>
            </a:extLst>
          </p:cNvPr>
          <p:cNvSpPr txBox="1">
            <a:spLocks/>
          </p:cNvSpPr>
          <p:nvPr/>
        </p:nvSpPr>
        <p:spPr>
          <a:xfrm>
            <a:off x="319586" y="2187625"/>
            <a:ext cx="11555576" cy="440966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1. Activities Worker		I. Organise social activities, including trips out, entertainment and supporting people to take part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2. Personal Assistant		C. Support an individual to live independently,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3. Manager		F. Responsible for the day to day running of the organisation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4. Specialist Coordinator	A. Specialise in one area of care such as dementia and take responsibility for training staff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5. Housing Support Officer	B. Provide housing related support to ensure people keep their tenancy and live independently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6. Welfare Rights Officer	J. Advise people on housing benefits, disability living allowances, employment benefits, rent support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7. Administrator		D. Carry out tasks to support the organisation in finance, HR and marketing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8. Nurse			E. Perform clinical tasks to people in a nursing home or in the community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9. Counsellor		H. Provide emotional support to help people overcome challenges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10. Cook			G. Prepare and serve meals to people usually in a nursing or residential home, or in a day care centre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06A7460-2FA4-4787-B26F-B70A44FB52DA}"/>
              </a:ext>
            </a:extLst>
          </p:cNvPr>
          <p:cNvSpPr txBox="1">
            <a:spLocks/>
          </p:cNvSpPr>
          <p:nvPr/>
        </p:nvSpPr>
        <p:spPr>
          <a:xfrm>
            <a:off x="170125" y="5960361"/>
            <a:ext cx="11555576" cy="4214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are just a few, there are many more!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90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2"/>
            <a:ext cx="1129466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is all about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working with people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Employers value applicants with the right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behaviours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attitudes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otherwise known as ‘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’ or ‘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’.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you think these attitudes and behaviours are?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do we mean by skills and values?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82E60-37A6-4C83-8423-9793C2B87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97" y="329455"/>
            <a:ext cx="10515600" cy="1325563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Values and Skills</a:t>
            </a:r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71E09274-8781-4BF8-B8C1-A6ECB4AC7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2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4"/>
            <a:ext cx="7032158" cy="931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-1" y="1351722"/>
            <a:ext cx="12192001" cy="163822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C1B86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A61FDF-0908-4E85-A2AD-256CBED21105}"/>
              </a:ext>
            </a:extLst>
          </p:cNvPr>
          <p:cNvSpPr/>
          <p:nvPr/>
        </p:nvSpPr>
        <p:spPr>
          <a:xfrm>
            <a:off x="374818" y="1895537"/>
            <a:ext cx="113798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All the roles we have discussed and looked at have skills but what do we mean by ‘skills’?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two categories of skills: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A52579-AD14-473F-B127-48A13F54A955}"/>
              </a:ext>
            </a:extLst>
          </p:cNvPr>
          <p:cNvSpPr/>
          <p:nvPr/>
        </p:nvSpPr>
        <p:spPr>
          <a:xfrm>
            <a:off x="0" y="3006669"/>
            <a:ext cx="6092166" cy="3841048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F056C8-9098-4D9B-9C0A-38F4B485F9A9}"/>
              </a:ext>
            </a:extLst>
          </p:cNvPr>
          <p:cNvSpPr/>
          <p:nvPr/>
        </p:nvSpPr>
        <p:spPr>
          <a:xfrm>
            <a:off x="6096001" y="3009786"/>
            <a:ext cx="6096000" cy="3848214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14C7F31-4022-4971-A39A-2753BADEE4FD}"/>
              </a:ext>
            </a:extLst>
          </p:cNvPr>
          <p:cNvSpPr txBox="1">
            <a:spLocks/>
          </p:cNvSpPr>
          <p:nvPr/>
        </p:nvSpPr>
        <p:spPr>
          <a:xfrm>
            <a:off x="395534" y="3421812"/>
            <a:ext cx="5012443" cy="588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 or Vocational Skills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844442-B1E6-478D-B722-B256F1C94404}"/>
              </a:ext>
            </a:extLst>
          </p:cNvPr>
          <p:cNvSpPr/>
          <p:nvPr/>
        </p:nvSpPr>
        <p:spPr>
          <a:xfrm>
            <a:off x="6798366" y="3257676"/>
            <a:ext cx="47056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or Employability Skills</a:t>
            </a:r>
            <a:endParaRPr lang="en-GB" b="1" dirty="0">
              <a:solidFill>
                <a:srgbClr val="CC1B86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A97AC9-9E18-4F7B-ACA6-20137CAA031A}"/>
              </a:ext>
            </a:extLst>
          </p:cNvPr>
          <p:cNvSpPr/>
          <p:nvPr/>
        </p:nvSpPr>
        <p:spPr>
          <a:xfrm>
            <a:off x="438715" y="4184404"/>
            <a:ext cx="50124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for example, a first aid course.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F81793-9A43-4F5A-8352-A375B4DA4094}"/>
              </a:ext>
            </a:extLst>
          </p:cNvPr>
          <p:cNvSpPr/>
          <p:nvPr/>
        </p:nvSpPr>
        <p:spPr>
          <a:xfrm>
            <a:off x="6794529" y="4167869"/>
            <a:ext cx="47056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 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</p:spTree>
    <p:extLst>
      <p:ext uri="{BB962C8B-B14F-4D97-AF65-F5344CB8AC3E}">
        <p14:creationId xmlns:p14="http://schemas.microsoft.com/office/powerpoint/2010/main" val="15337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693"/>
            <a:ext cx="9353849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85" y="1663256"/>
            <a:ext cx="818527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Alongside skills, having the right values is really important in the care industry.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are values? Can you name any?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are behaviours and personal attributes like those in this image: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524376" y="458956"/>
            <a:ext cx="249709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Extension activity: Judith has been a care professional for 22 years and works at </a:t>
            </a:r>
            <a:r>
              <a:rPr lang="en-GB" sz="2000" b="1" dirty="0" err="1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Lenthall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House care home in Market Harborough. Watch the video to hear why Judith believes that the right values are what you need to succeed in a career in care.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www.inspiredtocare.co.uk/residential-care-professional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45DF27-E301-4323-BEDF-C7C94F9CB26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232" y="4341817"/>
            <a:ext cx="2191384" cy="2303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555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693"/>
            <a:ext cx="9353849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Values and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797" y="1989827"/>
            <a:ext cx="818527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discussed what skills are and we have discussed the sort of skills that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employees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working in the Social Care sector might have.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look at some of these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values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think of times we have demonstrated them.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start with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kindness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Using the STAR method on your handout, take 5 minutes to think about and write down an example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 you have demonstrated kindness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Now, tell your partner about this and discuss with them how you displayed some of the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 skills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this example as well. For example, did you listen to someone else’s problem and help them find a solution?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Swap over.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524376" y="1663256"/>
            <a:ext cx="24970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11C2CA-6B86-4A64-BB07-B13C5DF7FD56}"/>
              </a:ext>
            </a:extLst>
          </p:cNvPr>
          <p:cNvSpPr/>
          <p:nvPr/>
        </p:nvSpPr>
        <p:spPr>
          <a:xfrm>
            <a:off x="458233" y="212492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EF2B56-883E-42FD-AFF6-97C9FBA998F0}"/>
              </a:ext>
            </a:extLst>
          </p:cNvPr>
          <p:cNvSpPr/>
          <p:nvPr/>
        </p:nvSpPr>
        <p:spPr>
          <a:xfrm>
            <a:off x="469875" y="277489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3D3735-189F-4187-B6F6-A234FF7F01D5}"/>
              </a:ext>
            </a:extLst>
          </p:cNvPr>
          <p:cNvSpPr/>
          <p:nvPr/>
        </p:nvSpPr>
        <p:spPr>
          <a:xfrm>
            <a:off x="457270" y="344866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C02C55-8752-4884-AFBE-620CA631C5FB}"/>
              </a:ext>
            </a:extLst>
          </p:cNvPr>
          <p:cNvSpPr/>
          <p:nvPr/>
        </p:nvSpPr>
        <p:spPr>
          <a:xfrm>
            <a:off x="455421" y="387268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C9EF98D-63E8-4702-ADDB-B1C41065C19F}"/>
              </a:ext>
            </a:extLst>
          </p:cNvPr>
          <p:cNvSpPr/>
          <p:nvPr/>
        </p:nvSpPr>
        <p:spPr>
          <a:xfrm>
            <a:off x="455420" y="480724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BFD821A-EED2-4DF3-AE92-EAC9305023A2}"/>
              </a:ext>
            </a:extLst>
          </p:cNvPr>
          <p:cNvSpPr/>
          <p:nvPr/>
        </p:nvSpPr>
        <p:spPr>
          <a:xfrm>
            <a:off x="455420" y="603766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0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693"/>
            <a:ext cx="9353849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Values and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797" y="1989827"/>
            <a:ext cx="8185278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Now let’s think about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patience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Using the STAR method on your handout, take 5 minutes to think about and write down an example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when you have demonstrated patience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This time, discuss your example with you your partner but ask them which of the other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 skills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they think you demonstrated in your example.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When answering this for your partner, think about the examples; for example, did they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 positive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when something wasn’t working as quickly as they expected? </a:t>
            </a: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524376" y="1663256"/>
            <a:ext cx="24970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Listening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Speaking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Problem Solving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Staying Positive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Aiming High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algn="ctr"/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Team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11C2CA-6B86-4A64-BB07-B13C5DF7FD56}"/>
              </a:ext>
            </a:extLst>
          </p:cNvPr>
          <p:cNvSpPr/>
          <p:nvPr/>
        </p:nvSpPr>
        <p:spPr>
          <a:xfrm>
            <a:off x="458233" y="212492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EF2B56-883E-42FD-AFF6-97C9FBA998F0}"/>
              </a:ext>
            </a:extLst>
          </p:cNvPr>
          <p:cNvSpPr/>
          <p:nvPr/>
        </p:nvSpPr>
        <p:spPr>
          <a:xfrm>
            <a:off x="463979" y="259203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3D3735-189F-4187-B6F6-A234FF7F01D5}"/>
              </a:ext>
            </a:extLst>
          </p:cNvPr>
          <p:cNvSpPr/>
          <p:nvPr/>
        </p:nvSpPr>
        <p:spPr>
          <a:xfrm>
            <a:off x="457270" y="361765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C02C55-8752-4884-AFBE-620CA631C5FB}"/>
              </a:ext>
            </a:extLst>
          </p:cNvPr>
          <p:cNvSpPr/>
          <p:nvPr/>
        </p:nvSpPr>
        <p:spPr>
          <a:xfrm>
            <a:off x="463979" y="467908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53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53849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Case Study: Jack’s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85" y="1325563"/>
            <a:ext cx="8185278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are going to now look at Jack’s journey as a Senior Residential Care Worker.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 your handout there are some questions to answer so watch the video closely.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524376" y="2131626"/>
            <a:ext cx="24970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 more videos and content on Adult Social Care careers, visit: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www.facebook.com/InspiredtocareLeicestershire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Online Media 4" title="Senior Care Professional">
            <a:hlinkClick r:id="" action="ppaction://media"/>
            <a:extLst>
              <a:ext uri="{FF2B5EF4-FFF2-40B4-BE49-F238E27FC236}">
                <a16:creationId xmlns:a16="http://schemas.microsoft.com/office/drawing/2014/main" id="{57E25F6D-2132-4320-ACEE-07A87BC4DD5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86066" y="2857224"/>
            <a:ext cx="6781715" cy="383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69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9844"/>
            <a:ext cx="9183322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Case Study: Jack’s Journey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85" y="2118719"/>
            <a:ext cx="55117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Jack's first role in care was the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 placement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that he completed whilst studying towards a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qualification in Health and Social Care at college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Jack really enjoyed his placement and was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inspired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pursue a career in elderly care when he finished his course.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Jack started as a carer at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 tooltip="External Link: http://ala-care.com/enderby-grange/"/>
              </a:rPr>
              <a:t>Enderby Grange care home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in 2014 and has since been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promoted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a senior carer role. In 2018, Jack was awarded the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Senior Carer of the Year award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as part of the Leicester Mercury Carer of the Year Awards.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Jack's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 goal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is to one day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his own care home. He is working towards this goal by taking advantage of every opportunity to gain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skills and experience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488875" y="980833"/>
            <a:ext cx="24970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“To succeed in a social care career you need to have commitment, </a:t>
            </a:r>
          </a:p>
          <a:p>
            <a:pPr algn="ctr"/>
            <a:r>
              <a:rPr lang="en-GB" sz="2800" b="1" i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put others before yourself and be able to be professional at all times.”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person, indoor, table, boy&#10;&#10;Description automatically generated">
            <a:extLst>
              <a:ext uri="{FF2B5EF4-FFF2-40B4-BE49-F238E27FC236}">
                <a16:creationId xmlns:a16="http://schemas.microsoft.com/office/drawing/2014/main" id="{E58988B8-5372-4BEE-915C-795FFE9DC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525" y="2605174"/>
            <a:ext cx="2611243" cy="337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4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64023"/>
            <a:ext cx="11817182" cy="8876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Health and Social Care 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E1C0EC-9A79-4A4D-90E6-B2F0E484FD5F}"/>
              </a:ext>
            </a:extLst>
          </p:cNvPr>
          <p:cNvSpPr txBox="1"/>
          <p:nvPr/>
        </p:nvSpPr>
        <p:spPr>
          <a:xfrm>
            <a:off x="8689501" y="6366669"/>
            <a:ext cx="3502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383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410223"/>
            <a:ext cx="7032158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Social Care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A9127-23D3-479F-93D4-9AE7F2EA95FA}"/>
              </a:ext>
            </a:extLst>
          </p:cNvPr>
          <p:cNvSpPr txBox="1"/>
          <p:nvPr/>
        </p:nvSpPr>
        <p:spPr>
          <a:xfrm>
            <a:off x="8802807" y="6264546"/>
            <a:ext cx="3389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9DB74D8-90D9-4BDB-85C5-6F2BB8D28977}"/>
              </a:ext>
            </a:extLst>
          </p:cNvPr>
          <p:cNvSpPr/>
          <p:nvPr/>
        </p:nvSpPr>
        <p:spPr>
          <a:xfrm>
            <a:off x="9886121" y="503583"/>
            <a:ext cx="344557" cy="344556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9A8CDD0-118B-4C89-9D51-76A6B60015B8}"/>
              </a:ext>
            </a:extLst>
          </p:cNvPr>
          <p:cNvSpPr/>
          <p:nvPr/>
        </p:nvSpPr>
        <p:spPr>
          <a:xfrm>
            <a:off x="10542103" y="503583"/>
            <a:ext cx="344557" cy="344556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AA5BC37-83B1-4878-B7AA-B4E0A333CD17}"/>
              </a:ext>
            </a:extLst>
          </p:cNvPr>
          <p:cNvSpPr/>
          <p:nvPr/>
        </p:nvSpPr>
        <p:spPr>
          <a:xfrm>
            <a:off x="11232701" y="503583"/>
            <a:ext cx="344557" cy="344556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Online Media 1" title="Health and Social Care  with subtitles - LLEP World of Work">
            <a:hlinkClick r:id="" action="ppaction://media"/>
            <a:extLst>
              <a:ext uri="{FF2B5EF4-FFF2-40B4-BE49-F238E27FC236}">
                <a16:creationId xmlns:a16="http://schemas.microsoft.com/office/drawing/2014/main" id="{AB6233B7-C0DC-45BC-B32E-B8F1A42ABFA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51667" y="2265464"/>
            <a:ext cx="6288665" cy="355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the Social Care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072444" y="5411329"/>
            <a:ext cx="11427828" cy="101566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www.inspiredtocare.co.uk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www.skillsforcare.org.uk/thinkcarecareers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www.lscdg.org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www.gov.uk/apply-apprenticeship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www.everydayisdifferent.com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757730" y="557539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757729" y="5887852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757728" y="6200308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A28280-5957-47B6-A583-E987F6358D08}"/>
              </a:ext>
            </a:extLst>
          </p:cNvPr>
          <p:cNvSpPr/>
          <p:nvPr/>
        </p:nvSpPr>
        <p:spPr>
          <a:xfrm>
            <a:off x="6386205" y="557539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93BEED-BCAA-4A7B-A566-A2FC9F0A6BA5}"/>
              </a:ext>
            </a:extLst>
          </p:cNvPr>
          <p:cNvSpPr/>
          <p:nvPr/>
        </p:nvSpPr>
        <p:spPr>
          <a:xfrm>
            <a:off x="6386205" y="5887852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" grpId="0" animBg="1"/>
      <p:bldP spid="27" grpId="0" animBg="1"/>
      <p:bldP spid="28" grpId="0" animBg="1"/>
      <p:bldP spid="30" grpId="0" animBg="1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89920DA-32C2-45C9-8A83-775A985C658C}"/>
              </a:ext>
            </a:extLst>
          </p:cNvPr>
          <p:cNvSpPr txBox="1">
            <a:spLocks/>
          </p:cNvSpPr>
          <p:nvPr/>
        </p:nvSpPr>
        <p:spPr>
          <a:xfrm>
            <a:off x="223912" y="2674735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Some local employers: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6C850B-BAEE-4263-AB29-C27A4E3E7A29}"/>
              </a:ext>
            </a:extLst>
          </p:cNvPr>
          <p:cNvSpPr/>
          <p:nvPr/>
        </p:nvSpPr>
        <p:spPr>
          <a:xfrm>
            <a:off x="10941120" y="465646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3185E5-FFFA-4046-AB76-87DA58E6ED2B}"/>
              </a:ext>
            </a:extLst>
          </p:cNvPr>
          <p:cNvSpPr/>
          <p:nvPr/>
        </p:nvSpPr>
        <p:spPr>
          <a:xfrm>
            <a:off x="6272463" y="3503738"/>
            <a:ext cx="6096000" cy="193899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Domiciliary care agencies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Local care organisations and nursing homes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Supported housing organisations and day centres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Community services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City, county and district councils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Individual employers who recruit their own staff</a:t>
            </a: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51618C96-B1C9-46EB-897C-12F85976054E}"/>
              </a:ext>
            </a:extLst>
          </p:cNvPr>
          <p:cNvSpPr/>
          <p:nvPr/>
        </p:nvSpPr>
        <p:spPr>
          <a:xfrm>
            <a:off x="5971135" y="359486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0013713-6911-49A9-86A0-634C1E6A89F1}"/>
              </a:ext>
            </a:extLst>
          </p:cNvPr>
          <p:cNvSpPr/>
          <p:nvPr/>
        </p:nvSpPr>
        <p:spPr>
          <a:xfrm>
            <a:off x="5969079" y="4244234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5FABEFB-FC64-402A-8A06-9531CE5E94A4}"/>
              </a:ext>
            </a:extLst>
          </p:cNvPr>
          <p:cNvSpPr/>
          <p:nvPr/>
        </p:nvSpPr>
        <p:spPr>
          <a:xfrm>
            <a:off x="5969080" y="3918408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2C81A27-F365-4037-9979-895C81A195EE}"/>
              </a:ext>
            </a:extLst>
          </p:cNvPr>
          <p:cNvSpPr/>
          <p:nvPr/>
        </p:nvSpPr>
        <p:spPr>
          <a:xfrm>
            <a:off x="5969076" y="452359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30FBB3B-07CE-4FAC-B643-A9F4F8BB9F4A}"/>
              </a:ext>
            </a:extLst>
          </p:cNvPr>
          <p:cNvSpPr/>
          <p:nvPr/>
        </p:nvSpPr>
        <p:spPr>
          <a:xfrm>
            <a:off x="5969076" y="4848280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6CAC4F3-F179-485E-821A-08E950400510}"/>
              </a:ext>
            </a:extLst>
          </p:cNvPr>
          <p:cNvSpPr/>
          <p:nvPr/>
        </p:nvSpPr>
        <p:spPr>
          <a:xfrm>
            <a:off x="5969075" y="5172967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4C4E914-B8BB-40C0-8F4C-7D4A3116DE94}"/>
              </a:ext>
            </a:extLst>
          </p:cNvPr>
          <p:cNvSpPr/>
          <p:nvPr/>
        </p:nvSpPr>
        <p:spPr>
          <a:xfrm>
            <a:off x="380465" y="359486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9F5AD7-2A95-41C1-BCB1-A279E408EB89}"/>
              </a:ext>
            </a:extLst>
          </p:cNvPr>
          <p:cNvSpPr/>
          <p:nvPr/>
        </p:nvSpPr>
        <p:spPr>
          <a:xfrm>
            <a:off x="681793" y="3503738"/>
            <a:ext cx="5108759" cy="317009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Visit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www.inspiredtocare.co.uk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and:</a:t>
            </a: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Take the Careers Matching Tool quiz;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Explore the ‘Working in Social Care’ area to watch and read real life career stories;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Read the information about qualifications and work experience to learn how to kickstart your career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051B496-8001-4AF8-8E1D-44AFBC2A2E64}"/>
              </a:ext>
            </a:extLst>
          </p:cNvPr>
          <p:cNvSpPr/>
          <p:nvPr/>
        </p:nvSpPr>
        <p:spPr>
          <a:xfrm>
            <a:off x="891753" y="5442730"/>
            <a:ext cx="124865" cy="118784"/>
          </a:xfrm>
          <a:prstGeom prst="ellipse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8DF9360-3A21-4499-BC37-87D9AB6F7B0D}"/>
              </a:ext>
            </a:extLst>
          </p:cNvPr>
          <p:cNvSpPr/>
          <p:nvPr/>
        </p:nvSpPr>
        <p:spPr>
          <a:xfrm>
            <a:off x="891753" y="4251643"/>
            <a:ext cx="124865" cy="118784"/>
          </a:xfrm>
          <a:prstGeom prst="ellipse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0AEE06E-0922-4ACC-BAAA-0163A2E23337}"/>
              </a:ext>
            </a:extLst>
          </p:cNvPr>
          <p:cNvSpPr/>
          <p:nvPr/>
        </p:nvSpPr>
        <p:spPr>
          <a:xfrm>
            <a:off x="891753" y="452359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1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21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205258" y="5202495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62050" y="4002166"/>
            <a:ext cx="11029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Segoe UI" panose="020B0502040204020203" pitchFamily="34" charset="0"/>
                <a:cs typeface="Segoe UI" panose="020B0502040204020203" pitchFamily="34" charset="0"/>
              </a:rPr>
              <a:t>Visit </a:t>
            </a:r>
            <a:r>
              <a:rPr lang="en-GB" sz="7200" b="1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www.llep.org.uk</a:t>
            </a:r>
            <a:r>
              <a:rPr lang="en-GB" sz="72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D5EEA7-1E5C-4BD4-9C8D-FDF93A003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C1DA605-FB03-4C66-8FFD-C2D2A7087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55461E44-26C7-45A1-889D-1D32C8D1FC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8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is Social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78" y="1937314"/>
            <a:ext cx="10394501" cy="4351338"/>
          </a:xfrm>
          <a:noFill/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is about providing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personal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practical care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support to help people live their lives.</a:t>
            </a: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many people do you think the social care sector employs in Leicester and Leicestershire? 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5,900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18,200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26,500</a:t>
            </a: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social care sector currently employs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26,500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people in Leicester and Leicestershire.</a:t>
            </a: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By 2035, the social care sector workforce needs to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grow by 36%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meet demand, plus many more people needed to replace those retiring.</a:t>
            </a:r>
          </a:p>
          <a:p>
            <a:pPr marL="0" lv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Covid-19 highlighted the social care sector as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essential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the sector has seen a growth in opportunities as well as a recognition of the status of employees as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Key Workers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3478476-2404-4C1B-856D-68C6E6FDAFF7}"/>
              </a:ext>
            </a:extLst>
          </p:cNvPr>
          <p:cNvSpPr/>
          <p:nvPr/>
        </p:nvSpPr>
        <p:spPr>
          <a:xfrm>
            <a:off x="598343" y="205855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4B36DDF-E38A-4359-8DFC-C6610AFDF6D5}"/>
              </a:ext>
            </a:extLst>
          </p:cNvPr>
          <p:cNvSpPr/>
          <p:nvPr/>
        </p:nvSpPr>
        <p:spPr>
          <a:xfrm>
            <a:off x="598343" y="273736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AC6BFE7-7716-49E8-AF56-72A079AA1DA1}"/>
              </a:ext>
            </a:extLst>
          </p:cNvPr>
          <p:cNvSpPr/>
          <p:nvPr/>
        </p:nvSpPr>
        <p:spPr>
          <a:xfrm>
            <a:off x="1074289" y="3337892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B1BBA2-1DE7-436A-A3DC-66414A88C6A8}"/>
              </a:ext>
            </a:extLst>
          </p:cNvPr>
          <p:cNvSpPr/>
          <p:nvPr/>
        </p:nvSpPr>
        <p:spPr>
          <a:xfrm>
            <a:off x="1072251" y="367053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E77ADF3-B1D7-4658-B6C0-12ACB9FD2D6F}"/>
              </a:ext>
            </a:extLst>
          </p:cNvPr>
          <p:cNvSpPr/>
          <p:nvPr/>
        </p:nvSpPr>
        <p:spPr>
          <a:xfrm>
            <a:off x="1074288" y="4003170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AE5EACD-8D2C-4AA9-B54D-831B3FC73F7D}"/>
              </a:ext>
            </a:extLst>
          </p:cNvPr>
          <p:cNvSpPr/>
          <p:nvPr/>
        </p:nvSpPr>
        <p:spPr>
          <a:xfrm>
            <a:off x="601893" y="4415412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13DCCD-2CDD-4B07-AC56-8B8D86821CD4}"/>
              </a:ext>
            </a:extLst>
          </p:cNvPr>
          <p:cNvSpPr/>
          <p:nvPr/>
        </p:nvSpPr>
        <p:spPr>
          <a:xfrm>
            <a:off x="598343" y="484863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3B09F3E-4968-4094-A1C1-3DF786020FAE}"/>
              </a:ext>
            </a:extLst>
          </p:cNvPr>
          <p:cNvSpPr/>
          <p:nvPr/>
        </p:nvSpPr>
        <p:spPr>
          <a:xfrm>
            <a:off x="598343" y="5554734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9353850" y="0"/>
            <a:ext cx="2838149" cy="6858000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693"/>
            <a:ext cx="9353849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is the Social Care industry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 good career option?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797" y="1989827"/>
            <a:ext cx="8185278" cy="435133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by 2035 more than 9,000 more jobs will be created in the social care sector, increasing the workforce from 26,500 people currently to more than 35,500 people.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Rewarding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96% of social care workers surveyed said that they felt they were ‘making a difference’.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Stability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– the Care Sector is a stable industry because people will always require care workers. 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innovation 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improvements in digital technology are having a big impact on this sector, such as apps and wearable technology; allowing more tailored support for end users. 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Meaningful Career Progression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plenty of opportunities to develop and progress through your career to become a registered manager or nurse, or become a qualified social worker (to name a few).</a:t>
            </a: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7A6EE-FE29-4AE7-B0C9-F474B4D96265}"/>
              </a:ext>
            </a:extLst>
          </p:cNvPr>
          <p:cNvSpPr txBox="1"/>
          <p:nvPr/>
        </p:nvSpPr>
        <p:spPr>
          <a:xfrm>
            <a:off x="9524375" y="648732"/>
            <a:ext cx="249709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“The Care Sector is a good career option as anyone with the right values can do it; anyone with the right values and desire to progress can do just that.”</a:t>
            </a:r>
          </a:p>
          <a:p>
            <a:endParaRPr lang="en-GB" sz="2400" dirty="0">
              <a:solidFill>
                <a:srgbClr val="FF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i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Matt Errington, Locality Manager, Skills for Care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183321" y="0"/>
            <a:ext cx="85265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11C2CA-6B86-4A64-BB07-B13C5DF7FD56}"/>
              </a:ext>
            </a:extLst>
          </p:cNvPr>
          <p:cNvSpPr/>
          <p:nvPr/>
        </p:nvSpPr>
        <p:spPr>
          <a:xfrm>
            <a:off x="458233" y="212492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EF2B56-883E-42FD-AFF6-97C9FBA998F0}"/>
              </a:ext>
            </a:extLst>
          </p:cNvPr>
          <p:cNvSpPr/>
          <p:nvPr/>
        </p:nvSpPr>
        <p:spPr>
          <a:xfrm>
            <a:off x="457269" y="307140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93D3735-189F-4187-B6F6-A234FF7F01D5}"/>
              </a:ext>
            </a:extLst>
          </p:cNvPr>
          <p:cNvSpPr/>
          <p:nvPr/>
        </p:nvSpPr>
        <p:spPr>
          <a:xfrm>
            <a:off x="457269" y="375838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C02C55-8752-4884-AFBE-620CA631C5FB}"/>
              </a:ext>
            </a:extLst>
          </p:cNvPr>
          <p:cNvSpPr/>
          <p:nvPr/>
        </p:nvSpPr>
        <p:spPr>
          <a:xfrm>
            <a:off x="463979" y="4445358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76F01AD-4B28-4A91-81C6-4E4E15F19675}"/>
              </a:ext>
            </a:extLst>
          </p:cNvPr>
          <p:cNvSpPr/>
          <p:nvPr/>
        </p:nvSpPr>
        <p:spPr>
          <a:xfrm>
            <a:off x="463979" y="539184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are the progression routes?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78" y="1937314"/>
            <a:ext cx="10394501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Sideways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into a different type of job which could involve working in a different setting or with a different group of people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move up</a:t>
            </a:r>
            <a:r>
              <a:rPr lang="en-GB" sz="2000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into a job with more responsibility, which requires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knowledge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qualifications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is always changing to meet the needs of an ageing population and people living longer with complex conditions. There’s also great focus on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supporting people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live independently, often at home. This means that care organisations are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working in new ways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creating lots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and exciting job roles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 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 progression pathways are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fully funded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by the employer, so you can progress into management roles, nursing roles, social work roles all through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apprenticeships</a:t>
            </a:r>
            <a:r>
              <a:rPr lang="en-GB" sz="2000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funded</a:t>
            </a:r>
            <a:r>
              <a:rPr lang="en-GB" sz="2000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by a number of ASC employers.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3478476-2404-4C1B-856D-68C6E6FDAFF7}"/>
              </a:ext>
            </a:extLst>
          </p:cNvPr>
          <p:cNvSpPr/>
          <p:nvPr/>
        </p:nvSpPr>
        <p:spPr>
          <a:xfrm>
            <a:off x="598343" y="205855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4B36DDF-E38A-4359-8DFC-C6610AFDF6D5}"/>
              </a:ext>
            </a:extLst>
          </p:cNvPr>
          <p:cNvSpPr/>
          <p:nvPr/>
        </p:nvSpPr>
        <p:spPr>
          <a:xfrm>
            <a:off x="598343" y="273736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AE5EACD-8D2C-4AA9-B54D-831B3FC73F7D}"/>
              </a:ext>
            </a:extLst>
          </p:cNvPr>
          <p:cNvSpPr/>
          <p:nvPr/>
        </p:nvSpPr>
        <p:spPr>
          <a:xfrm>
            <a:off x="598343" y="340851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13DCCD-2CDD-4B07-AC56-8B8D86821CD4}"/>
              </a:ext>
            </a:extLst>
          </p:cNvPr>
          <p:cNvSpPr/>
          <p:nvPr/>
        </p:nvSpPr>
        <p:spPr>
          <a:xfrm>
            <a:off x="598343" y="464952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46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53" y="1593979"/>
            <a:ext cx="9273436" cy="433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Can any of you tell me where you think a social care worker does their job? Where are they based?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different Social Care workforces.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Within each of these workforces there are many roles, only a few are mentioned above.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www.inspiredtocare.co.uk/senior-care-professional-2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531B88-A119-49AC-9C44-E226934740B2}"/>
              </a:ext>
            </a:extLst>
          </p:cNvPr>
          <p:cNvSpPr/>
          <p:nvPr/>
        </p:nvSpPr>
        <p:spPr>
          <a:xfrm>
            <a:off x="552954" y="3221380"/>
            <a:ext cx="81133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Local Authority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which includes roles like Occupational Therapists or Social Workers.</a:t>
            </a:r>
          </a:p>
          <a:p>
            <a:pPr lvl="1"/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Independent Providers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which includes Home Care, Residential Homes, Nursing Homes or Supported Living.</a:t>
            </a:r>
          </a:p>
          <a:p>
            <a:pPr lvl="1"/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Directly Employed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– some people employ a Care Worker themselves and these are known as Personal Assistants.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01264C-BBE8-464F-8604-43A03B1455B8}"/>
              </a:ext>
            </a:extLst>
          </p:cNvPr>
          <p:cNvSpPr/>
          <p:nvPr/>
        </p:nvSpPr>
        <p:spPr>
          <a:xfrm>
            <a:off x="9836375" y="0"/>
            <a:ext cx="2355621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8416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Where do you work?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BE2FC5-5ECA-471F-B67D-B4FCD5A969F8}"/>
              </a:ext>
            </a:extLst>
          </p:cNvPr>
          <p:cNvSpPr/>
          <p:nvPr/>
        </p:nvSpPr>
        <p:spPr>
          <a:xfrm>
            <a:off x="811051" y="336960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FE7C7-7C1F-49EB-B12E-AD1E067A3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8EF925B-5871-4E43-B750-D7D0C2B279F4}"/>
              </a:ext>
            </a:extLst>
          </p:cNvPr>
          <p:cNvSpPr/>
          <p:nvPr/>
        </p:nvSpPr>
        <p:spPr>
          <a:xfrm>
            <a:off x="811050" y="3967732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E4F9F8D-48BB-4096-9421-B3C9261520C4}"/>
              </a:ext>
            </a:extLst>
          </p:cNvPr>
          <p:cNvSpPr/>
          <p:nvPr/>
        </p:nvSpPr>
        <p:spPr>
          <a:xfrm>
            <a:off x="813110" y="456392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3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00E005F-C0AE-40E4-A33F-5946A5EFEDD0}"/>
              </a:ext>
            </a:extLst>
          </p:cNvPr>
          <p:cNvSpPr/>
          <p:nvPr/>
        </p:nvSpPr>
        <p:spPr>
          <a:xfrm>
            <a:off x="9836375" y="0"/>
            <a:ext cx="2355621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8416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Who do you work with?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53" y="1662094"/>
            <a:ext cx="8522808" cy="700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is about providing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practical care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help people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live their lives. Who do you think you will be supporting?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BE2FC5-5ECA-471F-B67D-B4FCD5A969F8}"/>
              </a:ext>
            </a:extLst>
          </p:cNvPr>
          <p:cNvSpPr/>
          <p:nvPr/>
        </p:nvSpPr>
        <p:spPr>
          <a:xfrm>
            <a:off x="811050" y="263545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FE7C7-7C1F-49EB-B12E-AD1E067A3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8EF925B-5871-4E43-B750-D7D0C2B279F4}"/>
              </a:ext>
            </a:extLst>
          </p:cNvPr>
          <p:cNvSpPr/>
          <p:nvPr/>
        </p:nvSpPr>
        <p:spPr>
          <a:xfrm>
            <a:off x="809400" y="295355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E4F9F8D-48BB-4096-9421-B3C9261520C4}"/>
              </a:ext>
            </a:extLst>
          </p:cNvPr>
          <p:cNvSpPr/>
          <p:nvPr/>
        </p:nvSpPr>
        <p:spPr>
          <a:xfrm>
            <a:off x="809397" y="4464971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A1107D-4E17-4D75-AAF7-789D19992EC3}"/>
              </a:ext>
            </a:extLst>
          </p:cNvPr>
          <p:cNvSpPr/>
          <p:nvPr/>
        </p:nvSpPr>
        <p:spPr>
          <a:xfrm>
            <a:off x="1302007" y="2493890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People of all ages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Physical Disabilities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Mental Health Needs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Elderly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Individuals requiring Reablement after a hospital discharge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Learning Difficulties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8A21B4-C450-4D50-AF7E-5AD71D628895}"/>
              </a:ext>
            </a:extLst>
          </p:cNvPr>
          <p:cNvSpPr/>
          <p:nvPr/>
        </p:nvSpPr>
        <p:spPr>
          <a:xfrm>
            <a:off x="809399" y="327166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B484E4A-5419-4FFD-9A1F-EADF6FDB3CE6}"/>
              </a:ext>
            </a:extLst>
          </p:cNvPr>
          <p:cNvSpPr/>
          <p:nvPr/>
        </p:nvSpPr>
        <p:spPr>
          <a:xfrm>
            <a:off x="809398" y="355400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9208368-B219-4CE6-9F81-0F347BD3104D}"/>
              </a:ext>
            </a:extLst>
          </p:cNvPr>
          <p:cNvSpPr/>
          <p:nvPr/>
        </p:nvSpPr>
        <p:spPr>
          <a:xfrm>
            <a:off x="809399" y="386831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78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3" grpId="0" animBg="1"/>
      <p:bldP spid="23" grpId="0" animBg="1"/>
      <p:bldP spid="24" grpId="0" animBg="1"/>
      <p:bldP spid="12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21C5DFC-9A9C-4C11-BC38-63C0A076AEB0}"/>
              </a:ext>
            </a:extLst>
          </p:cNvPr>
          <p:cNvSpPr/>
          <p:nvPr/>
        </p:nvSpPr>
        <p:spPr>
          <a:xfrm>
            <a:off x="9836375" y="0"/>
            <a:ext cx="2355621" cy="6858000"/>
          </a:xfrm>
          <a:prstGeom prst="rect">
            <a:avLst/>
          </a:prstGeom>
          <a:solidFill>
            <a:srgbClr val="CC1B86"/>
          </a:solidFill>
          <a:ln>
            <a:solidFill>
              <a:srgbClr val="CC1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8416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 you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53" y="1662094"/>
            <a:ext cx="8522808" cy="7000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can mean lots of different levels of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depending on the end </a:t>
            </a:r>
            <a:r>
              <a:rPr lang="en-GB" sz="2000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users needs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Can you think of some of the things you might do as a care worker?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CBE2FC5-5ECA-471F-B67D-B4FCD5A969F8}"/>
              </a:ext>
            </a:extLst>
          </p:cNvPr>
          <p:cNvSpPr/>
          <p:nvPr/>
        </p:nvSpPr>
        <p:spPr>
          <a:xfrm>
            <a:off x="809398" y="4150659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FE7C7-7C1F-49EB-B12E-AD1E067A3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08" y="2370602"/>
            <a:ext cx="3515081" cy="1977233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8EF925B-5871-4E43-B750-D7D0C2B279F4}"/>
              </a:ext>
            </a:extLst>
          </p:cNvPr>
          <p:cNvSpPr/>
          <p:nvPr/>
        </p:nvSpPr>
        <p:spPr>
          <a:xfrm>
            <a:off x="809400" y="295355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E4F9F8D-48BB-4096-9421-B3C9261520C4}"/>
              </a:ext>
            </a:extLst>
          </p:cNvPr>
          <p:cNvSpPr/>
          <p:nvPr/>
        </p:nvSpPr>
        <p:spPr>
          <a:xfrm>
            <a:off x="809398" y="4463476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A1107D-4E17-4D75-AAF7-789D19992EC3}"/>
              </a:ext>
            </a:extLst>
          </p:cNvPr>
          <p:cNvSpPr/>
          <p:nvPr/>
        </p:nvSpPr>
        <p:spPr>
          <a:xfrm>
            <a:off x="1302007" y="2804324"/>
            <a:ext cx="71826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Practical assistance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Personal care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Emotional support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Health tasks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Medication management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Helping individuals to live their life independently – this may include being involved in activities that are important to them.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8A21B4-C450-4D50-AF7E-5AD71D628895}"/>
              </a:ext>
            </a:extLst>
          </p:cNvPr>
          <p:cNvSpPr/>
          <p:nvPr/>
        </p:nvSpPr>
        <p:spPr>
          <a:xfrm>
            <a:off x="809399" y="3271663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B484E4A-5419-4FFD-9A1F-EADF6FDB3CE6}"/>
              </a:ext>
            </a:extLst>
          </p:cNvPr>
          <p:cNvSpPr/>
          <p:nvPr/>
        </p:nvSpPr>
        <p:spPr>
          <a:xfrm>
            <a:off x="809398" y="3554005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9208368-B219-4CE6-9F81-0F347BD3104D}"/>
              </a:ext>
            </a:extLst>
          </p:cNvPr>
          <p:cNvSpPr/>
          <p:nvPr/>
        </p:nvSpPr>
        <p:spPr>
          <a:xfrm>
            <a:off x="809399" y="3868317"/>
            <a:ext cx="124865" cy="118784"/>
          </a:xfrm>
          <a:prstGeom prst="ellipse">
            <a:avLst/>
          </a:prstGeom>
          <a:solidFill>
            <a:srgbClr val="E193BD"/>
          </a:solidFill>
          <a:ln>
            <a:solidFill>
              <a:srgbClr val="E193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52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3" grpId="0" animBg="1"/>
      <p:bldP spid="23" grpId="0" animBg="1"/>
      <p:bldP spid="24" grpId="0" animBg="1"/>
      <p:bldP spid="12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06" y="255077"/>
            <a:ext cx="10395470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Other Roles in Social Care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D86EA6"/>
          </a:solidFill>
          <a:ln>
            <a:solidFill>
              <a:srgbClr val="D86E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CFCE8F0-F341-4FCC-8734-2BE2DC1D1811}"/>
              </a:ext>
            </a:extLst>
          </p:cNvPr>
          <p:cNvSpPr txBox="1">
            <a:spLocks/>
          </p:cNvSpPr>
          <p:nvPr/>
        </p:nvSpPr>
        <p:spPr>
          <a:xfrm>
            <a:off x="272955" y="1749258"/>
            <a:ext cx="11855827" cy="4214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Social care isn’t just being a carer. Can you name any other roles in the industry?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match the job to the job description: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6B73BDB-23C8-4B75-A2F2-FCB7CCB38C41}"/>
              </a:ext>
            </a:extLst>
          </p:cNvPr>
          <p:cNvSpPr txBox="1">
            <a:spLocks/>
          </p:cNvSpPr>
          <p:nvPr/>
        </p:nvSpPr>
        <p:spPr>
          <a:xfrm>
            <a:off x="541361" y="2890082"/>
            <a:ext cx="11555576" cy="371284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1. Activities Worker		A. Specialise in one area of care such as dementia and take responsibility for training staff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2. Personal Assistant		B. Provide housing related support to ensure people keep their tenancy and live independently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3. Manager		C. Support an individual to live independently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4. Specialist Coordinator	D. Carry out tasks to support the organisation in finance, HR and marketing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5. Housing Support Officer	E. Perform clinical tasks to people in a nursing home or in the community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6. Welfare Rights Officer	F. Responsible for the day to day running of the organisation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7. Administrator		G. Prepare and serve meals to people usually in a nursing or residential home, or in a day care centre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8. Nurse			H. Provide emotional support to help people overcome challenges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9. Counsellor		I. Organise social activities, including trips out, entertainment and supporting people to take part</a:t>
            </a:r>
          </a:p>
          <a:p>
            <a:pPr marL="0" indent="0" fontAlgn="b">
              <a:buNone/>
            </a:pPr>
            <a:r>
              <a:rPr lang="en-GB" sz="1500" dirty="0">
                <a:latin typeface="Segoe UI" panose="020B0502040204020203" pitchFamily="34" charset="0"/>
                <a:cs typeface="Segoe UI" panose="020B0502040204020203" pitchFamily="34" charset="0"/>
              </a:rPr>
              <a:t>10. Cook			J. Advise people on housing benefits, disability living allowances, employment benefits, rent support</a:t>
            </a:r>
          </a:p>
        </p:txBody>
      </p:sp>
    </p:spTree>
    <p:extLst>
      <p:ext uri="{BB962C8B-B14F-4D97-AF65-F5344CB8AC3E}">
        <p14:creationId xmlns:p14="http://schemas.microsoft.com/office/powerpoint/2010/main" val="179005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4362</TotalTime>
  <Words>2164</Words>
  <Application>Microsoft Office PowerPoint</Application>
  <PresentationFormat>Widescreen</PresentationFormat>
  <Paragraphs>202</Paragraphs>
  <Slides>23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What is Social Care?</vt:lpstr>
      <vt:lpstr>Why is the Social Care industry  a good career option?</vt:lpstr>
      <vt:lpstr>What are the progression routes?</vt:lpstr>
      <vt:lpstr>Where do you work?</vt:lpstr>
      <vt:lpstr>Who do you work with?</vt:lpstr>
      <vt:lpstr>What do you do?</vt:lpstr>
      <vt:lpstr>Other Roles in Social Care</vt:lpstr>
      <vt:lpstr>Other Roles in Social Care</vt:lpstr>
      <vt:lpstr>Values and Skills</vt:lpstr>
      <vt:lpstr>PowerPoint Presentation</vt:lpstr>
      <vt:lpstr>Values</vt:lpstr>
      <vt:lpstr>Values and Skills</vt:lpstr>
      <vt:lpstr>Values and Skills</vt:lpstr>
      <vt:lpstr>Case Study: Jack’s Journey</vt:lpstr>
      <vt:lpstr>Case Study: Jack’s Journey</vt:lpstr>
      <vt:lpstr>PowerPoint Presentation</vt:lpstr>
      <vt:lpstr>PowerPoint Presentation</vt:lpstr>
      <vt:lpstr>PowerPoint Presentation</vt:lpstr>
      <vt:lpstr>Want to know more? 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</dc:title>
  <dc:creator>Mike Sherlock</dc:creator>
  <cp:lastModifiedBy>Laura Sherlock</cp:lastModifiedBy>
  <cp:revision>109</cp:revision>
  <dcterms:created xsi:type="dcterms:W3CDTF">2020-06-26T09:35:04Z</dcterms:created>
  <dcterms:modified xsi:type="dcterms:W3CDTF">2021-03-03T17:26:41Z</dcterms:modified>
</cp:coreProperties>
</file>