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390" r:id="rId2"/>
    <p:sldId id="319" r:id="rId3"/>
    <p:sldId id="377" r:id="rId4"/>
    <p:sldId id="372" r:id="rId5"/>
    <p:sldId id="373" r:id="rId6"/>
    <p:sldId id="338" r:id="rId7"/>
    <p:sldId id="375" r:id="rId8"/>
    <p:sldId id="376" r:id="rId9"/>
    <p:sldId id="374" r:id="rId10"/>
    <p:sldId id="307" r:id="rId11"/>
    <p:sldId id="380" r:id="rId12"/>
    <p:sldId id="381" r:id="rId13"/>
    <p:sldId id="382" r:id="rId14"/>
    <p:sldId id="383" r:id="rId15"/>
    <p:sldId id="384" r:id="rId16"/>
    <p:sldId id="385" r:id="rId17"/>
    <p:sldId id="386" r:id="rId18"/>
    <p:sldId id="387" r:id="rId19"/>
    <p:sldId id="364" r:id="rId20"/>
    <p:sldId id="371" r:id="rId21"/>
    <p:sldId id="342" r:id="rId22"/>
    <p:sldId id="388" r:id="rId23"/>
    <p:sldId id="367" r:id="rId24"/>
    <p:sldId id="360" r:id="rId25"/>
    <p:sldId id="369" r:id="rId26"/>
    <p:sldId id="356" r:id="rId27"/>
    <p:sldId id="357" r:id="rId28"/>
    <p:sldId id="391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ke Sherlock" initials="MS" lastIdx="6" clrIdx="0"/>
  <p:cmAuthor id="2" name="Laura Sherlock" initials="LS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1B86"/>
    <a:srgbClr val="D86EA6"/>
    <a:srgbClr val="E193BD"/>
    <a:srgbClr val="81D3F0"/>
    <a:srgbClr val="1BA9E1"/>
    <a:srgbClr val="B8E4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676" autoAdjust="0"/>
    <p:restoredTop sz="94660"/>
  </p:normalViewPr>
  <p:slideViewPr>
    <p:cSldViewPr snapToGrid="0">
      <p:cViewPr varScale="1">
        <p:scale>
          <a:sx n="72" d="100"/>
          <a:sy n="72" d="100"/>
        </p:scale>
        <p:origin x="714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1" d="100"/>
          <a:sy n="61" d="100"/>
        </p:scale>
        <p:origin x="-259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6098AF-8D6E-4468-A861-0FEB3BAD0C35}" type="datetimeFigureOut">
              <a:rPr lang="en-GB" smtClean="0"/>
              <a:t>03/03/2021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7F2617-662B-4C02-9E64-66DB3DB9FA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65375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672D43-1BCC-4D52-BC68-5C56B2C732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1C9EDD0-E0C8-447F-9932-C0CE2EB342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16CCA9-DE4E-4DD1-A6C6-BD9F4A8881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FE2D-FF9A-4A6D-A323-1CCEFBBFF44E}" type="datetimeFigureOut">
              <a:rPr lang="en-GB" smtClean="0"/>
              <a:t>03/03/2021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864E3F-CA76-4DF8-8BF8-E14DBAAD0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04E385-DB0C-4888-A50B-E26BF993DB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BDE5-F0F1-453A-9B85-B3A9681AC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08974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08099B-62CC-4BF0-9270-85E6953333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C3D7F5A-54CB-44E1-A6A7-4172B7B259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A19F12-5B60-4971-B6E2-AE0D4C0E7F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FE2D-FF9A-4A6D-A323-1CCEFBBFF44E}" type="datetimeFigureOut">
              <a:rPr lang="en-GB" smtClean="0"/>
              <a:t>03/03/2021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8D4019-A610-47E2-A467-09E7BA4D17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539BC0-8898-4208-8249-8599DB8882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BDE5-F0F1-453A-9B85-B3A9681AC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60023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D0B3C52-D879-4032-8ED5-2A8CE5C91A0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2477FB6-FD13-4DAD-9D9D-D779302036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39BB6E-B0B3-4494-AB83-AE194D0A01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FE2D-FF9A-4A6D-A323-1CCEFBBFF44E}" type="datetimeFigureOut">
              <a:rPr lang="en-GB" smtClean="0"/>
              <a:t>03/03/2021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812394-6D65-4F4F-9A1E-1B9E6A1D6A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7AC7F8-F374-4D21-A1F9-07BF6DCE01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BDE5-F0F1-453A-9B85-B3A9681AC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3229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5F2AA4-EF7A-465C-B751-3230B542B2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FA14F1-9715-425F-9394-3D91AF5F42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EC3DCD-318E-4E03-A23D-EA1A106BC8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FE2D-FF9A-4A6D-A323-1CCEFBBFF44E}" type="datetimeFigureOut">
              <a:rPr lang="en-GB" smtClean="0"/>
              <a:t>03/03/2021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EC132B-73BD-4586-A04A-5EBC57718B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2FD65A-5D49-4574-83EC-70449D436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BDE5-F0F1-453A-9B85-B3A9681AC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2831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15ED77-D796-497E-BB2B-1FDD228AF9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AAD31E-FCEC-4DA4-A7AD-7543395A61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2F6CBA-76F0-43E0-937B-CA57E3A4A2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FE2D-FF9A-4A6D-A323-1CCEFBBFF44E}" type="datetimeFigureOut">
              <a:rPr lang="en-GB" smtClean="0"/>
              <a:t>03/03/2021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E37536-04EB-4262-861E-0E6905C94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5C9860-36E6-4992-9B22-5F49B939BD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BDE5-F0F1-453A-9B85-B3A9681AC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66875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32966A-1C0A-47E4-942D-E856F963FF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BD0171-E8B0-4792-9D6E-5F2C3A9523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9DD6719-DFAB-4CC7-BBD8-BFB3C25B21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A0E8C5-837E-4280-902E-6BD5B025BE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FE2D-FF9A-4A6D-A323-1CCEFBBFF44E}" type="datetimeFigureOut">
              <a:rPr lang="en-GB" smtClean="0"/>
              <a:t>03/03/2021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D08CCD-8628-434A-9430-2B5C226E5F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7EE158-F931-4EDF-9317-676639BF7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BDE5-F0F1-453A-9B85-B3A9681AC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9614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7A03EA-C5AB-45E8-9392-312F9145CE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EEC9C7-F5E6-4664-B141-CE99262FBA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0F5406-C1EA-4EC7-8376-1C904852E1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38ECF59-A375-4AA6-8D06-BA04B76762C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87A27EE-BE8D-40DF-AC56-4FF0759510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2439F10-709E-4811-A333-7E98F45AEF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FE2D-FF9A-4A6D-A323-1CCEFBBFF44E}" type="datetimeFigureOut">
              <a:rPr lang="en-GB" smtClean="0"/>
              <a:t>03/03/2021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E883089-2E7F-4AFB-BB4C-6DAD44728F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DD81D14-08DB-479D-87CD-4BFB456D3A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BDE5-F0F1-453A-9B85-B3A9681AC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51023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37EB9A-3422-40A3-9B9F-2C675C6E4B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B968A39-2A1E-4921-B7B8-2557A1E62F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FE2D-FF9A-4A6D-A323-1CCEFBBFF44E}" type="datetimeFigureOut">
              <a:rPr lang="en-GB" smtClean="0"/>
              <a:t>03/03/2021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DA4F4C9-C909-4BBA-BE29-78E7D83A08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07F462-76FE-4821-98DD-1F56FDE8A5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BDE5-F0F1-453A-9B85-B3A9681AC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9167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15A85D2-F90D-4D66-8E34-AC530AB148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FE2D-FF9A-4A6D-A323-1CCEFBBFF44E}" type="datetimeFigureOut">
              <a:rPr lang="en-GB" smtClean="0"/>
              <a:t>03/03/2021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BF2C38E-4D79-44D3-A3D0-94786E1F6B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32735F-0AC5-492F-9D95-D45847BA1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BDE5-F0F1-453A-9B85-B3A9681AC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3443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CF55AE-2463-4963-87E3-53A97EC2BB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AA6055-9BD7-4C61-BEAA-9EA5511E11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BF70C8-DA18-4D2A-830E-6FD9C8A79E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3D8030-F38B-4E07-B904-E02B9F997D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FE2D-FF9A-4A6D-A323-1CCEFBBFF44E}" type="datetimeFigureOut">
              <a:rPr lang="en-GB" smtClean="0"/>
              <a:t>03/03/2021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1EB677-455D-4B51-81FD-E120F63F7B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F31247-5602-4D6C-A1E8-812C437F7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BDE5-F0F1-453A-9B85-B3A9681AC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9266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03AA30-6748-4E2C-8D84-5EC0B2C851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0D46146-C2DB-44F8-858B-F118A3805C9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811F54-5AF6-45E0-9B8C-0D38093F00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638224-3BBA-432C-B5B7-7FBEFB71B0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FE2D-FF9A-4A6D-A323-1CCEFBBFF44E}" type="datetimeFigureOut">
              <a:rPr lang="en-GB" smtClean="0"/>
              <a:t>03/03/2021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397CD9-60DB-4A6C-8B90-4983CBE198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BEEB59-75D2-444B-B966-C664FBE32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BDE5-F0F1-453A-9B85-B3A9681AC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5857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E3C0092-ECBA-4005-9B1B-142A15D26F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8DF237-64B7-481E-8807-0B23DB33BB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B38811-AA25-4344-A42D-8D01023E26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ACFE2D-FF9A-4A6D-A323-1CCEFBBFF44E}" type="datetimeFigureOut">
              <a:rPr lang="en-GB" smtClean="0"/>
              <a:t>03/03/2021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36523B-65B1-4688-88F3-CCB3D2D401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FCAED1-A1E8-4693-8FA2-9962CEC0A2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23BDE5-F0F1-453A-9B85-B3A9681AC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0109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f_xAQNNi4pA?feature=oembed" TargetMode="External"/><Relationship Id="rId4" Type="http://schemas.openxmlformats.org/officeDocument/2006/relationships/image" Target="../media/image7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jobsatleicesterhospitals.nhs.uk/" TargetMode="External"/><Relationship Id="rId7" Type="http://schemas.openxmlformats.org/officeDocument/2006/relationships/hyperlink" Target="http://www.gov.uk/apply-apprenticeship" TargetMode="External"/><Relationship Id="rId2" Type="http://schemas.openxmlformats.org/officeDocument/2006/relationships/hyperlink" Target="http://www.stepintothenhs.nhs.uk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healthcareers.nhs.uk/" TargetMode="External"/><Relationship Id="rId5" Type="http://schemas.openxmlformats.org/officeDocument/2006/relationships/hyperlink" Target="http://www.charnwoodcampus.com/" TargetMode="External"/><Relationship Id="rId4" Type="http://schemas.openxmlformats.org/officeDocument/2006/relationships/hyperlink" Target="http://www.your-future.co.uk/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ontinuing-healthcare.co.uk/continuing-healthcare-guidance/difference-between-healthcare-and-social-care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fRShWcySaf4?feature=oembed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F6D84416-99AC-4C62-8F00-B73F3F731D5E}"/>
              </a:ext>
            </a:extLst>
          </p:cNvPr>
          <p:cNvSpPr/>
          <p:nvPr/>
        </p:nvSpPr>
        <p:spPr>
          <a:xfrm>
            <a:off x="0" y="0"/>
            <a:ext cx="2343150" cy="6858000"/>
          </a:xfrm>
          <a:prstGeom prst="rect">
            <a:avLst/>
          </a:prstGeom>
          <a:solidFill>
            <a:srgbClr val="CC1B86"/>
          </a:solidFill>
          <a:ln>
            <a:solidFill>
              <a:srgbClr val="CC1B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D2DAD6E-B1B5-4E8E-B79B-FF2EA4AF6E47}"/>
              </a:ext>
            </a:extLst>
          </p:cNvPr>
          <p:cNvSpPr/>
          <p:nvPr/>
        </p:nvSpPr>
        <p:spPr>
          <a:xfrm>
            <a:off x="1162050" y="0"/>
            <a:ext cx="2114550" cy="4038600"/>
          </a:xfrm>
          <a:prstGeom prst="rect">
            <a:avLst/>
          </a:prstGeom>
          <a:solidFill>
            <a:srgbClr val="D86EA6"/>
          </a:solidFill>
          <a:ln>
            <a:solidFill>
              <a:srgbClr val="D86E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3A31666-249B-433E-A164-F02D58A6BBEF}"/>
              </a:ext>
            </a:extLst>
          </p:cNvPr>
          <p:cNvSpPr txBox="1"/>
          <p:nvPr/>
        </p:nvSpPr>
        <p:spPr>
          <a:xfrm>
            <a:off x="1162050" y="3429000"/>
            <a:ext cx="21145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Key Sectors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6417CC5-D5D5-4C5C-99BA-431E5D0EE803}"/>
              </a:ext>
            </a:extLst>
          </p:cNvPr>
          <p:cNvSpPr txBox="1"/>
          <p:nvPr/>
        </p:nvSpPr>
        <p:spPr>
          <a:xfrm>
            <a:off x="7523310" y="5182658"/>
            <a:ext cx="4229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LLEP</a:t>
            </a:r>
            <a:r>
              <a:rPr lang="en-GB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 World of Work series.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16ADBD8-C7F1-4148-91F2-5CB7F5D24338}"/>
              </a:ext>
            </a:extLst>
          </p:cNvPr>
          <p:cNvSpPr txBox="1"/>
          <p:nvPr/>
        </p:nvSpPr>
        <p:spPr>
          <a:xfrm>
            <a:off x="1060174" y="4002166"/>
            <a:ext cx="111318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200" b="1" dirty="0">
                <a:latin typeface="Segoe UI" panose="020B0502040204020203" pitchFamily="34" charset="0"/>
                <a:cs typeface="Segoe UI" panose="020B0502040204020203" pitchFamily="34" charset="0"/>
              </a:rPr>
              <a:t>Health and Social Care</a:t>
            </a:r>
          </a:p>
        </p:txBody>
      </p:sp>
      <p:pic>
        <p:nvPicPr>
          <p:cNvPr id="13" name="Picture 12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DFD5EEA7-1E5C-4BD4-9C8D-FDF93A003A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2625" y="278326"/>
            <a:ext cx="2044122" cy="828262"/>
          </a:xfrm>
          <a:prstGeom prst="rect">
            <a:avLst/>
          </a:prstGeom>
        </p:spPr>
      </p:pic>
      <p:pic>
        <p:nvPicPr>
          <p:cNvPr id="14" name="Picture 13" descr="Logo&#10;&#10;Description automatically generated">
            <a:extLst>
              <a:ext uri="{FF2B5EF4-FFF2-40B4-BE49-F238E27FC236}">
                <a16:creationId xmlns:a16="http://schemas.microsoft.com/office/drawing/2014/main" id="{DC1DA605-FB03-4C66-8FFD-C2D2A7087F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614" y="99453"/>
            <a:ext cx="1563758" cy="1186008"/>
          </a:xfrm>
          <a:prstGeom prst="rect">
            <a:avLst/>
          </a:prstGeom>
        </p:spPr>
      </p:pic>
      <p:pic>
        <p:nvPicPr>
          <p:cNvPr id="16" name="Picture 15" descr="A picture containing chart&#10;&#10;Description automatically generated">
            <a:extLst>
              <a:ext uri="{FF2B5EF4-FFF2-40B4-BE49-F238E27FC236}">
                <a16:creationId xmlns:a16="http://schemas.microsoft.com/office/drawing/2014/main" id="{55461E44-26C7-45A1-889D-1D32C8D1FC1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8255" y="99453"/>
            <a:ext cx="1160106" cy="1190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907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B363CA-02FA-4C69-8A83-AB0602CFAB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1597" y="2767322"/>
            <a:ext cx="1129466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Now you know what Health and Social Care is and we have had a look at some example jobs and what they are, let’s think about what these types of roles can </a:t>
            </a:r>
            <a:r>
              <a:rPr lang="en-GB" sz="20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earn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</a:p>
          <a:p>
            <a:pPr mar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Some factors to consider when thinking about income: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How </a:t>
            </a:r>
            <a:r>
              <a:rPr lang="en-GB" sz="20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skilled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 is the role? Do you need to do lots of </a:t>
            </a:r>
            <a:r>
              <a:rPr lang="en-GB" sz="20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specific training 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to be able to do it?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Is there a </a:t>
            </a:r>
            <a:r>
              <a:rPr lang="en-GB" sz="20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demand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 for the job? Is it a role that is needed and </a:t>
            </a:r>
            <a:r>
              <a:rPr lang="en-GB" sz="20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not many people can do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In order to understand what a yearly (or annual) </a:t>
            </a:r>
            <a:r>
              <a:rPr lang="en-GB" sz="20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salary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 means, let’s first look at the </a:t>
            </a:r>
            <a:r>
              <a:rPr lang="en-GB" sz="20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cost of living 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in Leicester and Leicestershire.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7C8BCE7-8E13-4C99-9BB1-8F99C032E23D}"/>
              </a:ext>
            </a:extLst>
          </p:cNvPr>
          <p:cNvSpPr/>
          <p:nvPr/>
        </p:nvSpPr>
        <p:spPr>
          <a:xfrm>
            <a:off x="0" y="0"/>
            <a:ext cx="12192000" cy="1881803"/>
          </a:xfrm>
          <a:prstGeom prst="rect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B82CB6A-E5A2-42E0-9010-69BBA762883B}"/>
              </a:ext>
            </a:extLst>
          </p:cNvPr>
          <p:cNvSpPr/>
          <p:nvPr/>
        </p:nvSpPr>
        <p:spPr>
          <a:xfrm>
            <a:off x="0" y="2167918"/>
            <a:ext cx="12192000" cy="131562"/>
          </a:xfrm>
          <a:prstGeom prst="rect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D9F4632-8F37-4BDD-A848-F7FC4B1ABBCC}"/>
              </a:ext>
            </a:extLst>
          </p:cNvPr>
          <p:cNvSpPr/>
          <p:nvPr/>
        </p:nvSpPr>
        <p:spPr>
          <a:xfrm>
            <a:off x="0" y="1888939"/>
            <a:ext cx="12192000" cy="131561"/>
          </a:xfrm>
          <a:prstGeom prst="rect">
            <a:avLst/>
          </a:prstGeom>
          <a:solidFill>
            <a:srgbClr val="D86EA6"/>
          </a:solidFill>
          <a:ln>
            <a:solidFill>
              <a:srgbClr val="D86E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61105C7-57C4-4A69-98DE-AEE70BAA4FCB}"/>
              </a:ext>
            </a:extLst>
          </p:cNvPr>
          <p:cNvSpPr/>
          <p:nvPr/>
        </p:nvSpPr>
        <p:spPr>
          <a:xfrm>
            <a:off x="0" y="2028428"/>
            <a:ext cx="12192000" cy="131562"/>
          </a:xfrm>
          <a:prstGeom prst="rect">
            <a:avLst/>
          </a:prstGeom>
          <a:solidFill>
            <a:srgbClr val="CC1B86"/>
          </a:solidFill>
          <a:ln>
            <a:solidFill>
              <a:srgbClr val="CC1B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9187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B363CA-02FA-4C69-8A83-AB0602CFAB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1597" y="2767322"/>
            <a:ext cx="1129466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Take a couple of minutes to discuss the following questions with your neighbour: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What type of holidays do you want to have? How many a year?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What sort of car do you want to drive?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Do you want to live independently, rent or buy a house? What sort of house do you envisage yourself living in? 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Do you see yourself having pets? Children? </a:t>
            </a:r>
          </a:p>
          <a:p>
            <a:pPr mar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How much do you think you will need to earn to support this desired lifestyle? </a:t>
            </a: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Write down what you think.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7C8BCE7-8E13-4C99-9BB1-8F99C032E23D}"/>
              </a:ext>
            </a:extLst>
          </p:cNvPr>
          <p:cNvSpPr/>
          <p:nvPr/>
        </p:nvSpPr>
        <p:spPr>
          <a:xfrm>
            <a:off x="0" y="0"/>
            <a:ext cx="12192000" cy="1881803"/>
          </a:xfrm>
          <a:prstGeom prst="rect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B82CB6A-E5A2-42E0-9010-69BBA762883B}"/>
              </a:ext>
            </a:extLst>
          </p:cNvPr>
          <p:cNvSpPr/>
          <p:nvPr/>
        </p:nvSpPr>
        <p:spPr>
          <a:xfrm>
            <a:off x="0" y="2167918"/>
            <a:ext cx="12192000" cy="131562"/>
          </a:xfrm>
          <a:prstGeom prst="rect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D9F4632-8F37-4BDD-A848-F7FC4B1ABBCC}"/>
              </a:ext>
            </a:extLst>
          </p:cNvPr>
          <p:cNvSpPr/>
          <p:nvPr/>
        </p:nvSpPr>
        <p:spPr>
          <a:xfrm>
            <a:off x="0" y="1888939"/>
            <a:ext cx="12192000" cy="131561"/>
          </a:xfrm>
          <a:prstGeom prst="rect">
            <a:avLst/>
          </a:prstGeom>
          <a:solidFill>
            <a:srgbClr val="D86EA6"/>
          </a:solidFill>
          <a:ln>
            <a:solidFill>
              <a:srgbClr val="D86E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61105C7-57C4-4A69-98DE-AEE70BAA4FCB}"/>
              </a:ext>
            </a:extLst>
          </p:cNvPr>
          <p:cNvSpPr/>
          <p:nvPr/>
        </p:nvSpPr>
        <p:spPr>
          <a:xfrm>
            <a:off x="0" y="2028428"/>
            <a:ext cx="12192000" cy="131562"/>
          </a:xfrm>
          <a:prstGeom prst="rect">
            <a:avLst/>
          </a:prstGeom>
          <a:solidFill>
            <a:srgbClr val="CC1B86"/>
          </a:solidFill>
          <a:ln>
            <a:solidFill>
              <a:srgbClr val="CC1B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0882E60-37A6-4C83-8423-9793C2B879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597" y="329455"/>
            <a:ext cx="10515600" cy="1325563"/>
          </a:xfrm>
        </p:spPr>
        <p:txBody>
          <a:bodyPr/>
          <a:lstStyle/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What sort of lifestyle do you want?</a:t>
            </a:r>
          </a:p>
        </p:txBody>
      </p:sp>
      <p:pic>
        <p:nvPicPr>
          <p:cNvPr id="8" name="Picture 7" descr="A picture containing chart&#10;&#10;Description automatically generated">
            <a:extLst>
              <a:ext uri="{FF2B5EF4-FFF2-40B4-BE49-F238E27FC236}">
                <a16:creationId xmlns:a16="http://schemas.microsoft.com/office/drawing/2014/main" id="{71E09274-8781-4BF8-B8C1-A6ECB4AC7D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8676" y="5614126"/>
            <a:ext cx="1160106" cy="1190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54635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B363CA-02FA-4C69-8A83-AB0602CFAB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1597" y="2767322"/>
            <a:ext cx="1129466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We are going to quickly look at </a:t>
            </a:r>
            <a:r>
              <a:rPr lang="en-GB" sz="20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living expenses 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and what that means for the sort of </a:t>
            </a:r>
            <a:r>
              <a:rPr lang="en-GB" sz="20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salary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 you would need to be able to pay for it. </a:t>
            </a:r>
          </a:p>
          <a:p>
            <a:pPr mar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Things to consider when looking at these monthly expenses. 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If you live with someone else, such as a partner or in a shared house with friends, some of these costs will be split between you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If you want to be able to save up for a house deposit you will need leftover salary to put aside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If you spend a lot of money on nights out, days out or shopping, you would need to make sure you have enough salary each month for this too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The type of car you have will affect how much the repayments are (if any)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7C8BCE7-8E13-4C99-9BB1-8F99C032E23D}"/>
              </a:ext>
            </a:extLst>
          </p:cNvPr>
          <p:cNvSpPr/>
          <p:nvPr/>
        </p:nvSpPr>
        <p:spPr>
          <a:xfrm>
            <a:off x="0" y="0"/>
            <a:ext cx="12192000" cy="1881803"/>
          </a:xfrm>
          <a:prstGeom prst="rect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B82CB6A-E5A2-42E0-9010-69BBA762883B}"/>
              </a:ext>
            </a:extLst>
          </p:cNvPr>
          <p:cNvSpPr/>
          <p:nvPr/>
        </p:nvSpPr>
        <p:spPr>
          <a:xfrm>
            <a:off x="0" y="2167918"/>
            <a:ext cx="12192000" cy="131562"/>
          </a:xfrm>
          <a:prstGeom prst="rect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D9F4632-8F37-4BDD-A848-F7FC4B1ABBCC}"/>
              </a:ext>
            </a:extLst>
          </p:cNvPr>
          <p:cNvSpPr/>
          <p:nvPr/>
        </p:nvSpPr>
        <p:spPr>
          <a:xfrm>
            <a:off x="0" y="1888939"/>
            <a:ext cx="12192000" cy="131561"/>
          </a:xfrm>
          <a:prstGeom prst="rect">
            <a:avLst/>
          </a:prstGeom>
          <a:solidFill>
            <a:srgbClr val="D86EA6"/>
          </a:solidFill>
          <a:ln>
            <a:solidFill>
              <a:srgbClr val="D86E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61105C7-57C4-4A69-98DE-AEE70BAA4FCB}"/>
              </a:ext>
            </a:extLst>
          </p:cNvPr>
          <p:cNvSpPr/>
          <p:nvPr/>
        </p:nvSpPr>
        <p:spPr>
          <a:xfrm>
            <a:off x="0" y="2028428"/>
            <a:ext cx="12192000" cy="131562"/>
          </a:xfrm>
          <a:prstGeom prst="rect">
            <a:avLst/>
          </a:prstGeom>
          <a:solidFill>
            <a:srgbClr val="CC1B86"/>
          </a:solidFill>
          <a:ln>
            <a:solidFill>
              <a:srgbClr val="CC1B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0882E60-37A6-4C83-8423-9793C2B879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597" y="329455"/>
            <a:ext cx="10515600" cy="1325563"/>
          </a:xfrm>
        </p:spPr>
        <p:txBody>
          <a:bodyPr/>
          <a:lstStyle/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Living expenses</a:t>
            </a:r>
          </a:p>
        </p:txBody>
      </p:sp>
      <p:pic>
        <p:nvPicPr>
          <p:cNvPr id="8" name="Picture 7" descr="A picture containing chart&#10;&#10;Description automatically generated">
            <a:extLst>
              <a:ext uri="{FF2B5EF4-FFF2-40B4-BE49-F238E27FC236}">
                <a16:creationId xmlns:a16="http://schemas.microsoft.com/office/drawing/2014/main" id="{F6141667-51AE-4934-A796-0271F40D3C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8676" y="5614126"/>
            <a:ext cx="1160106" cy="1190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94088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B363CA-02FA-4C69-8A83-AB0602CFAB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1597" y="2635761"/>
            <a:ext cx="11640403" cy="66167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Work with a neighbour and tell me what you think the </a:t>
            </a:r>
            <a:r>
              <a:rPr lang="en-GB" sz="20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monthly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 cost of each of the following bills is for a </a:t>
            </a:r>
            <a:r>
              <a:rPr lang="en-GB" sz="20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two bedroom rented 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house.</a:t>
            </a:r>
          </a:p>
          <a:p>
            <a:pPr marL="0" indent="0">
              <a:buNone/>
            </a:pPr>
            <a:endParaRPr lang="en-GB" sz="14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endParaRPr lang="en-GB" sz="14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7C8BCE7-8E13-4C99-9BB1-8F99C032E23D}"/>
              </a:ext>
            </a:extLst>
          </p:cNvPr>
          <p:cNvSpPr/>
          <p:nvPr/>
        </p:nvSpPr>
        <p:spPr>
          <a:xfrm>
            <a:off x="0" y="0"/>
            <a:ext cx="12192000" cy="1881803"/>
          </a:xfrm>
          <a:prstGeom prst="rect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B82CB6A-E5A2-42E0-9010-69BBA762883B}"/>
              </a:ext>
            </a:extLst>
          </p:cNvPr>
          <p:cNvSpPr/>
          <p:nvPr/>
        </p:nvSpPr>
        <p:spPr>
          <a:xfrm>
            <a:off x="0" y="2167918"/>
            <a:ext cx="12192000" cy="131562"/>
          </a:xfrm>
          <a:prstGeom prst="rect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D9F4632-8F37-4BDD-A848-F7FC4B1ABBCC}"/>
              </a:ext>
            </a:extLst>
          </p:cNvPr>
          <p:cNvSpPr/>
          <p:nvPr/>
        </p:nvSpPr>
        <p:spPr>
          <a:xfrm>
            <a:off x="0" y="1888939"/>
            <a:ext cx="12192000" cy="131561"/>
          </a:xfrm>
          <a:prstGeom prst="rect">
            <a:avLst/>
          </a:prstGeom>
          <a:solidFill>
            <a:srgbClr val="D86EA6"/>
          </a:solidFill>
          <a:ln>
            <a:solidFill>
              <a:srgbClr val="D86E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61105C7-57C4-4A69-98DE-AEE70BAA4FCB}"/>
              </a:ext>
            </a:extLst>
          </p:cNvPr>
          <p:cNvSpPr/>
          <p:nvPr/>
        </p:nvSpPr>
        <p:spPr>
          <a:xfrm>
            <a:off x="0" y="2028428"/>
            <a:ext cx="12192000" cy="131562"/>
          </a:xfrm>
          <a:prstGeom prst="rect">
            <a:avLst/>
          </a:prstGeom>
          <a:solidFill>
            <a:srgbClr val="CC1B86"/>
          </a:solidFill>
          <a:ln>
            <a:solidFill>
              <a:srgbClr val="CC1B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0882E60-37A6-4C83-8423-9793C2B879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597" y="329455"/>
            <a:ext cx="10515600" cy="1325563"/>
          </a:xfrm>
        </p:spPr>
        <p:txBody>
          <a:bodyPr/>
          <a:lstStyle/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Living expenses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52B4F97-6693-4885-8EC6-D376224F8886}"/>
              </a:ext>
            </a:extLst>
          </p:cNvPr>
          <p:cNvSpPr/>
          <p:nvPr/>
        </p:nvSpPr>
        <p:spPr>
          <a:xfrm>
            <a:off x="819433" y="3633719"/>
            <a:ext cx="11104729" cy="2554545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Rent: 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Utilities (Gas, Electric, Water): 	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Council Tax: 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Tv licence, Subscriptions and Internet (Netflix/Sky etc.): 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Mobile Phone Contract: 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House/Car/Life Insurance: 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Pet insurance and food: 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Car payments: 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Food: 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Petrol: 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Holiday (saving for week abroad):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	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Plus money for shopping, hobbies 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a gym membership or going out.</a:t>
            </a:r>
          </a:p>
        </p:txBody>
      </p:sp>
      <p:pic>
        <p:nvPicPr>
          <p:cNvPr id="9" name="Picture 8" descr="A picture containing chart&#10;&#10;Description automatically generated">
            <a:extLst>
              <a:ext uri="{FF2B5EF4-FFF2-40B4-BE49-F238E27FC236}">
                <a16:creationId xmlns:a16="http://schemas.microsoft.com/office/drawing/2014/main" id="{3F960CF2-6873-419A-93C6-E340141D53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8676" y="5614126"/>
            <a:ext cx="1160106" cy="1190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02671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B363CA-02FA-4C69-8A83-AB0602CFAB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1597" y="2635761"/>
            <a:ext cx="11640403" cy="66167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These are average costs and not exact figures:</a:t>
            </a:r>
          </a:p>
          <a:p>
            <a:pPr marL="0" indent="0">
              <a:buNone/>
            </a:pPr>
            <a:endParaRPr lang="en-GB" sz="14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endParaRPr lang="en-GB" sz="14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7C8BCE7-8E13-4C99-9BB1-8F99C032E23D}"/>
              </a:ext>
            </a:extLst>
          </p:cNvPr>
          <p:cNvSpPr/>
          <p:nvPr/>
        </p:nvSpPr>
        <p:spPr>
          <a:xfrm>
            <a:off x="0" y="0"/>
            <a:ext cx="12192000" cy="1881803"/>
          </a:xfrm>
          <a:prstGeom prst="rect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B82CB6A-E5A2-42E0-9010-69BBA762883B}"/>
              </a:ext>
            </a:extLst>
          </p:cNvPr>
          <p:cNvSpPr/>
          <p:nvPr/>
        </p:nvSpPr>
        <p:spPr>
          <a:xfrm>
            <a:off x="0" y="2167918"/>
            <a:ext cx="12192000" cy="131562"/>
          </a:xfrm>
          <a:prstGeom prst="rect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D9F4632-8F37-4BDD-A848-F7FC4B1ABBCC}"/>
              </a:ext>
            </a:extLst>
          </p:cNvPr>
          <p:cNvSpPr/>
          <p:nvPr/>
        </p:nvSpPr>
        <p:spPr>
          <a:xfrm>
            <a:off x="0" y="1888939"/>
            <a:ext cx="12192000" cy="131561"/>
          </a:xfrm>
          <a:prstGeom prst="rect">
            <a:avLst/>
          </a:prstGeom>
          <a:solidFill>
            <a:srgbClr val="D86EA6"/>
          </a:solidFill>
          <a:ln>
            <a:solidFill>
              <a:srgbClr val="D86E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61105C7-57C4-4A69-98DE-AEE70BAA4FCB}"/>
              </a:ext>
            </a:extLst>
          </p:cNvPr>
          <p:cNvSpPr/>
          <p:nvPr/>
        </p:nvSpPr>
        <p:spPr>
          <a:xfrm>
            <a:off x="0" y="2028428"/>
            <a:ext cx="12192000" cy="131562"/>
          </a:xfrm>
          <a:prstGeom prst="rect">
            <a:avLst/>
          </a:prstGeom>
          <a:solidFill>
            <a:srgbClr val="CC1B86"/>
          </a:solidFill>
          <a:ln>
            <a:solidFill>
              <a:srgbClr val="CC1B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0882E60-37A6-4C83-8423-9793C2B879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597" y="329455"/>
            <a:ext cx="10515600" cy="1325563"/>
          </a:xfrm>
        </p:spPr>
        <p:txBody>
          <a:bodyPr/>
          <a:lstStyle/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Living expenses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52B4F97-6693-4885-8EC6-D376224F8886}"/>
              </a:ext>
            </a:extLst>
          </p:cNvPr>
          <p:cNvSpPr/>
          <p:nvPr/>
        </p:nvSpPr>
        <p:spPr>
          <a:xfrm>
            <a:off x="819433" y="3183343"/>
            <a:ext cx="11104729" cy="2246769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Rent: 					</a:t>
            </a:r>
            <a:r>
              <a:rPr lang="en-GB" sz="2000" u="sng" dirty="0">
                <a:latin typeface="Segoe UI" panose="020B0502040204020203" pitchFamily="34" charset="0"/>
                <a:cs typeface="Segoe UI" panose="020B0502040204020203" pitchFamily="34" charset="0"/>
              </a:rPr>
              <a:t>£700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Utilities (Gas, Electric, Water): 		</a:t>
            </a:r>
            <a:r>
              <a:rPr lang="en-GB" sz="2000" u="sng" dirty="0">
                <a:latin typeface="Segoe UI" panose="020B0502040204020203" pitchFamily="34" charset="0"/>
                <a:cs typeface="Segoe UI" panose="020B0502040204020203" pitchFamily="34" charset="0"/>
              </a:rPr>
              <a:t>£100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Council Tax: 				</a:t>
            </a:r>
            <a:r>
              <a:rPr lang="en-GB" sz="2000" u="sng" dirty="0">
                <a:latin typeface="Segoe UI" panose="020B0502040204020203" pitchFamily="34" charset="0"/>
                <a:cs typeface="Segoe UI" panose="020B0502040204020203" pitchFamily="34" charset="0"/>
              </a:rPr>
              <a:t>£150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Tv licence, Subscriptions and Internet	 (Netflix/Sky etc.): 			£100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Mobile Phone Contract: 			£50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House/Car/Life Insurance: 		</a:t>
            </a:r>
            <a:r>
              <a:rPr lang="en-GB" sz="2000" u="sng" dirty="0">
                <a:latin typeface="Segoe UI" panose="020B0502040204020203" pitchFamily="34" charset="0"/>
                <a:cs typeface="Segoe UI" panose="020B0502040204020203" pitchFamily="34" charset="0"/>
              </a:rPr>
              <a:t>£60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Pet insurance and food: 			£30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Car payments: 				£200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Food: 					£300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Petrol: 					£40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Holiday (saving for week abroad): 	£150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4EE3BD7-DAC5-491D-9180-C486CC0B79B1}"/>
              </a:ext>
            </a:extLst>
          </p:cNvPr>
          <p:cNvSpPr txBox="1">
            <a:spLocks/>
          </p:cNvSpPr>
          <p:nvPr/>
        </p:nvSpPr>
        <p:spPr>
          <a:xfrm>
            <a:off x="551597" y="5316017"/>
            <a:ext cx="11640403" cy="6616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Assuming you </a:t>
            </a:r>
            <a:r>
              <a:rPr lang="en-GB" sz="20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share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 the two bedroom house with a friend (costs underlined will be shared).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A </a:t>
            </a:r>
            <a:r>
              <a:rPr lang="en-GB" sz="20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total</a:t>
            </a:r>
            <a:r>
              <a:rPr lang="en-GB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monthly cost of </a:t>
            </a:r>
            <a:r>
              <a:rPr lang="en-GB" sz="20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£1375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  <a:p>
            <a:pPr marL="0" indent="0">
              <a:buNone/>
            </a:pPr>
            <a:r>
              <a:rPr lang="en-GB" sz="20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Plus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 money for shopping, hobbies or going out.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1" name="Picture 10" descr="A picture containing chart&#10;&#10;Description automatically generated">
            <a:extLst>
              <a:ext uri="{FF2B5EF4-FFF2-40B4-BE49-F238E27FC236}">
                <a16:creationId xmlns:a16="http://schemas.microsoft.com/office/drawing/2014/main" id="{A2E16D41-4C26-40B6-8543-B3A7609C6B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8676" y="5614126"/>
            <a:ext cx="1160106" cy="1190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21380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7C8BCE7-8E13-4C99-9BB1-8F99C032E23D}"/>
              </a:ext>
            </a:extLst>
          </p:cNvPr>
          <p:cNvSpPr/>
          <p:nvPr/>
        </p:nvSpPr>
        <p:spPr>
          <a:xfrm>
            <a:off x="0" y="0"/>
            <a:ext cx="12192000" cy="1881803"/>
          </a:xfrm>
          <a:prstGeom prst="rect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B82CB6A-E5A2-42E0-9010-69BBA762883B}"/>
              </a:ext>
            </a:extLst>
          </p:cNvPr>
          <p:cNvSpPr/>
          <p:nvPr/>
        </p:nvSpPr>
        <p:spPr>
          <a:xfrm rot="5400000">
            <a:off x="2905548" y="3363218"/>
            <a:ext cx="6857998" cy="131562"/>
          </a:xfrm>
          <a:prstGeom prst="rect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D9F4632-8F37-4BDD-A848-F7FC4B1ABBCC}"/>
              </a:ext>
            </a:extLst>
          </p:cNvPr>
          <p:cNvSpPr/>
          <p:nvPr/>
        </p:nvSpPr>
        <p:spPr>
          <a:xfrm rot="5400000">
            <a:off x="3037110" y="3363221"/>
            <a:ext cx="6858000" cy="131563"/>
          </a:xfrm>
          <a:prstGeom prst="rect">
            <a:avLst/>
          </a:prstGeom>
          <a:solidFill>
            <a:srgbClr val="D86EA6"/>
          </a:solidFill>
          <a:ln>
            <a:solidFill>
              <a:srgbClr val="D86E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61105C7-57C4-4A69-98DE-AEE70BAA4FCB}"/>
              </a:ext>
            </a:extLst>
          </p:cNvPr>
          <p:cNvSpPr/>
          <p:nvPr/>
        </p:nvSpPr>
        <p:spPr>
          <a:xfrm rot="5400000">
            <a:off x="2764863" y="3363220"/>
            <a:ext cx="6858001" cy="131561"/>
          </a:xfrm>
          <a:prstGeom prst="rect">
            <a:avLst/>
          </a:prstGeom>
          <a:solidFill>
            <a:srgbClr val="CC1B86"/>
          </a:solidFill>
          <a:ln>
            <a:solidFill>
              <a:srgbClr val="CC1B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0882E60-37A6-4C83-8423-9793C2B879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597" y="329455"/>
            <a:ext cx="10515600" cy="1325563"/>
          </a:xfrm>
        </p:spPr>
        <p:txBody>
          <a:bodyPr/>
          <a:lstStyle/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Earning potential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133B24F-EDDB-4185-AAFB-DB111B6276F1}"/>
              </a:ext>
            </a:extLst>
          </p:cNvPr>
          <p:cNvSpPr/>
          <p:nvPr/>
        </p:nvSpPr>
        <p:spPr>
          <a:xfrm>
            <a:off x="551597" y="2211256"/>
            <a:ext cx="486750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Going back to those jobs that we matched to their job descriptions earlier, we are now going to put the jobs in order by their </a:t>
            </a:r>
            <a:r>
              <a:rPr lang="en-GB" sz="20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salary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.  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Work with a partner and also see if you can guess the salary, we have completed one example for you. </a:t>
            </a:r>
          </a:p>
          <a:p>
            <a:endParaRPr lang="en-GB" sz="2000" dirty="0"/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A1981652-6ED4-409D-BBCB-647353CCDD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5698977"/>
              </p:ext>
            </p:extLst>
          </p:nvPr>
        </p:nvGraphicFramePr>
        <p:xfrm>
          <a:off x="6940817" y="2211256"/>
          <a:ext cx="4823791" cy="43662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24668">
                  <a:extLst>
                    <a:ext uri="{9D8B030D-6E8A-4147-A177-3AD203B41FA5}">
                      <a16:colId xmlns:a16="http://schemas.microsoft.com/office/drawing/2014/main" val="3834895184"/>
                    </a:ext>
                  </a:extLst>
                </a:gridCol>
                <a:gridCol w="2439118">
                  <a:extLst>
                    <a:ext uri="{9D8B030D-6E8A-4147-A177-3AD203B41FA5}">
                      <a16:colId xmlns:a16="http://schemas.microsoft.com/office/drawing/2014/main" val="122152338"/>
                    </a:ext>
                  </a:extLst>
                </a:gridCol>
                <a:gridCol w="1960005">
                  <a:extLst>
                    <a:ext uri="{9D8B030D-6E8A-4147-A177-3AD203B41FA5}">
                      <a16:colId xmlns:a16="http://schemas.microsoft.com/office/drawing/2014/main" val="1414476558"/>
                    </a:ext>
                  </a:extLst>
                </a:gridCol>
              </a:tblGrid>
              <a:tr h="297180"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2000" b="1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Job Role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193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Approximate Salary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b">
                    <a:solidFill>
                      <a:srgbClr val="E193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6750215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20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a.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20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Phlebotomist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47891153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20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b.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20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Dental Nurse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300494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20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c.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20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Paramedic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5354332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20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d.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20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Dietitian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3334282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20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e.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20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Finance Officer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60256115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20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f.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20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Pharmacist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4203721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20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g.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20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Doctor 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35151643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20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h.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20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Nurse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6271245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20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i.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20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Data Analyst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65809920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20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j.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20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Hospital Porter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8706304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20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k.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20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Midwife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£28K-£38K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113851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20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l.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20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Security Guard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35412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92229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7C8BCE7-8E13-4C99-9BB1-8F99C032E23D}"/>
              </a:ext>
            </a:extLst>
          </p:cNvPr>
          <p:cNvSpPr/>
          <p:nvPr/>
        </p:nvSpPr>
        <p:spPr>
          <a:xfrm>
            <a:off x="0" y="0"/>
            <a:ext cx="12192000" cy="1881803"/>
          </a:xfrm>
          <a:prstGeom prst="rect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B82CB6A-E5A2-42E0-9010-69BBA762883B}"/>
              </a:ext>
            </a:extLst>
          </p:cNvPr>
          <p:cNvSpPr/>
          <p:nvPr/>
        </p:nvSpPr>
        <p:spPr>
          <a:xfrm rot="5400000">
            <a:off x="2905548" y="3363218"/>
            <a:ext cx="6857998" cy="131562"/>
          </a:xfrm>
          <a:prstGeom prst="rect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D9F4632-8F37-4BDD-A848-F7FC4B1ABBCC}"/>
              </a:ext>
            </a:extLst>
          </p:cNvPr>
          <p:cNvSpPr/>
          <p:nvPr/>
        </p:nvSpPr>
        <p:spPr>
          <a:xfrm rot="5400000">
            <a:off x="3037110" y="3363221"/>
            <a:ext cx="6858000" cy="131563"/>
          </a:xfrm>
          <a:prstGeom prst="rect">
            <a:avLst/>
          </a:prstGeom>
          <a:solidFill>
            <a:srgbClr val="D86EA6"/>
          </a:solidFill>
          <a:ln>
            <a:solidFill>
              <a:srgbClr val="D86E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61105C7-57C4-4A69-98DE-AEE70BAA4FCB}"/>
              </a:ext>
            </a:extLst>
          </p:cNvPr>
          <p:cNvSpPr/>
          <p:nvPr/>
        </p:nvSpPr>
        <p:spPr>
          <a:xfrm rot="5400000">
            <a:off x="2764863" y="3363220"/>
            <a:ext cx="6858001" cy="131561"/>
          </a:xfrm>
          <a:prstGeom prst="rect">
            <a:avLst/>
          </a:prstGeom>
          <a:solidFill>
            <a:srgbClr val="CC1B86"/>
          </a:solidFill>
          <a:ln>
            <a:solidFill>
              <a:srgbClr val="CC1B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0882E60-37A6-4C83-8423-9793C2B879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597" y="329455"/>
            <a:ext cx="10515600" cy="1325563"/>
          </a:xfrm>
        </p:spPr>
        <p:txBody>
          <a:bodyPr/>
          <a:lstStyle/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Earning potential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133B24F-EDDB-4185-AAFB-DB111B6276F1}"/>
              </a:ext>
            </a:extLst>
          </p:cNvPr>
          <p:cNvSpPr/>
          <p:nvPr/>
        </p:nvSpPr>
        <p:spPr>
          <a:xfrm>
            <a:off x="551597" y="2211256"/>
            <a:ext cx="486750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Going back to those jobs that we matched to their job descriptions earlier, we are now going to put the jobs in order by their </a:t>
            </a:r>
            <a:r>
              <a:rPr lang="en-GB" sz="20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salary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.  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Answers:</a:t>
            </a:r>
          </a:p>
          <a:p>
            <a:endParaRPr lang="en-GB" sz="2000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B5B08D6F-21E7-479D-9106-36E63E7862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2183977"/>
              </p:ext>
            </p:extLst>
          </p:nvPr>
        </p:nvGraphicFramePr>
        <p:xfrm>
          <a:off x="6968624" y="2211256"/>
          <a:ext cx="4823791" cy="43662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24668">
                  <a:extLst>
                    <a:ext uri="{9D8B030D-6E8A-4147-A177-3AD203B41FA5}">
                      <a16:colId xmlns:a16="http://schemas.microsoft.com/office/drawing/2014/main" val="3834895184"/>
                    </a:ext>
                  </a:extLst>
                </a:gridCol>
                <a:gridCol w="2439118">
                  <a:extLst>
                    <a:ext uri="{9D8B030D-6E8A-4147-A177-3AD203B41FA5}">
                      <a16:colId xmlns:a16="http://schemas.microsoft.com/office/drawing/2014/main" val="122152338"/>
                    </a:ext>
                  </a:extLst>
                </a:gridCol>
                <a:gridCol w="1960005">
                  <a:extLst>
                    <a:ext uri="{9D8B030D-6E8A-4147-A177-3AD203B41FA5}">
                      <a16:colId xmlns:a16="http://schemas.microsoft.com/office/drawing/2014/main" val="1414476558"/>
                    </a:ext>
                  </a:extLst>
                </a:gridCol>
              </a:tblGrid>
              <a:tr h="593889"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2000" b="1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Job Role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193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Approximate Salary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b">
                    <a:solidFill>
                      <a:srgbClr val="E193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6750215"/>
                  </a:ext>
                </a:extLst>
              </a:tr>
              <a:tr h="300611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20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j.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20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Hospital Porter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0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£17K-£21K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47891153"/>
                  </a:ext>
                </a:extLst>
              </a:tr>
              <a:tr h="300611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20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a.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20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Phlebotomist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0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£16K-£23K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300494"/>
                  </a:ext>
                </a:extLst>
              </a:tr>
              <a:tr h="300611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20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l.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20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Security Guard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0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£16K-£26K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5354332"/>
                  </a:ext>
                </a:extLst>
              </a:tr>
              <a:tr h="300611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20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b.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20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Dental Nurse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0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£17K-£28K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3334282"/>
                  </a:ext>
                </a:extLst>
              </a:tr>
              <a:tr h="300611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20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c.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20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Paramedic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0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£22K-£35K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60256115"/>
                  </a:ext>
                </a:extLst>
              </a:tr>
              <a:tr h="300611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20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k.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20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Midwife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0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£28K-£38K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4203721"/>
                  </a:ext>
                </a:extLst>
              </a:tr>
              <a:tr h="300611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20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e.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20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Finance Officer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0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£18K-£40K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35151643"/>
                  </a:ext>
                </a:extLst>
              </a:tr>
              <a:tr h="300611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20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d.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20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Dietitian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0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£22K-£41K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6271245"/>
                  </a:ext>
                </a:extLst>
              </a:tr>
              <a:tr h="300611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20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h.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20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Nurse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0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£22K-£48K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65809920"/>
                  </a:ext>
                </a:extLst>
              </a:tr>
              <a:tr h="300611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20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i.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20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Data Analyst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0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£23K-£70K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8706304"/>
                  </a:ext>
                </a:extLst>
              </a:tr>
              <a:tr h="300611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20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f.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20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Pharmacist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0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£26K-£83K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1138519"/>
                  </a:ext>
                </a:extLst>
              </a:tr>
              <a:tr h="300611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20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g.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20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Doctor 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0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£26K-£102K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35412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78778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7C8BCE7-8E13-4C99-9BB1-8F99C032E23D}"/>
              </a:ext>
            </a:extLst>
          </p:cNvPr>
          <p:cNvSpPr/>
          <p:nvPr/>
        </p:nvSpPr>
        <p:spPr>
          <a:xfrm>
            <a:off x="0" y="0"/>
            <a:ext cx="12192000" cy="1881803"/>
          </a:xfrm>
          <a:prstGeom prst="rect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B82CB6A-E5A2-42E0-9010-69BBA762883B}"/>
              </a:ext>
            </a:extLst>
          </p:cNvPr>
          <p:cNvSpPr/>
          <p:nvPr/>
        </p:nvSpPr>
        <p:spPr>
          <a:xfrm rot="5400000">
            <a:off x="2905548" y="3363218"/>
            <a:ext cx="6857998" cy="131562"/>
          </a:xfrm>
          <a:prstGeom prst="rect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D9F4632-8F37-4BDD-A848-F7FC4B1ABBCC}"/>
              </a:ext>
            </a:extLst>
          </p:cNvPr>
          <p:cNvSpPr/>
          <p:nvPr/>
        </p:nvSpPr>
        <p:spPr>
          <a:xfrm rot="5400000">
            <a:off x="3037110" y="3363221"/>
            <a:ext cx="6858000" cy="131563"/>
          </a:xfrm>
          <a:prstGeom prst="rect">
            <a:avLst/>
          </a:prstGeom>
          <a:solidFill>
            <a:srgbClr val="D86EA6"/>
          </a:solidFill>
          <a:ln>
            <a:solidFill>
              <a:srgbClr val="D86E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61105C7-57C4-4A69-98DE-AEE70BAA4FCB}"/>
              </a:ext>
            </a:extLst>
          </p:cNvPr>
          <p:cNvSpPr/>
          <p:nvPr/>
        </p:nvSpPr>
        <p:spPr>
          <a:xfrm rot="5400000">
            <a:off x="2764863" y="3363220"/>
            <a:ext cx="6858001" cy="131561"/>
          </a:xfrm>
          <a:prstGeom prst="rect">
            <a:avLst/>
          </a:prstGeom>
          <a:solidFill>
            <a:srgbClr val="CC1B86"/>
          </a:solidFill>
          <a:ln>
            <a:solidFill>
              <a:srgbClr val="CC1B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0882E60-37A6-4C83-8423-9793C2B879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597" y="329455"/>
            <a:ext cx="10515600" cy="1325563"/>
          </a:xfrm>
        </p:spPr>
        <p:txBody>
          <a:bodyPr/>
          <a:lstStyle/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Earning potential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133B24F-EDDB-4185-AAFB-DB111B6276F1}"/>
              </a:ext>
            </a:extLst>
          </p:cNvPr>
          <p:cNvSpPr/>
          <p:nvPr/>
        </p:nvSpPr>
        <p:spPr>
          <a:xfrm>
            <a:off x="551597" y="2211256"/>
            <a:ext cx="486750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Earlier we looked at an example total monthly living expense of </a:t>
            </a:r>
            <a:r>
              <a:rPr lang="en-GB" sz="20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£1,375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An annual salary of £20,000 would be approximately </a:t>
            </a:r>
            <a:r>
              <a:rPr lang="en-GB" sz="20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£1,470 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per month (after tax).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This leaves less than £100 per month for going out or shopping or a gym membership.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All of these roles have </a:t>
            </a:r>
            <a:r>
              <a:rPr lang="en-GB" sz="20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potential for growth 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with experience and training.</a:t>
            </a:r>
          </a:p>
          <a:p>
            <a:endParaRPr lang="en-GB" sz="2000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B5B08D6F-21E7-479D-9106-36E63E786275}"/>
              </a:ext>
            </a:extLst>
          </p:cNvPr>
          <p:cNvGraphicFramePr>
            <a:graphicFrameLocks noGrp="1"/>
          </p:cNvGraphicFramePr>
          <p:nvPr/>
        </p:nvGraphicFramePr>
        <p:xfrm>
          <a:off x="6968624" y="2211256"/>
          <a:ext cx="4823791" cy="43662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24668">
                  <a:extLst>
                    <a:ext uri="{9D8B030D-6E8A-4147-A177-3AD203B41FA5}">
                      <a16:colId xmlns:a16="http://schemas.microsoft.com/office/drawing/2014/main" val="3834895184"/>
                    </a:ext>
                  </a:extLst>
                </a:gridCol>
                <a:gridCol w="2439118">
                  <a:extLst>
                    <a:ext uri="{9D8B030D-6E8A-4147-A177-3AD203B41FA5}">
                      <a16:colId xmlns:a16="http://schemas.microsoft.com/office/drawing/2014/main" val="122152338"/>
                    </a:ext>
                  </a:extLst>
                </a:gridCol>
                <a:gridCol w="1960005">
                  <a:extLst>
                    <a:ext uri="{9D8B030D-6E8A-4147-A177-3AD203B41FA5}">
                      <a16:colId xmlns:a16="http://schemas.microsoft.com/office/drawing/2014/main" val="1414476558"/>
                    </a:ext>
                  </a:extLst>
                </a:gridCol>
              </a:tblGrid>
              <a:tr h="593889"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2000" b="1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Job Role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193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Approximate Salary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b">
                    <a:solidFill>
                      <a:srgbClr val="E193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6750215"/>
                  </a:ext>
                </a:extLst>
              </a:tr>
              <a:tr h="300611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20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j.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20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Hospital Porter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0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£17K-£21K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47891153"/>
                  </a:ext>
                </a:extLst>
              </a:tr>
              <a:tr h="300611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20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a.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20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Phlebotomist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0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£16K-£23K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300494"/>
                  </a:ext>
                </a:extLst>
              </a:tr>
              <a:tr h="300611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20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l.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20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Security Guard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0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£16K-£26K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5354332"/>
                  </a:ext>
                </a:extLst>
              </a:tr>
              <a:tr h="300611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20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b.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20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Dental Nurse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0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£17K-£28K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3334282"/>
                  </a:ext>
                </a:extLst>
              </a:tr>
              <a:tr h="300611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20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c.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20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Paramedic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0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£22K-£35K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60256115"/>
                  </a:ext>
                </a:extLst>
              </a:tr>
              <a:tr h="300611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20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k.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20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Midwife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0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£28K-£38K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4203721"/>
                  </a:ext>
                </a:extLst>
              </a:tr>
              <a:tr h="300611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20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e.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20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Finance Officer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0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£18K-£40K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35151643"/>
                  </a:ext>
                </a:extLst>
              </a:tr>
              <a:tr h="300611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20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d.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20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Dietitian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0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£22K-£41K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6271245"/>
                  </a:ext>
                </a:extLst>
              </a:tr>
              <a:tr h="300611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20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h.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20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Nurse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0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£22K-£48K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65809920"/>
                  </a:ext>
                </a:extLst>
              </a:tr>
              <a:tr h="300611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20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i.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20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Data Analyst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0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£23K-£70K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8706304"/>
                  </a:ext>
                </a:extLst>
              </a:tr>
              <a:tr h="300611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20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f.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20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Pharmacist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0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£26K-£83K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1138519"/>
                  </a:ext>
                </a:extLst>
              </a:tr>
              <a:tr h="300611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20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g.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20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Doctor 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0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£26K-£102K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35412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43344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B363CA-02FA-4C69-8A83-AB0602CFAB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1597" y="2767323"/>
            <a:ext cx="10871579" cy="66167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All roles are </a:t>
            </a:r>
            <a:r>
              <a:rPr lang="en-GB" sz="20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valuable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 and </a:t>
            </a:r>
            <a:r>
              <a:rPr lang="en-GB" sz="20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support the health and wellbeing of patients 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directly or indirectly, which means there are loads of </a:t>
            </a:r>
            <a:r>
              <a:rPr lang="en-GB" sz="20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opportunities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 to find careers to suit the types of activities you enjoy doing either on the frontline or in equally important supporting roles.</a:t>
            </a:r>
          </a:p>
          <a:p>
            <a:pPr mar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Health and Social Care isn’t a static career. Meaning there is plenty of </a:t>
            </a:r>
            <a:r>
              <a:rPr lang="en-GB" sz="20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opportunity to progress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, train and move roles with </a:t>
            </a:r>
            <a:r>
              <a:rPr lang="en-GB" sz="20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more experience 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and </a:t>
            </a:r>
            <a:r>
              <a:rPr lang="en-GB" sz="20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more skills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endParaRPr lang="en-GB" sz="200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7C8BCE7-8E13-4C99-9BB1-8F99C032E23D}"/>
              </a:ext>
            </a:extLst>
          </p:cNvPr>
          <p:cNvSpPr/>
          <p:nvPr/>
        </p:nvSpPr>
        <p:spPr>
          <a:xfrm>
            <a:off x="0" y="0"/>
            <a:ext cx="12192000" cy="1881803"/>
          </a:xfrm>
          <a:prstGeom prst="rect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B82CB6A-E5A2-42E0-9010-69BBA762883B}"/>
              </a:ext>
            </a:extLst>
          </p:cNvPr>
          <p:cNvSpPr/>
          <p:nvPr/>
        </p:nvSpPr>
        <p:spPr>
          <a:xfrm>
            <a:off x="0" y="2167918"/>
            <a:ext cx="12192000" cy="131562"/>
          </a:xfrm>
          <a:prstGeom prst="rect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D9F4632-8F37-4BDD-A848-F7FC4B1ABBCC}"/>
              </a:ext>
            </a:extLst>
          </p:cNvPr>
          <p:cNvSpPr/>
          <p:nvPr/>
        </p:nvSpPr>
        <p:spPr>
          <a:xfrm>
            <a:off x="0" y="1888939"/>
            <a:ext cx="12192000" cy="131561"/>
          </a:xfrm>
          <a:prstGeom prst="rect">
            <a:avLst/>
          </a:prstGeom>
          <a:solidFill>
            <a:srgbClr val="D86EA6"/>
          </a:solidFill>
          <a:ln>
            <a:solidFill>
              <a:srgbClr val="D86E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61105C7-57C4-4A69-98DE-AEE70BAA4FCB}"/>
              </a:ext>
            </a:extLst>
          </p:cNvPr>
          <p:cNvSpPr/>
          <p:nvPr/>
        </p:nvSpPr>
        <p:spPr>
          <a:xfrm>
            <a:off x="0" y="2028428"/>
            <a:ext cx="12192000" cy="131562"/>
          </a:xfrm>
          <a:prstGeom prst="rect">
            <a:avLst/>
          </a:prstGeom>
          <a:solidFill>
            <a:srgbClr val="CC1B86"/>
          </a:solidFill>
          <a:ln>
            <a:solidFill>
              <a:srgbClr val="CC1B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0882E60-37A6-4C83-8423-9793C2B879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597" y="329455"/>
            <a:ext cx="10515600" cy="1325563"/>
          </a:xfrm>
        </p:spPr>
        <p:txBody>
          <a:bodyPr/>
          <a:lstStyle/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Earning potential</a:t>
            </a:r>
          </a:p>
        </p:txBody>
      </p:sp>
      <p:pic>
        <p:nvPicPr>
          <p:cNvPr id="11" name="Picture 10" descr="A picture containing chart&#10;&#10;Description automatically generated">
            <a:extLst>
              <a:ext uri="{FF2B5EF4-FFF2-40B4-BE49-F238E27FC236}">
                <a16:creationId xmlns:a16="http://schemas.microsoft.com/office/drawing/2014/main" id="{71C2514D-D310-4136-8215-0FD8BBD9EB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8676" y="5614126"/>
            <a:ext cx="1160106" cy="1190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1414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6152E3-530D-4ABC-8D7E-59C761DE4E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4818" y="410223"/>
            <a:ext cx="7032158" cy="540833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4400" dirty="0">
                <a:latin typeface="Segoe UI" panose="020B0502040204020203" pitchFamily="34" charset="0"/>
                <a:cs typeface="Segoe UI" panose="020B0502040204020203" pitchFamily="34" charset="0"/>
              </a:rPr>
              <a:t>Skills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A7D96E9-7CDA-4BC6-97A9-E529878A2DAD}"/>
              </a:ext>
            </a:extLst>
          </p:cNvPr>
          <p:cNvSpPr/>
          <p:nvPr/>
        </p:nvSpPr>
        <p:spPr>
          <a:xfrm>
            <a:off x="0" y="1351722"/>
            <a:ext cx="12192000" cy="185530"/>
          </a:xfrm>
          <a:prstGeom prst="rect">
            <a:avLst/>
          </a:prstGeom>
          <a:solidFill>
            <a:srgbClr val="D86EA6"/>
          </a:solidFill>
          <a:ln>
            <a:solidFill>
              <a:srgbClr val="D86E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5A61FDF-0908-4E85-A2AD-256CBED21105}"/>
              </a:ext>
            </a:extLst>
          </p:cNvPr>
          <p:cNvSpPr/>
          <p:nvPr/>
        </p:nvSpPr>
        <p:spPr>
          <a:xfrm>
            <a:off x="374817" y="1991006"/>
            <a:ext cx="11047161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Let’s reflect on those jobs again. 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What affects the type of job you can get?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How skilled is the role? Do you need to do lots of specific training to be able to do it?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Is there a demand for the job? Is it a role that is needed and not many people have the skills to be able to do it?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The common thing here is </a:t>
            </a:r>
            <a:r>
              <a:rPr lang="en-GB" sz="20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skills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Having skills can increase your earning potential.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Looking at where there is a demand for jobs – or a skills gap – can increase your employability. 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A3D5BD3E-C07B-465F-A8E2-66296CE3F2FB}"/>
              </a:ext>
            </a:extLst>
          </p:cNvPr>
          <p:cNvSpPr/>
          <p:nvPr/>
        </p:nvSpPr>
        <p:spPr>
          <a:xfrm>
            <a:off x="9886121" y="503583"/>
            <a:ext cx="344557" cy="344556"/>
          </a:xfrm>
          <a:prstGeom prst="ellipse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573B2836-0B67-4AF1-B01D-E4658ADA24BA}"/>
              </a:ext>
            </a:extLst>
          </p:cNvPr>
          <p:cNvSpPr/>
          <p:nvPr/>
        </p:nvSpPr>
        <p:spPr>
          <a:xfrm>
            <a:off x="10542103" y="503583"/>
            <a:ext cx="344557" cy="344556"/>
          </a:xfrm>
          <a:prstGeom prst="ellipse">
            <a:avLst/>
          </a:prstGeom>
          <a:solidFill>
            <a:srgbClr val="D86EA6"/>
          </a:solidFill>
          <a:ln>
            <a:solidFill>
              <a:srgbClr val="D86E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5C3E1629-EF43-40C4-A45E-88E15EC501B2}"/>
              </a:ext>
            </a:extLst>
          </p:cNvPr>
          <p:cNvSpPr/>
          <p:nvPr/>
        </p:nvSpPr>
        <p:spPr>
          <a:xfrm>
            <a:off x="11232701" y="503583"/>
            <a:ext cx="344557" cy="344556"/>
          </a:xfrm>
          <a:prstGeom prst="ellipse">
            <a:avLst/>
          </a:prstGeom>
          <a:solidFill>
            <a:srgbClr val="CC1B86"/>
          </a:solidFill>
          <a:ln>
            <a:solidFill>
              <a:srgbClr val="CC1B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A03B8CF-9029-45C9-9270-2251C63B098C}"/>
              </a:ext>
            </a:extLst>
          </p:cNvPr>
          <p:cNvSpPr txBox="1"/>
          <p:nvPr/>
        </p:nvSpPr>
        <p:spPr>
          <a:xfrm>
            <a:off x="8652841" y="6334538"/>
            <a:ext cx="35391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LLEP</a:t>
            </a:r>
            <a:r>
              <a:rPr lang="en-GB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 World of Work series.</a:t>
            </a:r>
          </a:p>
        </p:txBody>
      </p:sp>
    </p:spTree>
    <p:extLst>
      <p:ext uri="{BB962C8B-B14F-4D97-AF65-F5344CB8AC3E}">
        <p14:creationId xmlns:p14="http://schemas.microsoft.com/office/powerpoint/2010/main" val="2072677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72687BD-AB5D-48F2-9205-6336DEBAD3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156833EF-9D02-426F-A8C7-337F78B5931F}"/>
              </a:ext>
            </a:extLst>
          </p:cNvPr>
          <p:cNvSpPr/>
          <p:nvPr/>
        </p:nvSpPr>
        <p:spPr>
          <a:xfrm>
            <a:off x="0" y="0"/>
            <a:ext cx="4790364" cy="6858000"/>
          </a:xfrm>
          <a:prstGeom prst="rect">
            <a:avLst/>
          </a:prstGeom>
          <a:solidFill>
            <a:srgbClr val="CC1B86"/>
          </a:solidFill>
          <a:ln>
            <a:solidFill>
              <a:srgbClr val="CC1B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C5078E2-7DFB-4EA0-8680-20F103B45611}"/>
              </a:ext>
            </a:extLst>
          </p:cNvPr>
          <p:cNvSpPr/>
          <p:nvPr/>
        </p:nvSpPr>
        <p:spPr>
          <a:xfrm>
            <a:off x="1305636" y="0"/>
            <a:ext cx="4790364" cy="6858000"/>
          </a:xfrm>
          <a:prstGeom prst="rect">
            <a:avLst/>
          </a:prstGeom>
          <a:solidFill>
            <a:srgbClr val="D86EA6"/>
          </a:solidFill>
          <a:ln>
            <a:solidFill>
              <a:srgbClr val="D86E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9F157A2-963B-4705-ADBF-73CE782015A9}"/>
              </a:ext>
            </a:extLst>
          </p:cNvPr>
          <p:cNvSpPr/>
          <p:nvPr/>
        </p:nvSpPr>
        <p:spPr>
          <a:xfrm>
            <a:off x="2922895" y="0"/>
            <a:ext cx="4790364" cy="6858000"/>
          </a:xfrm>
          <a:prstGeom prst="rect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8C2963-B3D5-43C4-912F-240EF6C75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0274" y="0"/>
            <a:ext cx="4535606" cy="6858000"/>
          </a:xfrm>
        </p:spPr>
        <p:txBody>
          <a:bodyPr>
            <a:normAutofit/>
          </a:bodyPr>
          <a:lstStyle/>
          <a:p>
            <a:r>
              <a:rPr lang="en-GB" sz="4000" dirty="0">
                <a:latin typeface="Segoe UI" panose="020B0502040204020203" pitchFamily="34" charset="0"/>
                <a:cs typeface="Segoe UI" panose="020B0502040204020203" pitchFamily="34" charset="0"/>
              </a:rPr>
              <a:t>What do the terms </a:t>
            </a:r>
            <a:br>
              <a:rPr lang="en-GB" sz="4000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GB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Health</a:t>
            </a:r>
            <a:r>
              <a:rPr lang="en-GB" sz="4000" dirty="0">
                <a:latin typeface="Segoe UI" panose="020B0502040204020203" pitchFamily="34" charset="0"/>
                <a:cs typeface="Segoe UI" panose="020B0502040204020203" pitchFamily="34" charset="0"/>
              </a:rPr>
              <a:t> and </a:t>
            </a:r>
            <a:br>
              <a:rPr lang="en-GB" sz="4000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GB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Social Care </a:t>
            </a:r>
            <a:br>
              <a:rPr lang="en-GB" sz="4000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GB" sz="4000" dirty="0">
                <a:latin typeface="Segoe UI" panose="020B0502040204020203" pitchFamily="34" charset="0"/>
                <a:cs typeface="Segoe UI" panose="020B0502040204020203" pitchFamily="34" charset="0"/>
              </a:rPr>
              <a:t>mean to you?</a:t>
            </a:r>
          </a:p>
        </p:txBody>
      </p:sp>
    </p:spTree>
    <p:extLst>
      <p:ext uri="{BB962C8B-B14F-4D97-AF65-F5344CB8AC3E}">
        <p14:creationId xmlns:p14="http://schemas.microsoft.com/office/powerpoint/2010/main" val="18846069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6152E3-530D-4ABC-8D7E-59C761DE4E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4818" y="410223"/>
            <a:ext cx="7032158" cy="540833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4400" dirty="0">
                <a:latin typeface="Segoe UI" panose="020B0502040204020203" pitchFamily="34" charset="0"/>
                <a:cs typeface="Segoe UI" panose="020B0502040204020203" pitchFamily="34" charset="0"/>
              </a:rPr>
              <a:t>Skills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A7D96E9-7CDA-4BC6-97A9-E529878A2DAD}"/>
              </a:ext>
            </a:extLst>
          </p:cNvPr>
          <p:cNvSpPr/>
          <p:nvPr/>
        </p:nvSpPr>
        <p:spPr>
          <a:xfrm>
            <a:off x="0" y="1351722"/>
            <a:ext cx="12192000" cy="185530"/>
          </a:xfrm>
          <a:prstGeom prst="rect">
            <a:avLst/>
          </a:prstGeom>
          <a:solidFill>
            <a:srgbClr val="D86EA6"/>
          </a:solidFill>
          <a:ln>
            <a:solidFill>
              <a:srgbClr val="D86E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5A61FDF-0908-4E85-A2AD-256CBED21105}"/>
              </a:ext>
            </a:extLst>
          </p:cNvPr>
          <p:cNvSpPr/>
          <p:nvPr/>
        </p:nvSpPr>
        <p:spPr>
          <a:xfrm>
            <a:off x="374817" y="1991006"/>
            <a:ext cx="1104716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All the roles we have discussed and looked at have skills but what do we mean by ‘</a:t>
            </a:r>
            <a:r>
              <a:rPr lang="en-GB" sz="20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skills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’?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There are two categories of skills: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Hard Skills or Vocational Skills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Soft Skills, Transferable Skills or Employability Skills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A04BE377-9D24-4FA5-9699-B618151F23F7}"/>
              </a:ext>
            </a:extLst>
          </p:cNvPr>
          <p:cNvSpPr/>
          <p:nvPr/>
        </p:nvSpPr>
        <p:spPr>
          <a:xfrm>
            <a:off x="9886121" y="503583"/>
            <a:ext cx="344557" cy="344556"/>
          </a:xfrm>
          <a:prstGeom prst="ellipse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0261CF97-BEE0-4E86-8208-DBFC4A6CC249}"/>
              </a:ext>
            </a:extLst>
          </p:cNvPr>
          <p:cNvSpPr/>
          <p:nvPr/>
        </p:nvSpPr>
        <p:spPr>
          <a:xfrm>
            <a:off x="10542103" y="503583"/>
            <a:ext cx="344557" cy="344556"/>
          </a:xfrm>
          <a:prstGeom prst="ellipse">
            <a:avLst/>
          </a:prstGeom>
          <a:solidFill>
            <a:srgbClr val="D86EA6"/>
          </a:solidFill>
          <a:ln>
            <a:solidFill>
              <a:srgbClr val="D86E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051EAB9-586B-4420-BB53-51E2922C14DE}"/>
              </a:ext>
            </a:extLst>
          </p:cNvPr>
          <p:cNvSpPr/>
          <p:nvPr/>
        </p:nvSpPr>
        <p:spPr>
          <a:xfrm>
            <a:off x="11232701" y="503583"/>
            <a:ext cx="344557" cy="344556"/>
          </a:xfrm>
          <a:prstGeom prst="ellipse">
            <a:avLst/>
          </a:prstGeom>
          <a:solidFill>
            <a:srgbClr val="CC1B86"/>
          </a:solidFill>
          <a:ln>
            <a:solidFill>
              <a:srgbClr val="CC1B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3CFC683-C14B-44D8-B1AE-24E0FDDD634E}"/>
              </a:ext>
            </a:extLst>
          </p:cNvPr>
          <p:cNvSpPr txBox="1"/>
          <p:nvPr/>
        </p:nvSpPr>
        <p:spPr>
          <a:xfrm>
            <a:off x="8652841" y="6334538"/>
            <a:ext cx="35391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LLEP</a:t>
            </a:r>
            <a:r>
              <a:rPr lang="en-GB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 World of Work series.</a:t>
            </a:r>
          </a:p>
        </p:txBody>
      </p:sp>
    </p:spTree>
    <p:extLst>
      <p:ext uri="{BB962C8B-B14F-4D97-AF65-F5344CB8AC3E}">
        <p14:creationId xmlns:p14="http://schemas.microsoft.com/office/powerpoint/2010/main" val="153375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654FD7E-6B36-4FE5-A7A2-285AE78AF052}"/>
              </a:ext>
            </a:extLst>
          </p:cNvPr>
          <p:cNvSpPr/>
          <p:nvPr/>
        </p:nvSpPr>
        <p:spPr>
          <a:xfrm>
            <a:off x="0" y="1335847"/>
            <a:ext cx="6096000" cy="4482714"/>
          </a:xfrm>
          <a:prstGeom prst="rect">
            <a:avLst/>
          </a:prstGeom>
          <a:solidFill>
            <a:srgbClr val="D86EA6"/>
          </a:solidFill>
          <a:ln>
            <a:solidFill>
              <a:srgbClr val="D86E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62F9376-DAFA-495B-902E-B851228079CA}"/>
              </a:ext>
            </a:extLst>
          </p:cNvPr>
          <p:cNvSpPr/>
          <p:nvPr/>
        </p:nvSpPr>
        <p:spPr>
          <a:xfrm>
            <a:off x="6096000" y="1335846"/>
            <a:ext cx="6096000" cy="4482714"/>
          </a:xfrm>
          <a:prstGeom prst="rect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BF025D6D-F755-4149-A69D-FC3525E783C3}"/>
              </a:ext>
            </a:extLst>
          </p:cNvPr>
          <p:cNvSpPr txBox="1">
            <a:spLocks/>
          </p:cNvSpPr>
          <p:nvPr/>
        </p:nvSpPr>
        <p:spPr>
          <a:xfrm>
            <a:off x="374818" y="410223"/>
            <a:ext cx="7032158" cy="540833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4400">
                <a:latin typeface="Segoe UI" panose="020B0502040204020203" pitchFamily="34" charset="0"/>
                <a:cs typeface="Segoe UI" panose="020B0502040204020203" pitchFamily="34" charset="0"/>
              </a:rPr>
              <a:t>Skills</a:t>
            </a:r>
            <a:endParaRPr lang="en-GB" sz="44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834541-DC78-4D2F-82F2-7003F84349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6521" y="1884626"/>
            <a:ext cx="4939353" cy="58848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4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Hard Skills or Vocational Skills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457200" lvl="1" indent="0">
              <a:buNone/>
            </a:pPr>
            <a:endParaRPr lang="en-GB" sz="20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CA9545D-FBFC-4A96-9A4F-EAF11DBCC800}"/>
              </a:ext>
            </a:extLst>
          </p:cNvPr>
          <p:cNvSpPr/>
          <p:nvPr/>
        </p:nvSpPr>
        <p:spPr>
          <a:xfrm>
            <a:off x="6934198" y="1690687"/>
            <a:ext cx="5130423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Soft Skills, Transferable Skills, or Employability Skills</a:t>
            </a:r>
            <a:endParaRPr lang="en-GB" b="1" dirty="0">
              <a:solidFill>
                <a:srgbClr val="CC1B86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92FBA2C-DB4F-4A06-AACB-644F15A49D1E}"/>
              </a:ext>
            </a:extLst>
          </p:cNvPr>
          <p:cNvSpPr/>
          <p:nvPr/>
        </p:nvSpPr>
        <p:spPr>
          <a:xfrm>
            <a:off x="849667" y="2634020"/>
            <a:ext cx="446608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These will be learned in specific training, for example, how to find a vein if you want to be a phlebotomist.</a:t>
            </a:r>
          </a:p>
          <a:p>
            <a:endParaRPr lang="en-GB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B668509-8A62-4F3D-B716-02635CCC2E51}"/>
              </a:ext>
            </a:extLst>
          </p:cNvPr>
          <p:cNvSpPr/>
          <p:nvPr/>
        </p:nvSpPr>
        <p:spPr>
          <a:xfrm>
            <a:off x="6934198" y="2636517"/>
            <a:ext cx="447078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These are qualities that you pick up over time; for example in work experience or hobbies or </a:t>
            </a:r>
            <a:r>
              <a:rPr lang="en-GB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at school</a:t>
            </a:r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  <a:p>
            <a:endParaRPr lang="en-GB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These are things like: </a:t>
            </a:r>
          </a:p>
          <a:p>
            <a:endParaRPr lang="en-GB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Listening			Speaking</a:t>
            </a:r>
          </a:p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Problem Solving		Creativity</a:t>
            </a:r>
          </a:p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Staying Positive		Aiming High</a:t>
            </a:r>
          </a:p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Leadership		Team Work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CA271BBB-5969-40EC-ACE0-0149762CECDE}"/>
              </a:ext>
            </a:extLst>
          </p:cNvPr>
          <p:cNvSpPr/>
          <p:nvPr/>
        </p:nvSpPr>
        <p:spPr>
          <a:xfrm>
            <a:off x="9886121" y="503583"/>
            <a:ext cx="344557" cy="344556"/>
          </a:xfrm>
          <a:prstGeom prst="ellipse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53D87732-985F-4521-B382-B70209D576FA}"/>
              </a:ext>
            </a:extLst>
          </p:cNvPr>
          <p:cNvSpPr/>
          <p:nvPr/>
        </p:nvSpPr>
        <p:spPr>
          <a:xfrm>
            <a:off x="10542103" y="503583"/>
            <a:ext cx="344557" cy="344556"/>
          </a:xfrm>
          <a:prstGeom prst="ellipse">
            <a:avLst/>
          </a:prstGeom>
          <a:solidFill>
            <a:srgbClr val="D86EA6"/>
          </a:solidFill>
          <a:ln>
            <a:solidFill>
              <a:srgbClr val="D86E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D0A53096-D792-47CB-AB68-2D56A3FCA05C}"/>
              </a:ext>
            </a:extLst>
          </p:cNvPr>
          <p:cNvSpPr/>
          <p:nvPr/>
        </p:nvSpPr>
        <p:spPr>
          <a:xfrm>
            <a:off x="11232701" y="503583"/>
            <a:ext cx="344557" cy="344556"/>
          </a:xfrm>
          <a:prstGeom prst="ellipse">
            <a:avLst/>
          </a:prstGeom>
          <a:solidFill>
            <a:srgbClr val="CC1B86"/>
          </a:solidFill>
          <a:ln>
            <a:solidFill>
              <a:srgbClr val="CC1B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0043305-F4BD-446B-83BB-28BDEF5F8761}"/>
              </a:ext>
            </a:extLst>
          </p:cNvPr>
          <p:cNvSpPr txBox="1"/>
          <p:nvPr/>
        </p:nvSpPr>
        <p:spPr>
          <a:xfrm>
            <a:off x="8652841" y="6334538"/>
            <a:ext cx="35391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LLEP</a:t>
            </a:r>
            <a:r>
              <a:rPr lang="en-GB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 World of Work series.</a:t>
            </a:r>
          </a:p>
        </p:txBody>
      </p:sp>
    </p:spTree>
    <p:extLst>
      <p:ext uri="{BB962C8B-B14F-4D97-AF65-F5344CB8AC3E}">
        <p14:creationId xmlns:p14="http://schemas.microsoft.com/office/powerpoint/2010/main" val="594769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4131A04E-8D5C-4DB3-821B-153CCAA60A2A}"/>
              </a:ext>
            </a:extLst>
          </p:cNvPr>
          <p:cNvSpPr/>
          <p:nvPr/>
        </p:nvSpPr>
        <p:spPr>
          <a:xfrm>
            <a:off x="9826389" y="0"/>
            <a:ext cx="2365608" cy="6858000"/>
          </a:xfrm>
          <a:prstGeom prst="rect">
            <a:avLst/>
          </a:prstGeom>
          <a:solidFill>
            <a:srgbClr val="CC1B86"/>
          </a:solidFill>
          <a:ln>
            <a:solidFill>
              <a:srgbClr val="CC1B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164B49D-1198-4BE0-A72A-B0FF89A6F080}"/>
              </a:ext>
            </a:extLst>
          </p:cNvPr>
          <p:cNvSpPr/>
          <p:nvPr/>
        </p:nvSpPr>
        <p:spPr>
          <a:xfrm>
            <a:off x="8484705" y="2347291"/>
            <a:ext cx="2160104" cy="2163418"/>
          </a:xfrm>
          <a:prstGeom prst="ellipse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8C2963-B3D5-43C4-912F-240EF6C75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3183" y="268416"/>
            <a:ext cx="9313206" cy="1325563"/>
          </a:xfrm>
        </p:spPr>
        <p:txBody>
          <a:bodyPr/>
          <a:lstStyle/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Skills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6152E3-530D-4ABC-8D7E-59C761DE4E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3183" y="1725007"/>
            <a:ext cx="7795930" cy="43308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Focusing on the second category of skills: soft, transferable or employability skills. Can you think about how these might link to careers in Health and Social Care?</a:t>
            </a:r>
          </a:p>
          <a:p>
            <a:pPr mar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Below is a list of skills and a list of the jobs we have been looking at today. Choose one of the jobs and work with a partner to think about what skills that job might need using the STAR method on your handout.  </a:t>
            </a:r>
          </a:p>
          <a:p>
            <a:pPr mar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6CBE2FC5-5ECA-471F-B67D-B4FCD5A969F8}"/>
              </a:ext>
            </a:extLst>
          </p:cNvPr>
          <p:cNvSpPr/>
          <p:nvPr/>
        </p:nvSpPr>
        <p:spPr>
          <a:xfrm>
            <a:off x="1568928" y="4513556"/>
            <a:ext cx="124865" cy="118784"/>
          </a:xfrm>
          <a:prstGeom prst="ellipse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63FE7C7-7C1F-49EB-B12E-AD1E067A39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08" y="2370602"/>
            <a:ext cx="3515081" cy="1977233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29FF5C93-DFF8-4E46-9FE9-2A4B75261D6C}"/>
              </a:ext>
            </a:extLst>
          </p:cNvPr>
          <p:cNvSpPr/>
          <p:nvPr/>
        </p:nvSpPr>
        <p:spPr>
          <a:xfrm>
            <a:off x="1758741" y="4347835"/>
            <a:ext cx="6119094" cy="1938992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Phlebotomist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Dental Nurse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Paramedic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Dietitian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Pharmacist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Doctor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Nurse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Data Analyst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Hospital Porter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Midwife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Security Guard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56A4E899-61D4-4E25-8204-74464A45D555}"/>
              </a:ext>
            </a:extLst>
          </p:cNvPr>
          <p:cNvSpPr/>
          <p:nvPr/>
        </p:nvSpPr>
        <p:spPr>
          <a:xfrm>
            <a:off x="1568928" y="4816682"/>
            <a:ext cx="124865" cy="118784"/>
          </a:xfrm>
          <a:prstGeom prst="ellipse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9BEFC122-445B-4470-AC17-0EE3EE422AD0}"/>
              </a:ext>
            </a:extLst>
          </p:cNvPr>
          <p:cNvSpPr/>
          <p:nvPr/>
        </p:nvSpPr>
        <p:spPr>
          <a:xfrm>
            <a:off x="1568928" y="5119808"/>
            <a:ext cx="124865" cy="118784"/>
          </a:xfrm>
          <a:prstGeom prst="ellipse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414C059F-3C80-4EA5-B18A-2C8E6391E156}"/>
              </a:ext>
            </a:extLst>
          </p:cNvPr>
          <p:cNvSpPr/>
          <p:nvPr/>
        </p:nvSpPr>
        <p:spPr>
          <a:xfrm>
            <a:off x="1568927" y="5422934"/>
            <a:ext cx="124865" cy="118784"/>
          </a:xfrm>
          <a:prstGeom prst="ellipse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6FE955DF-5DFB-469B-AE9C-1609B73E859D}"/>
              </a:ext>
            </a:extLst>
          </p:cNvPr>
          <p:cNvSpPr/>
          <p:nvPr/>
        </p:nvSpPr>
        <p:spPr>
          <a:xfrm>
            <a:off x="1568927" y="5726060"/>
            <a:ext cx="124865" cy="118784"/>
          </a:xfrm>
          <a:prstGeom prst="ellipse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12122897-74A4-400D-B359-66E2E5D8BE9F}"/>
              </a:ext>
            </a:extLst>
          </p:cNvPr>
          <p:cNvSpPr/>
          <p:nvPr/>
        </p:nvSpPr>
        <p:spPr>
          <a:xfrm>
            <a:off x="1568926" y="6029186"/>
            <a:ext cx="124865" cy="118784"/>
          </a:xfrm>
          <a:prstGeom prst="ellipse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8069C22D-6127-45C3-9184-B16F090FE3F8}"/>
              </a:ext>
            </a:extLst>
          </p:cNvPr>
          <p:cNvSpPr/>
          <p:nvPr/>
        </p:nvSpPr>
        <p:spPr>
          <a:xfrm>
            <a:off x="4539889" y="4513556"/>
            <a:ext cx="124865" cy="118784"/>
          </a:xfrm>
          <a:prstGeom prst="ellipse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DC361E11-EAA3-43C6-8C81-7A26A45434D4}"/>
              </a:ext>
            </a:extLst>
          </p:cNvPr>
          <p:cNvSpPr/>
          <p:nvPr/>
        </p:nvSpPr>
        <p:spPr>
          <a:xfrm>
            <a:off x="4539889" y="4816682"/>
            <a:ext cx="124865" cy="118784"/>
          </a:xfrm>
          <a:prstGeom prst="ellipse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57E02F52-A55D-4A2A-A28F-07C140BD535F}"/>
              </a:ext>
            </a:extLst>
          </p:cNvPr>
          <p:cNvSpPr/>
          <p:nvPr/>
        </p:nvSpPr>
        <p:spPr>
          <a:xfrm>
            <a:off x="4539889" y="5119808"/>
            <a:ext cx="124865" cy="118784"/>
          </a:xfrm>
          <a:prstGeom prst="ellipse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739A8011-10E6-4892-82CF-07126FA51855}"/>
              </a:ext>
            </a:extLst>
          </p:cNvPr>
          <p:cNvSpPr/>
          <p:nvPr/>
        </p:nvSpPr>
        <p:spPr>
          <a:xfrm>
            <a:off x="4539888" y="5424235"/>
            <a:ext cx="124865" cy="118784"/>
          </a:xfrm>
          <a:prstGeom prst="ellipse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1B8E4940-7D8C-4C03-B95B-13E909433DAD}"/>
              </a:ext>
            </a:extLst>
          </p:cNvPr>
          <p:cNvSpPr/>
          <p:nvPr/>
        </p:nvSpPr>
        <p:spPr>
          <a:xfrm>
            <a:off x="4539887" y="5729017"/>
            <a:ext cx="124865" cy="118784"/>
          </a:xfrm>
          <a:prstGeom prst="ellipse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A681D47-97D7-4B34-A090-F9BDC6F749ED}"/>
              </a:ext>
            </a:extLst>
          </p:cNvPr>
          <p:cNvSpPr/>
          <p:nvPr/>
        </p:nvSpPr>
        <p:spPr>
          <a:xfrm flipV="1">
            <a:off x="589819" y="1316281"/>
            <a:ext cx="2471433" cy="45719"/>
          </a:xfrm>
          <a:prstGeom prst="rect">
            <a:avLst/>
          </a:prstGeom>
          <a:solidFill>
            <a:srgbClr val="D86EA6"/>
          </a:solidFill>
          <a:ln>
            <a:solidFill>
              <a:srgbClr val="D86E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1338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" grpId="0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6152E3-530D-4ABC-8D7E-59C761DE4E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4818" y="464023"/>
            <a:ext cx="11817182" cy="88769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3600" dirty="0">
                <a:latin typeface="Segoe UI" panose="020B0502040204020203" pitchFamily="34" charset="0"/>
                <a:cs typeface="Segoe UI" panose="020B0502040204020203" pitchFamily="34" charset="0"/>
              </a:rPr>
              <a:t>Pathways into the Health and Social Care Industry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A7D96E9-7CDA-4BC6-97A9-E529878A2DAD}"/>
              </a:ext>
            </a:extLst>
          </p:cNvPr>
          <p:cNvSpPr/>
          <p:nvPr/>
        </p:nvSpPr>
        <p:spPr>
          <a:xfrm>
            <a:off x="0" y="1351722"/>
            <a:ext cx="12192000" cy="185530"/>
          </a:xfrm>
          <a:prstGeom prst="rect">
            <a:avLst/>
          </a:prstGeom>
          <a:solidFill>
            <a:srgbClr val="D86EA6"/>
          </a:solidFill>
          <a:ln>
            <a:solidFill>
              <a:srgbClr val="D86E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 descr="Text&#10;&#10;Description automatically generated">
            <a:extLst>
              <a:ext uri="{FF2B5EF4-FFF2-40B4-BE49-F238E27FC236}">
                <a16:creationId xmlns:a16="http://schemas.microsoft.com/office/drawing/2014/main" id="{C19839D4-1ED6-4C8A-AE3A-BBEB57790B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1486" y="1203213"/>
            <a:ext cx="12192000" cy="6858000"/>
          </a:xfrm>
          <a:prstGeom prst="rect">
            <a:avLst/>
          </a:prstGeom>
        </p:spPr>
      </p:pic>
      <p:pic>
        <p:nvPicPr>
          <p:cNvPr id="6" name="Online Media 4" title="Department for Education Post-16 Choices Animation">
            <a:hlinkClick r:id="" action="ppaction://media"/>
            <a:extLst>
              <a:ext uri="{FF2B5EF4-FFF2-40B4-BE49-F238E27FC236}">
                <a16:creationId xmlns:a16="http://schemas.microsoft.com/office/drawing/2014/main" id="{7C937557-8134-48AB-B085-233F8199CB37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2245519" y="1922567"/>
            <a:ext cx="7700962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170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16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alendar&#10;&#10;Description automatically generated">
            <a:extLst>
              <a:ext uri="{FF2B5EF4-FFF2-40B4-BE49-F238E27FC236}">
                <a16:creationId xmlns:a16="http://schemas.microsoft.com/office/drawing/2014/main" id="{57C087BD-293C-47CF-8A88-230FDCD817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5061" y="-181096"/>
            <a:ext cx="12427061" cy="7220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38319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654FD7E-6B36-4FE5-A7A2-285AE78AF052}"/>
              </a:ext>
            </a:extLst>
          </p:cNvPr>
          <p:cNvSpPr/>
          <p:nvPr/>
        </p:nvSpPr>
        <p:spPr>
          <a:xfrm>
            <a:off x="0" y="1335847"/>
            <a:ext cx="6096000" cy="4720658"/>
          </a:xfrm>
          <a:prstGeom prst="rect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62F9376-DAFA-495B-902E-B851228079CA}"/>
              </a:ext>
            </a:extLst>
          </p:cNvPr>
          <p:cNvSpPr/>
          <p:nvPr/>
        </p:nvSpPr>
        <p:spPr>
          <a:xfrm>
            <a:off x="6096000" y="1335846"/>
            <a:ext cx="6096000" cy="4718074"/>
          </a:xfrm>
          <a:prstGeom prst="rect">
            <a:avLst/>
          </a:prstGeom>
          <a:solidFill>
            <a:srgbClr val="D86EA6"/>
          </a:solidFill>
          <a:ln>
            <a:solidFill>
              <a:srgbClr val="D86E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BF025D6D-F755-4149-A69D-FC3525E783C3}"/>
              </a:ext>
            </a:extLst>
          </p:cNvPr>
          <p:cNvSpPr txBox="1">
            <a:spLocks/>
          </p:cNvSpPr>
          <p:nvPr/>
        </p:nvSpPr>
        <p:spPr>
          <a:xfrm>
            <a:off x="374818" y="334186"/>
            <a:ext cx="7032158" cy="99907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4400" dirty="0">
                <a:latin typeface="Segoe UI" panose="020B0502040204020203" pitchFamily="34" charset="0"/>
                <a:cs typeface="Segoe UI" panose="020B0502040204020203" pitchFamily="34" charset="0"/>
              </a:rPr>
              <a:t>Pathways Mapping Activity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CA9545D-FBFC-4A96-9A4F-EAF11DBCC800}"/>
              </a:ext>
            </a:extLst>
          </p:cNvPr>
          <p:cNvSpPr/>
          <p:nvPr/>
        </p:nvSpPr>
        <p:spPr>
          <a:xfrm>
            <a:off x="6595057" y="1730859"/>
            <a:ext cx="513042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latin typeface="Segoe UI" panose="020B0502040204020203" pitchFamily="34" charset="0"/>
                <a:cs typeface="Segoe UI" panose="020B0502040204020203" pitchFamily="34" charset="0"/>
              </a:rPr>
              <a:t>What does this mean for you?</a:t>
            </a: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92FBA2C-DB4F-4A06-AACB-644F15A49D1E}"/>
              </a:ext>
            </a:extLst>
          </p:cNvPr>
          <p:cNvSpPr/>
          <p:nvPr/>
        </p:nvSpPr>
        <p:spPr>
          <a:xfrm>
            <a:off x="787020" y="2443490"/>
            <a:ext cx="446608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what the Health industry is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why it is an important industry locally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the skills you have that are relevant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the different routes for further study:</a:t>
            </a:r>
          </a:p>
          <a:p>
            <a:pPr algn="ctr"/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Apprenticeship – A Level – T Level Technical/Vocational – Applied Traineeships – Entrepreneurship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B668509-8A62-4F3D-B716-02635CCC2E51}"/>
              </a:ext>
            </a:extLst>
          </p:cNvPr>
          <p:cNvSpPr/>
          <p:nvPr/>
        </p:nvSpPr>
        <p:spPr>
          <a:xfrm>
            <a:off x="7002093" y="2426824"/>
            <a:ext cx="4815089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Which job roles from this industry interest you the most?  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What key employability skills and qualifications do you think you need to get this job?  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What route do you think you need to take to get there?  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 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025C836-6182-433C-A0BD-53F1DD9903B2}"/>
              </a:ext>
            </a:extLst>
          </p:cNvPr>
          <p:cNvSpPr/>
          <p:nvPr/>
        </p:nvSpPr>
        <p:spPr>
          <a:xfrm>
            <a:off x="466520" y="1726405"/>
            <a:ext cx="40323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>
                <a:latin typeface="Segoe UI" panose="020B0502040204020203" pitchFamily="34" charset="0"/>
                <a:cs typeface="Segoe UI" panose="020B0502040204020203" pitchFamily="34" charset="0"/>
              </a:rPr>
              <a:t>Today we have talked about: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F545B0B7-79C8-4D9E-8256-3976F1225613}"/>
              </a:ext>
            </a:extLst>
          </p:cNvPr>
          <p:cNvSpPr/>
          <p:nvPr/>
        </p:nvSpPr>
        <p:spPr>
          <a:xfrm>
            <a:off x="595332" y="2579396"/>
            <a:ext cx="128617" cy="114242"/>
          </a:xfrm>
          <a:prstGeom prst="ellipse">
            <a:avLst/>
          </a:prstGeom>
          <a:solidFill>
            <a:srgbClr val="CC1B86"/>
          </a:solidFill>
          <a:ln>
            <a:solidFill>
              <a:srgbClr val="CC1B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C6750D8-B75C-4073-8477-742392E5B3A0}"/>
              </a:ext>
            </a:extLst>
          </p:cNvPr>
          <p:cNvSpPr/>
          <p:nvPr/>
        </p:nvSpPr>
        <p:spPr>
          <a:xfrm>
            <a:off x="595332" y="3189730"/>
            <a:ext cx="128617" cy="114242"/>
          </a:xfrm>
          <a:prstGeom prst="ellipse">
            <a:avLst/>
          </a:prstGeom>
          <a:solidFill>
            <a:srgbClr val="CC1B86"/>
          </a:solidFill>
          <a:ln>
            <a:solidFill>
              <a:srgbClr val="CC1B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9CBD7E4-7C92-4ACA-8D67-587D10058BD4}"/>
              </a:ext>
            </a:extLst>
          </p:cNvPr>
          <p:cNvSpPr/>
          <p:nvPr/>
        </p:nvSpPr>
        <p:spPr>
          <a:xfrm>
            <a:off x="595332" y="3800084"/>
            <a:ext cx="128617" cy="114242"/>
          </a:xfrm>
          <a:prstGeom prst="ellipse">
            <a:avLst/>
          </a:prstGeom>
          <a:solidFill>
            <a:srgbClr val="CC1B86"/>
          </a:solidFill>
          <a:ln>
            <a:solidFill>
              <a:srgbClr val="CC1B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D4F51E8F-FBE5-44B3-B1F7-4C9AE93B84C1}"/>
              </a:ext>
            </a:extLst>
          </p:cNvPr>
          <p:cNvSpPr/>
          <p:nvPr/>
        </p:nvSpPr>
        <p:spPr>
          <a:xfrm>
            <a:off x="595331" y="4410418"/>
            <a:ext cx="128617" cy="114242"/>
          </a:xfrm>
          <a:prstGeom prst="ellipse">
            <a:avLst/>
          </a:prstGeom>
          <a:solidFill>
            <a:srgbClr val="CC1B86"/>
          </a:solidFill>
          <a:ln>
            <a:solidFill>
              <a:srgbClr val="CC1B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DE84766-6FA0-43A9-A0E7-9E11EDE92F92}"/>
              </a:ext>
            </a:extLst>
          </p:cNvPr>
          <p:cNvSpPr/>
          <p:nvPr/>
        </p:nvSpPr>
        <p:spPr>
          <a:xfrm>
            <a:off x="0" y="6228850"/>
            <a:ext cx="121920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200" dirty="0">
                <a:latin typeface="Segoe UI" panose="020B0502040204020203" pitchFamily="34" charset="0"/>
                <a:cs typeface="Segoe UI" panose="020B0502040204020203" pitchFamily="34" charset="0"/>
              </a:rPr>
              <a:t>Now, use the Pathways poster and table handout to help you map out your pathway route.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41510EF6-0011-4864-936A-06103DC20FE8}"/>
              </a:ext>
            </a:extLst>
          </p:cNvPr>
          <p:cNvSpPr/>
          <p:nvPr/>
        </p:nvSpPr>
        <p:spPr>
          <a:xfrm>
            <a:off x="6810281" y="2554332"/>
            <a:ext cx="128617" cy="114242"/>
          </a:xfrm>
          <a:prstGeom prst="ellipse">
            <a:avLst/>
          </a:prstGeom>
          <a:solidFill>
            <a:srgbClr val="CC1B86"/>
          </a:solidFill>
          <a:ln>
            <a:solidFill>
              <a:srgbClr val="CC1B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8ED13AE7-B5DE-42FF-A164-16C742BECC88}"/>
              </a:ext>
            </a:extLst>
          </p:cNvPr>
          <p:cNvSpPr/>
          <p:nvPr/>
        </p:nvSpPr>
        <p:spPr>
          <a:xfrm>
            <a:off x="6810281" y="3479955"/>
            <a:ext cx="128617" cy="114242"/>
          </a:xfrm>
          <a:prstGeom prst="ellipse">
            <a:avLst/>
          </a:prstGeom>
          <a:solidFill>
            <a:srgbClr val="CC1B86"/>
          </a:solidFill>
          <a:ln>
            <a:solidFill>
              <a:srgbClr val="CC1B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159EFC38-41CE-438E-B98B-F7AE38A8B684}"/>
              </a:ext>
            </a:extLst>
          </p:cNvPr>
          <p:cNvSpPr/>
          <p:nvPr/>
        </p:nvSpPr>
        <p:spPr>
          <a:xfrm>
            <a:off x="6810280" y="4700644"/>
            <a:ext cx="128617" cy="114242"/>
          </a:xfrm>
          <a:prstGeom prst="ellipse">
            <a:avLst/>
          </a:prstGeom>
          <a:solidFill>
            <a:srgbClr val="CC1B86"/>
          </a:solidFill>
          <a:ln>
            <a:solidFill>
              <a:srgbClr val="CC1B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1235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4" grpId="0" animBg="1"/>
      <p:bldP spid="15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55E1423-663E-448A-B5DC-B92FE6D8ABB1}"/>
              </a:ext>
            </a:extLst>
          </p:cNvPr>
          <p:cNvSpPr/>
          <p:nvPr/>
        </p:nvSpPr>
        <p:spPr>
          <a:xfrm>
            <a:off x="0" y="609600"/>
            <a:ext cx="12192000" cy="1126436"/>
          </a:xfrm>
          <a:prstGeom prst="rect">
            <a:avLst/>
          </a:prstGeom>
          <a:solidFill>
            <a:srgbClr val="CC1B86"/>
          </a:solidFill>
          <a:ln>
            <a:solidFill>
              <a:srgbClr val="CC1B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F491319-0778-4983-B820-4B07EF11F8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912" y="1029681"/>
            <a:ext cx="7416142" cy="538268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Want to know more? </a:t>
            </a:r>
            <a:endParaRPr lang="en-US" sz="4000" i="1" kern="12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B7F4B68A-B5AD-4983-9469-BD82CC922C30}"/>
              </a:ext>
            </a:extLst>
          </p:cNvPr>
          <p:cNvSpPr txBox="1">
            <a:spLocks/>
          </p:cNvSpPr>
          <p:nvPr/>
        </p:nvSpPr>
        <p:spPr>
          <a:xfrm>
            <a:off x="223912" y="2068890"/>
            <a:ext cx="11275683" cy="53826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latin typeface="Segoe UI" panose="020B0502040204020203" pitchFamily="34" charset="0"/>
                <a:cs typeface="Segoe UI" panose="020B0502040204020203" pitchFamily="34" charset="0"/>
              </a:rPr>
              <a:t>Where to look in school:</a:t>
            </a:r>
            <a:endParaRPr lang="en-US" sz="4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1" name="Flowchart: Connector 40">
            <a:extLst>
              <a:ext uri="{FF2B5EF4-FFF2-40B4-BE49-F238E27FC236}">
                <a16:creationId xmlns:a16="http://schemas.microsoft.com/office/drawing/2014/main" id="{3E7C2816-819F-4DFD-B0A4-9F81CE155924}"/>
              </a:ext>
            </a:extLst>
          </p:cNvPr>
          <p:cNvSpPr/>
          <p:nvPr/>
        </p:nvSpPr>
        <p:spPr>
          <a:xfrm>
            <a:off x="4226952" y="2865305"/>
            <a:ext cx="1671546" cy="1665694"/>
          </a:xfrm>
          <a:prstGeom prst="flowChartConnector">
            <a:avLst/>
          </a:prstGeom>
          <a:solidFill>
            <a:srgbClr val="CC1B86"/>
          </a:solidFill>
          <a:ln>
            <a:solidFill>
              <a:srgbClr val="CC1B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Digital Careers Guidance Tool</a:t>
            </a:r>
          </a:p>
        </p:txBody>
      </p:sp>
      <p:sp>
        <p:nvSpPr>
          <p:cNvPr id="42" name="Flowchart: Connector 41">
            <a:extLst>
              <a:ext uri="{FF2B5EF4-FFF2-40B4-BE49-F238E27FC236}">
                <a16:creationId xmlns:a16="http://schemas.microsoft.com/office/drawing/2014/main" id="{78D696D3-07B6-400B-9BBB-E9AB3ACC57F7}"/>
              </a:ext>
            </a:extLst>
          </p:cNvPr>
          <p:cNvSpPr/>
          <p:nvPr/>
        </p:nvSpPr>
        <p:spPr>
          <a:xfrm>
            <a:off x="8244982" y="2867713"/>
            <a:ext cx="1709510" cy="1665695"/>
          </a:xfrm>
          <a:prstGeom prst="flowChartConnector">
            <a:avLst/>
          </a:prstGeom>
          <a:solidFill>
            <a:srgbClr val="D86EA6"/>
          </a:solidFill>
          <a:ln>
            <a:solidFill>
              <a:srgbClr val="D86E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Enterprise Adviser</a:t>
            </a:r>
          </a:p>
        </p:txBody>
      </p:sp>
      <p:sp>
        <p:nvSpPr>
          <p:cNvPr id="43" name="Flowchart: Connector 42">
            <a:extLst>
              <a:ext uri="{FF2B5EF4-FFF2-40B4-BE49-F238E27FC236}">
                <a16:creationId xmlns:a16="http://schemas.microsoft.com/office/drawing/2014/main" id="{B14DC290-5627-4C34-AB90-9EB5C5C5E365}"/>
              </a:ext>
            </a:extLst>
          </p:cNvPr>
          <p:cNvSpPr/>
          <p:nvPr/>
        </p:nvSpPr>
        <p:spPr>
          <a:xfrm>
            <a:off x="2225432" y="2865304"/>
            <a:ext cx="1671546" cy="1660614"/>
          </a:xfrm>
          <a:prstGeom prst="flowChartConnector">
            <a:avLst/>
          </a:prstGeom>
          <a:solidFill>
            <a:srgbClr val="D86EA6"/>
          </a:solidFill>
          <a:ln>
            <a:solidFill>
              <a:srgbClr val="D86E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Careers Leader</a:t>
            </a:r>
          </a:p>
        </p:txBody>
      </p:sp>
      <p:sp>
        <p:nvSpPr>
          <p:cNvPr id="44" name="Flowchart: Connector 43">
            <a:extLst>
              <a:ext uri="{FF2B5EF4-FFF2-40B4-BE49-F238E27FC236}">
                <a16:creationId xmlns:a16="http://schemas.microsoft.com/office/drawing/2014/main" id="{7A7B41A4-7EBA-4DE2-BAEF-7DF3EF7E8F38}"/>
              </a:ext>
            </a:extLst>
          </p:cNvPr>
          <p:cNvSpPr/>
          <p:nvPr/>
        </p:nvSpPr>
        <p:spPr>
          <a:xfrm>
            <a:off x="223912" y="2865304"/>
            <a:ext cx="1671546" cy="1660614"/>
          </a:xfrm>
          <a:prstGeom prst="flowChartConnector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Careers Adviser</a:t>
            </a:r>
          </a:p>
        </p:txBody>
      </p:sp>
      <p:sp>
        <p:nvSpPr>
          <p:cNvPr id="45" name="Flowchart: Connector 44">
            <a:extLst>
              <a:ext uri="{FF2B5EF4-FFF2-40B4-BE49-F238E27FC236}">
                <a16:creationId xmlns:a16="http://schemas.microsoft.com/office/drawing/2014/main" id="{A453C7F1-477D-43CE-A146-2A01EC153669}"/>
              </a:ext>
            </a:extLst>
          </p:cNvPr>
          <p:cNvSpPr/>
          <p:nvPr/>
        </p:nvSpPr>
        <p:spPr>
          <a:xfrm>
            <a:off x="10246502" y="2865304"/>
            <a:ext cx="1671546" cy="1665695"/>
          </a:xfrm>
          <a:prstGeom prst="flowChartConnector">
            <a:avLst/>
          </a:prstGeom>
          <a:solidFill>
            <a:srgbClr val="CC1B86"/>
          </a:solidFill>
          <a:ln>
            <a:solidFill>
              <a:srgbClr val="CC1B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Business Links</a:t>
            </a:r>
          </a:p>
        </p:txBody>
      </p:sp>
      <p:sp>
        <p:nvSpPr>
          <p:cNvPr id="46" name="Flowchart: Connector 45">
            <a:extLst>
              <a:ext uri="{FF2B5EF4-FFF2-40B4-BE49-F238E27FC236}">
                <a16:creationId xmlns:a16="http://schemas.microsoft.com/office/drawing/2014/main" id="{B7C41383-44D4-496C-8FD7-13F6DD73C96D}"/>
              </a:ext>
            </a:extLst>
          </p:cNvPr>
          <p:cNvSpPr/>
          <p:nvPr/>
        </p:nvSpPr>
        <p:spPr>
          <a:xfrm>
            <a:off x="6243462" y="2865304"/>
            <a:ext cx="1671546" cy="1665695"/>
          </a:xfrm>
          <a:prstGeom prst="flowChartConnector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School Intranet Careers Section</a:t>
            </a:r>
          </a:p>
        </p:txBody>
      </p:sp>
      <p:sp>
        <p:nvSpPr>
          <p:cNvPr id="47" name="Title 1">
            <a:extLst>
              <a:ext uri="{FF2B5EF4-FFF2-40B4-BE49-F238E27FC236}">
                <a16:creationId xmlns:a16="http://schemas.microsoft.com/office/drawing/2014/main" id="{BD7AFA8F-EC09-448F-BCAF-4ADE5D4B1516}"/>
              </a:ext>
            </a:extLst>
          </p:cNvPr>
          <p:cNvSpPr txBox="1">
            <a:spLocks/>
          </p:cNvSpPr>
          <p:nvPr/>
        </p:nvSpPr>
        <p:spPr>
          <a:xfrm>
            <a:off x="395307" y="4784063"/>
            <a:ext cx="4306957" cy="53826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latin typeface="Segoe UI" panose="020B0502040204020203" pitchFamily="34" charset="0"/>
                <a:cs typeface="Segoe UI" panose="020B0502040204020203" pitchFamily="34" charset="0"/>
              </a:rPr>
              <a:t>Where to look online:</a:t>
            </a:r>
            <a:endParaRPr lang="en-US" sz="4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CDCCD22-D929-4D79-8E95-EF2253D0BB9E}"/>
              </a:ext>
            </a:extLst>
          </p:cNvPr>
          <p:cNvSpPr/>
          <p:nvPr/>
        </p:nvSpPr>
        <p:spPr>
          <a:xfrm>
            <a:off x="1072444" y="5411328"/>
            <a:ext cx="12013582" cy="1323439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r>
              <a:rPr lang="en-GB" sz="2000" u="sng" dirty="0">
                <a:latin typeface="Segoe UI" panose="020B0502040204020203" pitchFamily="34" charset="0"/>
                <a:cs typeface="Segoe UI" panose="020B0502040204020203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www.stepintothenhs.nhs.uk</a:t>
            </a:r>
            <a:endParaRPr lang="en-GB" sz="2000" u="sng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u="sng" dirty="0">
                <a:latin typeface="Segoe UI" panose="020B0502040204020203" pitchFamily="34" charset="0"/>
                <a:cs typeface="Segoe UI" panose="020B0502040204020203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www.jobsatleicesterhospitals.nhs.uk</a:t>
            </a:r>
            <a:endParaRPr lang="en-GB" sz="2000" u="sng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u="sng" dirty="0">
                <a:latin typeface="Segoe UI" panose="020B0502040204020203" pitchFamily="34" charset="0"/>
                <a:cs typeface="Segoe UI" panose="020B0502040204020203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www.your-future.co.uk</a:t>
            </a:r>
            <a:endParaRPr lang="en-GB" sz="2000" u="sng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u="sng" dirty="0">
                <a:latin typeface="Segoe UI" panose="020B0502040204020203" pitchFamily="34" charset="0"/>
                <a:cs typeface="Segoe UI" panose="020B0502040204020203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www.charnwoodcampus.com</a:t>
            </a:r>
            <a:endParaRPr lang="en-GB" sz="2000" u="sng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u="sng" dirty="0">
                <a:latin typeface="Segoe UI" panose="020B0502040204020203" pitchFamily="34" charset="0"/>
                <a:cs typeface="Segoe UI" panose="020B0502040204020203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www.healthcareers.nhs.uk</a:t>
            </a:r>
            <a:endParaRPr lang="en-GB" sz="2000" u="sng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u="sng" dirty="0">
                <a:latin typeface="Segoe UI" panose="020B0502040204020203" pitchFamily="34" charset="0"/>
                <a:cs typeface="Segoe UI" panose="020B0502040204020203" pitchFamily="34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www.gov.uk/apply-apprenticeship</a:t>
            </a:r>
            <a:endParaRPr lang="en-GB" sz="2000" u="sng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u="sng" dirty="0">
                <a:latin typeface="Segoe UI" panose="020B0502040204020203" pitchFamily="34" charset="0"/>
                <a:cs typeface="Segoe UI" panose="020B0502040204020203" pitchFamily="34" charset="0"/>
              </a:rPr>
              <a:t>www.your-future.co.uk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0992159D-288C-4D16-825E-62B1561375BB}"/>
              </a:ext>
            </a:extLst>
          </p:cNvPr>
          <p:cNvSpPr/>
          <p:nvPr/>
        </p:nvSpPr>
        <p:spPr>
          <a:xfrm>
            <a:off x="757730" y="5575396"/>
            <a:ext cx="124865" cy="118784"/>
          </a:xfrm>
          <a:prstGeom prst="ellipse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43D8415B-30E3-4C92-B8CF-CF72E13DB156}"/>
              </a:ext>
            </a:extLst>
          </p:cNvPr>
          <p:cNvSpPr/>
          <p:nvPr/>
        </p:nvSpPr>
        <p:spPr>
          <a:xfrm>
            <a:off x="757729" y="5887852"/>
            <a:ext cx="124865" cy="118784"/>
          </a:xfrm>
          <a:prstGeom prst="ellipse">
            <a:avLst/>
          </a:prstGeom>
          <a:solidFill>
            <a:srgbClr val="D86EA6"/>
          </a:solidFill>
          <a:ln>
            <a:solidFill>
              <a:srgbClr val="D86E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47D50CC4-123C-4E46-9859-6B882EB9127B}"/>
              </a:ext>
            </a:extLst>
          </p:cNvPr>
          <p:cNvSpPr/>
          <p:nvPr/>
        </p:nvSpPr>
        <p:spPr>
          <a:xfrm>
            <a:off x="757728" y="6200308"/>
            <a:ext cx="124865" cy="118784"/>
          </a:xfrm>
          <a:prstGeom prst="ellipse">
            <a:avLst/>
          </a:prstGeom>
          <a:solidFill>
            <a:srgbClr val="CC1B86"/>
          </a:solidFill>
          <a:ln>
            <a:solidFill>
              <a:srgbClr val="CC1B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7DAC9B0A-8C86-45A7-9074-2D68E55DD65F}"/>
              </a:ext>
            </a:extLst>
          </p:cNvPr>
          <p:cNvSpPr/>
          <p:nvPr/>
        </p:nvSpPr>
        <p:spPr>
          <a:xfrm>
            <a:off x="757727" y="6512764"/>
            <a:ext cx="124865" cy="118784"/>
          </a:xfrm>
          <a:prstGeom prst="ellipse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EAA28280-5957-47B6-A583-E987F6358D08}"/>
              </a:ext>
            </a:extLst>
          </p:cNvPr>
          <p:cNvSpPr/>
          <p:nvPr/>
        </p:nvSpPr>
        <p:spPr>
          <a:xfrm>
            <a:off x="6658923" y="5575396"/>
            <a:ext cx="124865" cy="118784"/>
          </a:xfrm>
          <a:prstGeom prst="ellipse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5691C1A7-4FBD-4C8D-99AA-9416EC826ED3}"/>
              </a:ext>
            </a:extLst>
          </p:cNvPr>
          <p:cNvSpPr/>
          <p:nvPr/>
        </p:nvSpPr>
        <p:spPr>
          <a:xfrm>
            <a:off x="6658921" y="6200308"/>
            <a:ext cx="124865" cy="118784"/>
          </a:xfrm>
          <a:prstGeom prst="ellipse">
            <a:avLst/>
          </a:prstGeom>
          <a:solidFill>
            <a:srgbClr val="CC1B86"/>
          </a:solidFill>
          <a:ln>
            <a:solidFill>
              <a:srgbClr val="CC1B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9A93BEED-BCAA-4A7B-A566-A2FC9F0A6BA5}"/>
              </a:ext>
            </a:extLst>
          </p:cNvPr>
          <p:cNvSpPr/>
          <p:nvPr/>
        </p:nvSpPr>
        <p:spPr>
          <a:xfrm>
            <a:off x="6658921" y="5887852"/>
            <a:ext cx="124865" cy="118784"/>
          </a:xfrm>
          <a:prstGeom prst="ellipse">
            <a:avLst/>
          </a:prstGeom>
          <a:solidFill>
            <a:srgbClr val="D86EA6"/>
          </a:solidFill>
          <a:ln>
            <a:solidFill>
              <a:srgbClr val="D86E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7495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55E1423-663E-448A-B5DC-B92FE6D8ABB1}"/>
              </a:ext>
            </a:extLst>
          </p:cNvPr>
          <p:cNvSpPr/>
          <p:nvPr/>
        </p:nvSpPr>
        <p:spPr>
          <a:xfrm>
            <a:off x="0" y="1415270"/>
            <a:ext cx="12192000" cy="1126436"/>
          </a:xfrm>
          <a:prstGeom prst="rect">
            <a:avLst/>
          </a:prstGeom>
          <a:solidFill>
            <a:srgbClr val="CC1B86"/>
          </a:solidFill>
          <a:ln>
            <a:solidFill>
              <a:srgbClr val="CC1B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F491319-0778-4983-B820-4B07EF11F8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912" y="1832976"/>
            <a:ext cx="7416142" cy="538268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Want to know more? </a:t>
            </a:r>
            <a:endParaRPr lang="en-US" sz="4000" i="1" kern="12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189920DA-32C2-45C9-8A83-775A985C658C}"/>
              </a:ext>
            </a:extLst>
          </p:cNvPr>
          <p:cNvSpPr txBox="1">
            <a:spLocks/>
          </p:cNvSpPr>
          <p:nvPr/>
        </p:nvSpPr>
        <p:spPr>
          <a:xfrm>
            <a:off x="223912" y="2674735"/>
            <a:ext cx="4306957" cy="53826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latin typeface="Segoe UI" panose="020B0502040204020203" pitchFamily="34" charset="0"/>
                <a:cs typeface="Segoe UI" panose="020B0502040204020203" pitchFamily="34" charset="0"/>
              </a:rPr>
              <a:t>Some local employers:</a:t>
            </a:r>
            <a:endParaRPr lang="en-US" sz="4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86C850B-BAEE-4263-AB29-C27A4E3E7A29}"/>
              </a:ext>
            </a:extLst>
          </p:cNvPr>
          <p:cNvSpPr/>
          <p:nvPr/>
        </p:nvSpPr>
        <p:spPr>
          <a:xfrm>
            <a:off x="10941120" y="4656464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GB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A3185E5-FFFA-4046-AB76-87DA58E6ED2B}"/>
              </a:ext>
            </a:extLst>
          </p:cNvPr>
          <p:cNvSpPr/>
          <p:nvPr/>
        </p:nvSpPr>
        <p:spPr>
          <a:xfrm>
            <a:off x="1359569" y="3479675"/>
            <a:ext cx="10495547" cy="1938992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Leicestershire Partnership NHS Trust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University Hospitals of Leicester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Leicestershire County Council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Leicester City Council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LOROS Hospice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Health Centres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Private Health Care e.g. Nuffield Health Centre Leicester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Community Health Service Agencies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GP Surgeries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Pharmacies</a:t>
            </a:r>
          </a:p>
        </p:txBody>
      </p:sp>
      <p:pic>
        <p:nvPicPr>
          <p:cNvPr id="63" name="Picture 62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E3FF7BDB-8AF1-4F7D-80A1-62BEB2EC24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2625" y="278326"/>
            <a:ext cx="2044122" cy="828262"/>
          </a:xfrm>
          <a:prstGeom prst="rect">
            <a:avLst/>
          </a:prstGeom>
        </p:spPr>
      </p:pic>
      <p:pic>
        <p:nvPicPr>
          <p:cNvPr id="66" name="Picture 65" descr="Logo&#10;&#10;Description automatically generated">
            <a:extLst>
              <a:ext uri="{FF2B5EF4-FFF2-40B4-BE49-F238E27FC236}">
                <a16:creationId xmlns:a16="http://schemas.microsoft.com/office/drawing/2014/main" id="{0E6A7307-68A7-44A7-8FDD-5C513B4341B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614" y="99453"/>
            <a:ext cx="1563758" cy="1186008"/>
          </a:xfrm>
          <a:prstGeom prst="rect">
            <a:avLst/>
          </a:prstGeom>
        </p:spPr>
      </p:pic>
      <p:pic>
        <p:nvPicPr>
          <p:cNvPr id="67" name="Picture 66" descr="A picture containing chart&#10;&#10;Description automatically generated">
            <a:extLst>
              <a:ext uri="{FF2B5EF4-FFF2-40B4-BE49-F238E27FC236}">
                <a16:creationId xmlns:a16="http://schemas.microsoft.com/office/drawing/2014/main" id="{D43F5479-C0FC-4BDE-B646-501B4F7ED81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8255" y="99453"/>
            <a:ext cx="1160106" cy="1190866"/>
          </a:xfrm>
          <a:prstGeom prst="rect">
            <a:avLst/>
          </a:prstGeom>
        </p:spPr>
      </p:pic>
      <p:sp>
        <p:nvSpPr>
          <p:cNvPr id="71" name="Oval 70">
            <a:extLst>
              <a:ext uri="{FF2B5EF4-FFF2-40B4-BE49-F238E27FC236}">
                <a16:creationId xmlns:a16="http://schemas.microsoft.com/office/drawing/2014/main" id="{51618C96-B1C9-46EB-897C-12F85976054E}"/>
              </a:ext>
            </a:extLst>
          </p:cNvPr>
          <p:cNvSpPr/>
          <p:nvPr/>
        </p:nvSpPr>
        <p:spPr>
          <a:xfrm>
            <a:off x="1012578" y="3594860"/>
            <a:ext cx="124865" cy="118784"/>
          </a:xfrm>
          <a:prstGeom prst="ellipse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A0013713-6911-49A9-86A0-634C1E6A89F1}"/>
              </a:ext>
            </a:extLst>
          </p:cNvPr>
          <p:cNvSpPr/>
          <p:nvPr/>
        </p:nvSpPr>
        <p:spPr>
          <a:xfrm>
            <a:off x="1010522" y="4244234"/>
            <a:ext cx="124865" cy="118784"/>
          </a:xfrm>
          <a:prstGeom prst="ellipse">
            <a:avLst/>
          </a:prstGeom>
          <a:solidFill>
            <a:srgbClr val="CC1B86"/>
          </a:solidFill>
          <a:ln>
            <a:solidFill>
              <a:srgbClr val="CC1B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55FABEFB-FC64-402A-8A06-9531CE5E94A4}"/>
              </a:ext>
            </a:extLst>
          </p:cNvPr>
          <p:cNvSpPr/>
          <p:nvPr/>
        </p:nvSpPr>
        <p:spPr>
          <a:xfrm>
            <a:off x="1010523" y="3918408"/>
            <a:ext cx="124865" cy="118784"/>
          </a:xfrm>
          <a:prstGeom prst="ellipse">
            <a:avLst/>
          </a:prstGeom>
          <a:solidFill>
            <a:srgbClr val="D86EA6"/>
          </a:solidFill>
          <a:ln>
            <a:solidFill>
              <a:srgbClr val="D86E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32C81A27-F365-4037-9979-895C81A195EE}"/>
              </a:ext>
            </a:extLst>
          </p:cNvPr>
          <p:cNvSpPr/>
          <p:nvPr/>
        </p:nvSpPr>
        <p:spPr>
          <a:xfrm>
            <a:off x="1010520" y="4553420"/>
            <a:ext cx="124865" cy="118784"/>
          </a:xfrm>
          <a:prstGeom prst="ellipse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530FBB3B-07CE-4FAC-B643-A9F4F8BB9F4A}"/>
              </a:ext>
            </a:extLst>
          </p:cNvPr>
          <p:cNvSpPr/>
          <p:nvPr/>
        </p:nvSpPr>
        <p:spPr>
          <a:xfrm>
            <a:off x="1010520" y="4859750"/>
            <a:ext cx="124865" cy="118784"/>
          </a:xfrm>
          <a:prstGeom prst="ellipse">
            <a:avLst/>
          </a:prstGeom>
          <a:solidFill>
            <a:srgbClr val="D86EA6"/>
          </a:solidFill>
          <a:ln>
            <a:solidFill>
              <a:srgbClr val="D86E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06CAC4F3-F179-485E-821A-08E950400510}"/>
              </a:ext>
            </a:extLst>
          </p:cNvPr>
          <p:cNvSpPr/>
          <p:nvPr/>
        </p:nvSpPr>
        <p:spPr>
          <a:xfrm>
            <a:off x="1010519" y="5172967"/>
            <a:ext cx="124865" cy="118784"/>
          </a:xfrm>
          <a:prstGeom prst="ellipse">
            <a:avLst/>
          </a:prstGeom>
          <a:solidFill>
            <a:srgbClr val="CC1B86"/>
          </a:solidFill>
          <a:ln>
            <a:solidFill>
              <a:srgbClr val="CC1B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1E6101A1-A8D6-431E-8C68-8BFF014435ED}"/>
              </a:ext>
            </a:extLst>
          </p:cNvPr>
          <p:cNvSpPr/>
          <p:nvPr/>
        </p:nvSpPr>
        <p:spPr>
          <a:xfrm>
            <a:off x="6248769" y="3594860"/>
            <a:ext cx="124865" cy="118784"/>
          </a:xfrm>
          <a:prstGeom prst="ellipse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169088D9-8EFC-4CF2-AB4F-085817177EC0}"/>
              </a:ext>
            </a:extLst>
          </p:cNvPr>
          <p:cNvSpPr/>
          <p:nvPr/>
        </p:nvSpPr>
        <p:spPr>
          <a:xfrm>
            <a:off x="6246713" y="4244234"/>
            <a:ext cx="124865" cy="118784"/>
          </a:xfrm>
          <a:prstGeom prst="ellipse">
            <a:avLst/>
          </a:prstGeom>
          <a:solidFill>
            <a:srgbClr val="CC1B86"/>
          </a:solidFill>
          <a:ln>
            <a:solidFill>
              <a:srgbClr val="CC1B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2A37BCBD-A8D8-4413-8B34-4544464DAB58}"/>
              </a:ext>
            </a:extLst>
          </p:cNvPr>
          <p:cNvSpPr/>
          <p:nvPr/>
        </p:nvSpPr>
        <p:spPr>
          <a:xfrm>
            <a:off x="6246714" y="3918408"/>
            <a:ext cx="124865" cy="118784"/>
          </a:xfrm>
          <a:prstGeom prst="ellipse">
            <a:avLst/>
          </a:prstGeom>
          <a:solidFill>
            <a:srgbClr val="D86EA6"/>
          </a:solidFill>
          <a:ln>
            <a:solidFill>
              <a:srgbClr val="D86E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34D1A4F2-6FA8-4E6B-9B62-A9BF4548FAC7}"/>
              </a:ext>
            </a:extLst>
          </p:cNvPr>
          <p:cNvSpPr/>
          <p:nvPr/>
        </p:nvSpPr>
        <p:spPr>
          <a:xfrm>
            <a:off x="6246711" y="4553420"/>
            <a:ext cx="124865" cy="118784"/>
          </a:xfrm>
          <a:prstGeom prst="ellipse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A00E9CF6-2BC5-4D91-A287-F735E6AB3B87}"/>
              </a:ext>
            </a:extLst>
          </p:cNvPr>
          <p:cNvSpPr/>
          <p:nvPr/>
        </p:nvSpPr>
        <p:spPr>
          <a:xfrm>
            <a:off x="6246711" y="4859750"/>
            <a:ext cx="124865" cy="118784"/>
          </a:xfrm>
          <a:prstGeom prst="ellipse">
            <a:avLst/>
          </a:prstGeom>
          <a:solidFill>
            <a:srgbClr val="D86EA6"/>
          </a:solidFill>
          <a:ln>
            <a:solidFill>
              <a:srgbClr val="D86E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951060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F6D84416-99AC-4C62-8F00-B73F3F731D5E}"/>
              </a:ext>
            </a:extLst>
          </p:cNvPr>
          <p:cNvSpPr/>
          <p:nvPr/>
        </p:nvSpPr>
        <p:spPr>
          <a:xfrm>
            <a:off x="0" y="0"/>
            <a:ext cx="2343150" cy="6858000"/>
          </a:xfrm>
          <a:prstGeom prst="rect">
            <a:avLst/>
          </a:prstGeom>
          <a:solidFill>
            <a:srgbClr val="CC1B86"/>
          </a:solidFill>
          <a:ln>
            <a:solidFill>
              <a:srgbClr val="CC1B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D2DAD6E-B1B5-4E8E-B79B-FF2EA4AF6E47}"/>
              </a:ext>
            </a:extLst>
          </p:cNvPr>
          <p:cNvSpPr/>
          <p:nvPr/>
        </p:nvSpPr>
        <p:spPr>
          <a:xfrm>
            <a:off x="1162050" y="0"/>
            <a:ext cx="2114550" cy="4038600"/>
          </a:xfrm>
          <a:prstGeom prst="rect">
            <a:avLst/>
          </a:prstGeom>
          <a:solidFill>
            <a:srgbClr val="D86EA6"/>
          </a:solidFill>
          <a:ln>
            <a:solidFill>
              <a:srgbClr val="D86E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3A31666-249B-433E-A164-F02D58A6BBEF}"/>
              </a:ext>
            </a:extLst>
          </p:cNvPr>
          <p:cNvSpPr txBox="1"/>
          <p:nvPr/>
        </p:nvSpPr>
        <p:spPr>
          <a:xfrm>
            <a:off x="1162050" y="3429000"/>
            <a:ext cx="21145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Key Sectors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6417CC5-D5D5-4C5C-99BA-431E5D0EE803}"/>
              </a:ext>
            </a:extLst>
          </p:cNvPr>
          <p:cNvSpPr txBox="1"/>
          <p:nvPr/>
        </p:nvSpPr>
        <p:spPr>
          <a:xfrm>
            <a:off x="7646504" y="5202495"/>
            <a:ext cx="37878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LLEP</a:t>
            </a:r>
            <a:r>
              <a:rPr lang="en-GB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 World of Work series.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16ADBD8-C7F1-4148-91F2-5CB7F5D24338}"/>
              </a:ext>
            </a:extLst>
          </p:cNvPr>
          <p:cNvSpPr txBox="1"/>
          <p:nvPr/>
        </p:nvSpPr>
        <p:spPr>
          <a:xfrm>
            <a:off x="1162050" y="4055174"/>
            <a:ext cx="120901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b="1" dirty="0">
                <a:latin typeface="Segoe UI" panose="020B0502040204020203" pitchFamily="34" charset="0"/>
                <a:cs typeface="Segoe UI" panose="020B0502040204020203" pitchFamily="34" charset="0"/>
              </a:rPr>
              <a:t>Visit www.llep.org.uk/wow </a:t>
            </a:r>
          </a:p>
        </p:txBody>
      </p:sp>
      <p:pic>
        <p:nvPicPr>
          <p:cNvPr id="13" name="Picture 12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DFD5EEA7-1E5C-4BD4-9C8D-FDF93A003A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2625" y="278326"/>
            <a:ext cx="2044122" cy="828262"/>
          </a:xfrm>
          <a:prstGeom prst="rect">
            <a:avLst/>
          </a:prstGeom>
        </p:spPr>
      </p:pic>
      <p:pic>
        <p:nvPicPr>
          <p:cNvPr id="14" name="Picture 13" descr="Logo&#10;&#10;Description automatically generated">
            <a:extLst>
              <a:ext uri="{FF2B5EF4-FFF2-40B4-BE49-F238E27FC236}">
                <a16:creationId xmlns:a16="http://schemas.microsoft.com/office/drawing/2014/main" id="{DC1DA605-FB03-4C66-8FFD-C2D2A7087F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614" y="99453"/>
            <a:ext cx="1563758" cy="1186008"/>
          </a:xfrm>
          <a:prstGeom prst="rect">
            <a:avLst/>
          </a:prstGeom>
        </p:spPr>
      </p:pic>
      <p:pic>
        <p:nvPicPr>
          <p:cNvPr id="16" name="Picture 15" descr="A picture containing chart&#10;&#10;Description automatically generated">
            <a:extLst>
              <a:ext uri="{FF2B5EF4-FFF2-40B4-BE49-F238E27FC236}">
                <a16:creationId xmlns:a16="http://schemas.microsoft.com/office/drawing/2014/main" id="{55461E44-26C7-45A1-889D-1D32C8D1FC1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8255" y="99453"/>
            <a:ext cx="1160106" cy="1190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46883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654FD7E-6B36-4FE5-A7A2-285AE78AF052}"/>
              </a:ext>
            </a:extLst>
          </p:cNvPr>
          <p:cNvSpPr/>
          <p:nvPr/>
        </p:nvSpPr>
        <p:spPr>
          <a:xfrm>
            <a:off x="0" y="1335847"/>
            <a:ext cx="6096000" cy="4720658"/>
          </a:xfrm>
          <a:prstGeom prst="rect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62F9376-DAFA-495B-902E-B851228079CA}"/>
              </a:ext>
            </a:extLst>
          </p:cNvPr>
          <p:cNvSpPr/>
          <p:nvPr/>
        </p:nvSpPr>
        <p:spPr>
          <a:xfrm>
            <a:off x="6096000" y="1335846"/>
            <a:ext cx="6096000" cy="4718074"/>
          </a:xfrm>
          <a:prstGeom prst="rect">
            <a:avLst/>
          </a:prstGeom>
          <a:solidFill>
            <a:srgbClr val="D86EA6"/>
          </a:solidFill>
          <a:ln>
            <a:solidFill>
              <a:srgbClr val="D86E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BF025D6D-F755-4149-A69D-FC3525E783C3}"/>
              </a:ext>
            </a:extLst>
          </p:cNvPr>
          <p:cNvSpPr txBox="1">
            <a:spLocks/>
          </p:cNvSpPr>
          <p:nvPr/>
        </p:nvSpPr>
        <p:spPr>
          <a:xfrm>
            <a:off x="374818" y="334186"/>
            <a:ext cx="11817182" cy="99907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4400" dirty="0">
                <a:latin typeface="Segoe UI" panose="020B0502040204020203" pitchFamily="34" charset="0"/>
                <a:cs typeface="Segoe UI" panose="020B0502040204020203" pitchFamily="34" charset="0"/>
              </a:rPr>
              <a:t>What is Health and Social Care?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92FBA2C-DB4F-4A06-AACB-644F15A49D1E}"/>
              </a:ext>
            </a:extLst>
          </p:cNvPr>
          <p:cNvSpPr/>
          <p:nvPr/>
        </p:nvSpPr>
        <p:spPr>
          <a:xfrm>
            <a:off x="586854" y="2513427"/>
            <a:ext cx="466624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000" dirty="0">
                <a:latin typeface="Segoe UI" panose="020B0502040204020203" pitchFamily="34" charset="0"/>
                <a:cs typeface="Segoe UI" panose="020B0502040204020203" pitchFamily="34" charset="0"/>
              </a:rPr>
              <a:t>is the treatment, control or prevention of a disease, illness, injury or disability, and the care or aftercare of a person with these needs.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025C836-6182-433C-A0BD-53F1DD9903B2}"/>
              </a:ext>
            </a:extLst>
          </p:cNvPr>
          <p:cNvSpPr/>
          <p:nvPr/>
        </p:nvSpPr>
        <p:spPr>
          <a:xfrm>
            <a:off x="466520" y="1726405"/>
            <a:ext cx="284866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Health Care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DE84766-6FA0-43A9-A0E7-9E11EDE92F92}"/>
              </a:ext>
            </a:extLst>
          </p:cNvPr>
          <p:cNvSpPr/>
          <p:nvPr/>
        </p:nvSpPr>
        <p:spPr>
          <a:xfrm>
            <a:off x="0" y="6228850"/>
            <a:ext cx="1219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www.continuing-healthcare.co.uk/continuing-healthcare-guidance/difference-between-healthcare-and-social-care</a:t>
            </a:r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40F6CA1-C18E-459D-BD7F-A614E7C6B180}"/>
              </a:ext>
            </a:extLst>
          </p:cNvPr>
          <p:cNvSpPr/>
          <p:nvPr/>
        </p:nvSpPr>
        <p:spPr>
          <a:xfrm>
            <a:off x="6803188" y="2513427"/>
            <a:ext cx="466624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Segoe UI" panose="020B0502040204020203" pitchFamily="34" charset="0"/>
                <a:cs typeface="Segoe UI" panose="020B0502040204020203" pitchFamily="34" charset="0"/>
              </a:rPr>
              <a:t>is focused on providing assistance with activities of daily living, maintaining independence, social interaction, enabling the individual to play a fuller part in society, protecting them in vulnerable situations, helping them to manage complex relationships and (in some circumstances) accessing a care home or other supported accommodation.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7D406DA-F672-41B8-A844-DE15E3D74F25}"/>
              </a:ext>
            </a:extLst>
          </p:cNvPr>
          <p:cNvSpPr/>
          <p:nvPr/>
        </p:nvSpPr>
        <p:spPr>
          <a:xfrm>
            <a:off x="6682854" y="1726405"/>
            <a:ext cx="268034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Social Care </a:t>
            </a:r>
          </a:p>
        </p:txBody>
      </p:sp>
    </p:spTree>
    <p:extLst>
      <p:ext uri="{BB962C8B-B14F-4D97-AF65-F5344CB8AC3E}">
        <p14:creationId xmlns:p14="http://schemas.microsoft.com/office/powerpoint/2010/main" val="3133323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DF28CDC5-0157-4A74-B7A7-EFFD8A7CA08C}"/>
              </a:ext>
            </a:extLst>
          </p:cNvPr>
          <p:cNvSpPr/>
          <p:nvPr/>
        </p:nvSpPr>
        <p:spPr>
          <a:xfrm>
            <a:off x="9826389" y="0"/>
            <a:ext cx="2365608" cy="6858000"/>
          </a:xfrm>
          <a:prstGeom prst="rect">
            <a:avLst/>
          </a:prstGeom>
          <a:solidFill>
            <a:srgbClr val="CC1B86"/>
          </a:solidFill>
          <a:ln>
            <a:solidFill>
              <a:srgbClr val="CC1B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164B49D-1198-4BE0-A72A-B0FF89A6F080}"/>
              </a:ext>
            </a:extLst>
          </p:cNvPr>
          <p:cNvSpPr/>
          <p:nvPr/>
        </p:nvSpPr>
        <p:spPr>
          <a:xfrm>
            <a:off x="8484705" y="2347291"/>
            <a:ext cx="2160104" cy="2163418"/>
          </a:xfrm>
          <a:prstGeom prst="ellipse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8C2963-B3D5-43C4-912F-240EF6C75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447502"/>
            <a:ext cx="9826388" cy="1325563"/>
          </a:xfrm>
        </p:spPr>
        <p:txBody>
          <a:bodyPr/>
          <a:lstStyle/>
          <a:p>
            <a:pPr algn="ctr"/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Why work in Health and Social Care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6152E3-530D-4ABC-8D7E-59C761DE4E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2572" y="2015764"/>
            <a:ext cx="6966089" cy="33152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There are over </a:t>
            </a:r>
            <a:r>
              <a:rPr lang="en-GB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350 different job roles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GB" sz="2000" b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GB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NHS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 is the largest employer in the UK.</a:t>
            </a:r>
          </a:p>
          <a:p>
            <a:pPr marL="0" indent="0">
              <a:buNone/>
            </a:pPr>
            <a:r>
              <a:rPr lang="en-US" sz="2000" dirty="0">
                <a:latin typeface="Segoe UI" panose="020B0502040204020203" pitchFamily="34" charset="0"/>
                <a:cs typeface="Segoe UI" panose="020B0502040204020203" pitchFamily="34" charset="0"/>
              </a:rPr>
              <a:t>There's an estimated </a:t>
            </a:r>
            <a:r>
              <a:rPr lang="en-US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1.49 million people </a:t>
            </a:r>
            <a:r>
              <a:rPr lang="en-US" sz="2000" dirty="0">
                <a:latin typeface="Segoe UI" panose="020B0502040204020203" pitchFamily="34" charset="0"/>
                <a:cs typeface="Segoe UI" panose="020B0502040204020203" pitchFamily="34" charset="0"/>
              </a:rPr>
              <a:t>working in social care.</a:t>
            </a: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lv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GB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NHS employs 31,000 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people in Leicester and Leicestershire.</a:t>
            </a: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Covid-19 highlighted the NHS as </a:t>
            </a:r>
            <a:r>
              <a:rPr lang="en-GB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essential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 and the sector has seen a growth in opportunities as well as a recognition of the status of employees as </a:t>
            </a:r>
            <a:r>
              <a:rPr lang="en-GB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Key Workers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GB" sz="20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2AF9F5FB-52C2-454A-9FA2-C393751F23EB}"/>
              </a:ext>
            </a:extLst>
          </p:cNvPr>
          <p:cNvSpPr/>
          <p:nvPr/>
        </p:nvSpPr>
        <p:spPr>
          <a:xfrm>
            <a:off x="906528" y="2122135"/>
            <a:ext cx="124865" cy="118784"/>
          </a:xfrm>
          <a:prstGeom prst="ellipse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8D161256-9325-473D-984B-AB780A98EEC8}"/>
              </a:ext>
            </a:extLst>
          </p:cNvPr>
          <p:cNvSpPr/>
          <p:nvPr/>
        </p:nvSpPr>
        <p:spPr>
          <a:xfrm>
            <a:off x="906496" y="2530597"/>
            <a:ext cx="124865" cy="118784"/>
          </a:xfrm>
          <a:prstGeom prst="ellipse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148F8AB6-11B7-4004-899B-EFE650B00024}"/>
              </a:ext>
            </a:extLst>
          </p:cNvPr>
          <p:cNvSpPr/>
          <p:nvPr/>
        </p:nvSpPr>
        <p:spPr>
          <a:xfrm>
            <a:off x="906496" y="2939059"/>
            <a:ext cx="124865" cy="118784"/>
          </a:xfrm>
          <a:prstGeom prst="ellipse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8CBEE5C0-DFCF-45DA-A81D-25E81799C000}"/>
              </a:ext>
            </a:extLst>
          </p:cNvPr>
          <p:cNvSpPr/>
          <p:nvPr/>
        </p:nvSpPr>
        <p:spPr>
          <a:xfrm>
            <a:off x="906496" y="3613751"/>
            <a:ext cx="124865" cy="118784"/>
          </a:xfrm>
          <a:prstGeom prst="ellipse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6CBE2FC5-5ECA-471F-B67D-B4FCD5A969F8}"/>
              </a:ext>
            </a:extLst>
          </p:cNvPr>
          <p:cNvSpPr/>
          <p:nvPr/>
        </p:nvSpPr>
        <p:spPr>
          <a:xfrm>
            <a:off x="906495" y="4288443"/>
            <a:ext cx="124865" cy="118784"/>
          </a:xfrm>
          <a:prstGeom prst="ellipse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63FE7C7-7C1F-49EB-B12E-AD1E067A39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08" y="2370602"/>
            <a:ext cx="3515081" cy="1977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656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E1C999A1-6F2A-4F62-832F-7F8BA0143121}"/>
              </a:ext>
            </a:extLst>
          </p:cNvPr>
          <p:cNvSpPr/>
          <p:nvPr/>
        </p:nvSpPr>
        <p:spPr>
          <a:xfrm>
            <a:off x="9826389" y="0"/>
            <a:ext cx="2365608" cy="6858000"/>
          </a:xfrm>
          <a:prstGeom prst="rect">
            <a:avLst/>
          </a:prstGeom>
          <a:solidFill>
            <a:srgbClr val="CC1B86"/>
          </a:solidFill>
          <a:ln>
            <a:solidFill>
              <a:srgbClr val="CC1B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164B49D-1198-4BE0-A72A-B0FF89A6F080}"/>
              </a:ext>
            </a:extLst>
          </p:cNvPr>
          <p:cNvSpPr/>
          <p:nvPr/>
        </p:nvSpPr>
        <p:spPr>
          <a:xfrm>
            <a:off x="8484705" y="2347291"/>
            <a:ext cx="2160104" cy="2163418"/>
          </a:xfrm>
          <a:prstGeom prst="ellipse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8C2963-B3D5-43C4-912F-240EF6C75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447502"/>
            <a:ext cx="9826388" cy="1325563"/>
          </a:xfrm>
        </p:spPr>
        <p:txBody>
          <a:bodyPr/>
          <a:lstStyle/>
          <a:p>
            <a:pPr algn="ctr"/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Why work in Health and Social Care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6152E3-530D-4ABC-8D7E-59C761DE4E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2572" y="2015764"/>
            <a:ext cx="6966089" cy="33152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Employability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 – for example, 94% of Nursing graduates are employed within the first 6 months of completing their degree.</a:t>
            </a: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UK qualifications are recognised </a:t>
            </a:r>
            <a:r>
              <a:rPr lang="en-GB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internationally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The health and social care sector has a </a:t>
            </a:r>
            <a:r>
              <a:rPr lang="en-GB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skills shortage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, which means that they </a:t>
            </a:r>
            <a:r>
              <a:rPr lang="en-GB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need more young people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 to train in key roles including: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2AF9F5FB-52C2-454A-9FA2-C393751F23EB}"/>
              </a:ext>
            </a:extLst>
          </p:cNvPr>
          <p:cNvSpPr/>
          <p:nvPr/>
        </p:nvSpPr>
        <p:spPr>
          <a:xfrm>
            <a:off x="906528" y="2122135"/>
            <a:ext cx="124865" cy="118784"/>
          </a:xfrm>
          <a:prstGeom prst="ellipse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8D161256-9325-473D-984B-AB780A98EEC8}"/>
              </a:ext>
            </a:extLst>
          </p:cNvPr>
          <p:cNvSpPr/>
          <p:nvPr/>
        </p:nvSpPr>
        <p:spPr>
          <a:xfrm>
            <a:off x="906527" y="3091488"/>
            <a:ext cx="124865" cy="118784"/>
          </a:xfrm>
          <a:prstGeom prst="ellipse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148F8AB6-11B7-4004-899B-EFE650B00024}"/>
              </a:ext>
            </a:extLst>
          </p:cNvPr>
          <p:cNvSpPr/>
          <p:nvPr/>
        </p:nvSpPr>
        <p:spPr>
          <a:xfrm>
            <a:off x="906528" y="3482868"/>
            <a:ext cx="124865" cy="118784"/>
          </a:xfrm>
          <a:prstGeom prst="ellipse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EDF377D-960F-4991-8997-B676A53F8C4D}"/>
              </a:ext>
            </a:extLst>
          </p:cNvPr>
          <p:cNvSpPr/>
          <p:nvPr/>
        </p:nvSpPr>
        <p:spPr>
          <a:xfrm>
            <a:off x="1419639" y="4236626"/>
            <a:ext cx="6858001" cy="1938992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pPr lvl="1"/>
            <a:r>
              <a:rPr lang="en-GB" sz="2000" dirty="0"/>
              <a:t>Care workers</a:t>
            </a:r>
          </a:p>
          <a:p>
            <a:pPr lvl="1"/>
            <a:r>
              <a:rPr lang="en-GB" sz="2000" dirty="0"/>
              <a:t>Midwives</a:t>
            </a:r>
          </a:p>
          <a:p>
            <a:pPr lvl="1"/>
            <a:r>
              <a:rPr lang="en-GB" sz="2000" dirty="0"/>
              <a:t>A&amp;E Doctors</a:t>
            </a:r>
          </a:p>
          <a:p>
            <a:pPr lvl="1"/>
            <a:r>
              <a:rPr lang="en-GB" sz="2000" dirty="0"/>
              <a:t>GPs</a:t>
            </a:r>
          </a:p>
          <a:p>
            <a:pPr lvl="1"/>
            <a:r>
              <a:rPr lang="en-GB" sz="2000" dirty="0"/>
              <a:t>Psychiatrists</a:t>
            </a:r>
          </a:p>
          <a:p>
            <a:pPr lvl="1"/>
            <a:r>
              <a:rPr lang="en-GB" sz="2000" dirty="0"/>
              <a:t>Nurses </a:t>
            </a:r>
          </a:p>
          <a:p>
            <a:pPr lvl="1"/>
            <a:r>
              <a:rPr lang="en-GB" sz="2000" dirty="0"/>
              <a:t>Sonographers</a:t>
            </a:r>
          </a:p>
          <a:p>
            <a:pPr lvl="1"/>
            <a:r>
              <a:rPr lang="en-GB" sz="2000" dirty="0"/>
              <a:t>Occupational Therapists</a:t>
            </a:r>
          </a:p>
          <a:p>
            <a:pPr lvl="1"/>
            <a:r>
              <a:rPr lang="en-GB" sz="2000" dirty="0"/>
              <a:t>Biomedical Scientists</a:t>
            </a:r>
          </a:p>
          <a:p>
            <a:pPr lvl="1"/>
            <a:r>
              <a:rPr lang="en-GB" sz="2000" dirty="0"/>
              <a:t>Radiographers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112892DC-2152-492B-A712-DB75A67FB9AA}"/>
              </a:ext>
            </a:extLst>
          </p:cNvPr>
          <p:cNvSpPr/>
          <p:nvPr/>
        </p:nvSpPr>
        <p:spPr>
          <a:xfrm>
            <a:off x="1696882" y="4391925"/>
            <a:ext cx="124865" cy="118784"/>
          </a:xfrm>
          <a:prstGeom prst="ellipse">
            <a:avLst/>
          </a:prstGeom>
          <a:solidFill>
            <a:srgbClr val="D86EA6"/>
          </a:solidFill>
          <a:ln>
            <a:solidFill>
              <a:srgbClr val="D86E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1269AA83-0E9E-4697-9087-78EF729D4C1B}"/>
              </a:ext>
            </a:extLst>
          </p:cNvPr>
          <p:cNvSpPr/>
          <p:nvPr/>
        </p:nvSpPr>
        <p:spPr>
          <a:xfrm>
            <a:off x="1696881" y="4692068"/>
            <a:ext cx="124865" cy="118784"/>
          </a:xfrm>
          <a:prstGeom prst="ellipse">
            <a:avLst/>
          </a:prstGeom>
          <a:solidFill>
            <a:srgbClr val="D86EA6"/>
          </a:solidFill>
          <a:ln>
            <a:solidFill>
              <a:srgbClr val="D86E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B351CF29-20B8-4FF2-A39E-609FEA455CBE}"/>
              </a:ext>
            </a:extLst>
          </p:cNvPr>
          <p:cNvSpPr/>
          <p:nvPr/>
        </p:nvSpPr>
        <p:spPr>
          <a:xfrm>
            <a:off x="1696881" y="4992211"/>
            <a:ext cx="124865" cy="118784"/>
          </a:xfrm>
          <a:prstGeom prst="ellipse">
            <a:avLst/>
          </a:prstGeom>
          <a:solidFill>
            <a:srgbClr val="D86EA6"/>
          </a:solidFill>
          <a:ln>
            <a:solidFill>
              <a:srgbClr val="D86E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94108254-45EC-4F0F-8A77-7713520A6451}"/>
              </a:ext>
            </a:extLst>
          </p:cNvPr>
          <p:cNvSpPr/>
          <p:nvPr/>
        </p:nvSpPr>
        <p:spPr>
          <a:xfrm>
            <a:off x="1696880" y="5292354"/>
            <a:ext cx="124865" cy="118784"/>
          </a:xfrm>
          <a:prstGeom prst="ellipse">
            <a:avLst/>
          </a:prstGeom>
          <a:solidFill>
            <a:srgbClr val="D86EA6"/>
          </a:solidFill>
          <a:ln>
            <a:solidFill>
              <a:srgbClr val="D86E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A00E1B12-1F67-42D5-8DD5-CCEAA0F20C7B}"/>
              </a:ext>
            </a:extLst>
          </p:cNvPr>
          <p:cNvSpPr/>
          <p:nvPr/>
        </p:nvSpPr>
        <p:spPr>
          <a:xfrm>
            <a:off x="1696880" y="5592497"/>
            <a:ext cx="124865" cy="118784"/>
          </a:xfrm>
          <a:prstGeom prst="ellipse">
            <a:avLst/>
          </a:prstGeom>
          <a:solidFill>
            <a:srgbClr val="D86EA6"/>
          </a:solidFill>
          <a:ln>
            <a:solidFill>
              <a:srgbClr val="D86E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0D0CA8C0-05A3-433B-A2CE-C79C2F32363F}"/>
              </a:ext>
            </a:extLst>
          </p:cNvPr>
          <p:cNvSpPr/>
          <p:nvPr/>
        </p:nvSpPr>
        <p:spPr>
          <a:xfrm>
            <a:off x="1696880" y="5892640"/>
            <a:ext cx="124865" cy="118784"/>
          </a:xfrm>
          <a:prstGeom prst="ellipse">
            <a:avLst/>
          </a:prstGeom>
          <a:solidFill>
            <a:srgbClr val="D86EA6"/>
          </a:solidFill>
          <a:ln>
            <a:solidFill>
              <a:srgbClr val="D86E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80B6F20A-003A-4C2F-BAD9-E16AC5136975}"/>
              </a:ext>
            </a:extLst>
          </p:cNvPr>
          <p:cNvSpPr/>
          <p:nvPr/>
        </p:nvSpPr>
        <p:spPr>
          <a:xfrm>
            <a:off x="4995747" y="4391925"/>
            <a:ext cx="124865" cy="118784"/>
          </a:xfrm>
          <a:prstGeom prst="ellipse">
            <a:avLst/>
          </a:prstGeom>
          <a:solidFill>
            <a:srgbClr val="D86EA6"/>
          </a:solidFill>
          <a:ln>
            <a:solidFill>
              <a:srgbClr val="D86E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CAD7337B-1562-4C65-9F80-F6FE799ED133}"/>
              </a:ext>
            </a:extLst>
          </p:cNvPr>
          <p:cNvSpPr/>
          <p:nvPr/>
        </p:nvSpPr>
        <p:spPr>
          <a:xfrm>
            <a:off x="4995746" y="4692068"/>
            <a:ext cx="124865" cy="118784"/>
          </a:xfrm>
          <a:prstGeom prst="ellipse">
            <a:avLst/>
          </a:prstGeom>
          <a:solidFill>
            <a:srgbClr val="D86EA6"/>
          </a:solidFill>
          <a:ln>
            <a:solidFill>
              <a:srgbClr val="D86E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5752B22E-38BB-4C60-9F03-0A4F409F418F}"/>
              </a:ext>
            </a:extLst>
          </p:cNvPr>
          <p:cNvSpPr/>
          <p:nvPr/>
        </p:nvSpPr>
        <p:spPr>
          <a:xfrm>
            <a:off x="4995746" y="4992211"/>
            <a:ext cx="124865" cy="118784"/>
          </a:xfrm>
          <a:prstGeom prst="ellipse">
            <a:avLst/>
          </a:prstGeom>
          <a:solidFill>
            <a:srgbClr val="D86EA6"/>
          </a:solidFill>
          <a:ln>
            <a:solidFill>
              <a:srgbClr val="D86E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55FEE840-9569-4B44-83AE-B8A3D0CBC8C5}"/>
              </a:ext>
            </a:extLst>
          </p:cNvPr>
          <p:cNvSpPr/>
          <p:nvPr/>
        </p:nvSpPr>
        <p:spPr>
          <a:xfrm>
            <a:off x="4995745" y="5292354"/>
            <a:ext cx="124865" cy="118784"/>
          </a:xfrm>
          <a:prstGeom prst="ellipse">
            <a:avLst/>
          </a:prstGeom>
          <a:solidFill>
            <a:srgbClr val="D86EA6"/>
          </a:solidFill>
          <a:ln>
            <a:solidFill>
              <a:srgbClr val="D86E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B66D5E9-F305-4FFE-8184-9338503FFC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08" y="2370602"/>
            <a:ext cx="3515081" cy="1977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5835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C2963-B3D5-43C4-912F-240EF6C75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55077"/>
            <a:ext cx="10968676" cy="823350"/>
          </a:xfrm>
        </p:spPr>
        <p:txBody>
          <a:bodyPr/>
          <a:lstStyle/>
          <a:p>
            <a:pPr algn="ctr"/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Types of roles in Health and Social Care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6152E3-530D-4ABC-8D7E-59C761DE4E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0779" y="1697986"/>
            <a:ext cx="10515600" cy="4351338"/>
          </a:xfrm>
          <a:noFill/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There are over </a:t>
            </a:r>
            <a:r>
              <a:rPr lang="en-GB" sz="20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350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 different types of roles in Health and Social Care. Can you name any?</a:t>
            </a:r>
          </a:p>
          <a:p>
            <a:pPr lvl="0"/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lv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Roles in Health and Social Care can be divided into 5 different categories.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sz="20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Specialist clinical roles 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such as Nursing, Radiographer, Lab Technicians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sz="20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Specialist social care roles 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such as rehabilitation workers and care workers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sz="20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Support roles 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such as Administrators, Finance, Data, Communications, Security, Maintenance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sz="20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Community roles 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such as a Social Worker, Dietician, Occupational Therapy, Physical Health (exercise jobs) and GPs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sz="20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Roles in Public Health 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(who have been key to public information during Covid-19) or health promotion (which can also be delivered in schools and community groups).</a:t>
            </a:r>
          </a:p>
          <a:p>
            <a:endParaRPr lang="en-GB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7EB19BC-5179-4E8B-A43E-A7D573BC3305}"/>
              </a:ext>
            </a:extLst>
          </p:cNvPr>
          <p:cNvSpPr/>
          <p:nvPr/>
        </p:nvSpPr>
        <p:spPr>
          <a:xfrm>
            <a:off x="0" y="1319628"/>
            <a:ext cx="11176379" cy="45719"/>
          </a:xfrm>
          <a:prstGeom prst="rect">
            <a:avLst/>
          </a:prstGeom>
          <a:solidFill>
            <a:srgbClr val="D86EA6"/>
          </a:solidFill>
          <a:ln>
            <a:solidFill>
              <a:srgbClr val="D86E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 descr="A picture containing chart&#10;&#10;Description automatically generated">
            <a:extLst>
              <a:ext uri="{FF2B5EF4-FFF2-40B4-BE49-F238E27FC236}">
                <a16:creationId xmlns:a16="http://schemas.microsoft.com/office/drawing/2014/main" id="{CBDB7CDE-348D-4112-85FC-21FF2E477D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8676" y="5614126"/>
            <a:ext cx="1160106" cy="1190866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896462E-1F81-4D6C-B9DF-ED2E4A4498D2}"/>
              </a:ext>
            </a:extLst>
          </p:cNvPr>
          <p:cNvSpPr/>
          <p:nvPr/>
        </p:nvSpPr>
        <p:spPr>
          <a:xfrm>
            <a:off x="11327641" y="1319628"/>
            <a:ext cx="75063" cy="45719"/>
          </a:xfrm>
          <a:prstGeom prst="rect">
            <a:avLst/>
          </a:prstGeom>
          <a:solidFill>
            <a:srgbClr val="D86EA6"/>
          </a:solidFill>
          <a:ln>
            <a:solidFill>
              <a:srgbClr val="D86E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08F3A01-096F-4153-9433-97148C9126C5}"/>
              </a:ext>
            </a:extLst>
          </p:cNvPr>
          <p:cNvSpPr/>
          <p:nvPr/>
        </p:nvSpPr>
        <p:spPr>
          <a:xfrm>
            <a:off x="11526671" y="1319628"/>
            <a:ext cx="75063" cy="45719"/>
          </a:xfrm>
          <a:prstGeom prst="rect">
            <a:avLst/>
          </a:prstGeom>
          <a:solidFill>
            <a:srgbClr val="D86EA6"/>
          </a:solidFill>
          <a:ln>
            <a:solidFill>
              <a:srgbClr val="D86E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899714A-DF56-402E-A024-69CE89B61F2F}"/>
              </a:ext>
            </a:extLst>
          </p:cNvPr>
          <p:cNvSpPr/>
          <p:nvPr/>
        </p:nvSpPr>
        <p:spPr>
          <a:xfrm>
            <a:off x="11725701" y="1319627"/>
            <a:ext cx="75063" cy="45719"/>
          </a:xfrm>
          <a:prstGeom prst="rect">
            <a:avLst/>
          </a:prstGeom>
          <a:solidFill>
            <a:srgbClr val="D86EA6"/>
          </a:solidFill>
          <a:ln>
            <a:solidFill>
              <a:srgbClr val="D86E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38394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C2963-B3D5-43C4-912F-240EF6C75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55077"/>
            <a:ext cx="10968676" cy="823350"/>
          </a:xfrm>
        </p:spPr>
        <p:txBody>
          <a:bodyPr/>
          <a:lstStyle/>
          <a:p>
            <a:pPr algn="ctr"/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Types of roles in Health and Social Care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6152E3-530D-4ABC-8D7E-59C761DE4E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8326" y="2246919"/>
            <a:ext cx="2409967" cy="4351338"/>
          </a:xfrm>
          <a:noFill/>
        </p:spPr>
        <p:txBody>
          <a:bodyPr>
            <a:noAutofit/>
          </a:bodyPr>
          <a:lstStyle/>
          <a:p>
            <a:pPr marL="0" indent="0" fontAlgn="b">
              <a:buNone/>
            </a:pP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a. Phlebotomist</a:t>
            </a:r>
          </a:p>
          <a:p>
            <a:pPr marL="0" indent="0" fontAlgn="b">
              <a:buNone/>
            </a:pP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b. Dental Nurse</a:t>
            </a:r>
          </a:p>
          <a:p>
            <a:pPr marL="0" indent="0" fontAlgn="b">
              <a:buNone/>
            </a:pP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c. Paramedic</a:t>
            </a:r>
          </a:p>
          <a:p>
            <a:pPr marL="0" indent="0" fontAlgn="b">
              <a:buNone/>
            </a:pP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d. Dietitian</a:t>
            </a:r>
          </a:p>
          <a:p>
            <a:pPr marL="0" indent="0" fontAlgn="b">
              <a:buNone/>
            </a:pP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f. Pharmacist</a:t>
            </a:r>
          </a:p>
          <a:p>
            <a:pPr marL="0" indent="0" fontAlgn="b">
              <a:buNone/>
            </a:pP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g. Doctor </a:t>
            </a:r>
          </a:p>
          <a:p>
            <a:pPr marL="0" indent="0" fontAlgn="b">
              <a:buNone/>
            </a:pP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h. Nurse</a:t>
            </a:r>
          </a:p>
          <a:p>
            <a:pPr marL="0" indent="0" fontAlgn="b">
              <a:buNone/>
            </a:pPr>
            <a:r>
              <a:rPr lang="en-GB" sz="1600" dirty="0" err="1">
                <a:latin typeface="Segoe UI" panose="020B0502040204020203" pitchFamily="34" charset="0"/>
                <a:cs typeface="Segoe UI" panose="020B0502040204020203" pitchFamily="34" charset="0"/>
              </a:rPr>
              <a:t>i</a:t>
            </a: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. Data Analyst</a:t>
            </a:r>
          </a:p>
          <a:p>
            <a:pPr marL="0" indent="0" fontAlgn="b">
              <a:buNone/>
            </a:pP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j. Hospital Porter</a:t>
            </a:r>
          </a:p>
          <a:p>
            <a:pPr marL="0" indent="0" fontAlgn="b">
              <a:buNone/>
            </a:pP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k. Midwife</a:t>
            </a:r>
          </a:p>
          <a:p>
            <a:pPr marL="0" indent="0" fontAlgn="b">
              <a:buNone/>
            </a:pP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l. Security Guard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7EB19BC-5179-4E8B-A43E-A7D573BC3305}"/>
              </a:ext>
            </a:extLst>
          </p:cNvPr>
          <p:cNvSpPr/>
          <p:nvPr/>
        </p:nvSpPr>
        <p:spPr>
          <a:xfrm>
            <a:off x="0" y="1319628"/>
            <a:ext cx="11176379" cy="45719"/>
          </a:xfrm>
          <a:prstGeom prst="rect">
            <a:avLst/>
          </a:prstGeom>
          <a:solidFill>
            <a:srgbClr val="D86EA6"/>
          </a:solidFill>
          <a:ln>
            <a:solidFill>
              <a:srgbClr val="D86E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 descr="A picture containing chart&#10;&#10;Description automatically generated">
            <a:extLst>
              <a:ext uri="{FF2B5EF4-FFF2-40B4-BE49-F238E27FC236}">
                <a16:creationId xmlns:a16="http://schemas.microsoft.com/office/drawing/2014/main" id="{CBDB7CDE-348D-4112-85FC-21FF2E477D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8676" y="5614126"/>
            <a:ext cx="1160106" cy="1190866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896462E-1F81-4D6C-B9DF-ED2E4A4498D2}"/>
              </a:ext>
            </a:extLst>
          </p:cNvPr>
          <p:cNvSpPr/>
          <p:nvPr/>
        </p:nvSpPr>
        <p:spPr>
          <a:xfrm>
            <a:off x="11327641" y="1319628"/>
            <a:ext cx="75063" cy="45719"/>
          </a:xfrm>
          <a:prstGeom prst="rect">
            <a:avLst/>
          </a:prstGeom>
          <a:solidFill>
            <a:srgbClr val="D86EA6"/>
          </a:solidFill>
          <a:ln>
            <a:solidFill>
              <a:srgbClr val="D86E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08F3A01-096F-4153-9433-97148C9126C5}"/>
              </a:ext>
            </a:extLst>
          </p:cNvPr>
          <p:cNvSpPr/>
          <p:nvPr/>
        </p:nvSpPr>
        <p:spPr>
          <a:xfrm>
            <a:off x="11526671" y="1319628"/>
            <a:ext cx="75063" cy="45719"/>
          </a:xfrm>
          <a:prstGeom prst="rect">
            <a:avLst/>
          </a:prstGeom>
          <a:solidFill>
            <a:srgbClr val="D86EA6"/>
          </a:solidFill>
          <a:ln>
            <a:solidFill>
              <a:srgbClr val="D86E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899714A-DF56-402E-A024-69CE89B61F2F}"/>
              </a:ext>
            </a:extLst>
          </p:cNvPr>
          <p:cNvSpPr/>
          <p:nvPr/>
        </p:nvSpPr>
        <p:spPr>
          <a:xfrm>
            <a:off x="11725701" y="1319627"/>
            <a:ext cx="75063" cy="45719"/>
          </a:xfrm>
          <a:prstGeom prst="rect">
            <a:avLst/>
          </a:prstGeom>
          <a:solidFill>
            <a:srgbClr val="D86EA6"/>
          </a:solidFill>
          <a:ln>
            <a:solidFill>
              <a:srgbClr val="D86E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3CFCE8F0-F341-4FCC-8734-2BE2DC1D1811}"/>
              </a:ext>
            </a:extLst>
          </p:cNvPr>
          <p:cNvSpPr txBox="1">
            <a:spLocks/>
          </p:cNvSpPr>
          <p:nvPr/>
        </p:nvSpPr>
        <p:spPr>
          <a:xfrm>
            <a:off x="573206" y="1749258"/>
            <a:ext cx="11555576" cy="4214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Can you match the job to the job description?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26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lang="en-GB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A8043255-F6A7-4B1B-8A86-7C38E7FCB8C1}"/>
              </a:ext>
            </a:extLst>
          </p:cNvPr>
          <p:cNvSpPr txBox="1">
            <a:spLocks/>
          </p:cNvSpPr>
          <p:nvPr/>
        </p:nvSpPr>
        <p:spPr>
          <a:xfrm>
            <a:off x="3398293" y="2246919"/>
            <a:ext cx="8793707" cy="4351338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">
              <a:buNone/>
            </a:pP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1. provide expert advice on the use and supply of medicines</a:t>
            </a:r>
            <a:endParaRPr lang="en-GB" sz="1600" dirty="0">
              <a:solidFill>
                <a:srgbClr val="000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 fontAlgn="b">
              <a:buNone/>
            </a:pP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2. collect blood samples from patients, and send them off for analysis and testing</a:t>
            </a:r>
            <a:endParaRPr lang="en-GB" sz="1600" dirty="0">
              <a:solidFill>
                <a:srgbClr val="000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 fontAlgn="b">
              <a:buNone/>
            </a:pP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3. move patients, equipment and medical supplies around a hospital</a:t>
            </a:r>
            <a:endParaRPr lang="en-GB" sz="1600" dirty="0">
              <a:solidFill>
                <a:srgbClr val="000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 fontAlgn="b">
              <a:buNone/>
            </a:pP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4. respond to emergency call-outs and give people life-saving medical help</a:t>
            </a:r>
            <a:endParaRPr lang="en-GB" sz="1600" dirty="0">
              <a:solidFill>
                <a:srgbClr val="000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 fontAlgn="b">
              <a:buNone/>
            </a:pP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5. help dentists to treat their patients and do reception work and other tasks in the practice</a:t>
            </a:r>
            <a:endParaRPr lang="en-GB" sz="1600" dirty="0">
              <a:solidFill>
                <a:srgbClr val="000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 fontAlgn="b">
              <a:buNone/>
            </a:pP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6. care for people who are sick, injured or have physical disabilities</a:t>
            </a:r>
            <a:endParaRPr lang="en-GB" sz="1600" dirty="0">
              <a:solidFill>
                <a:srgbClr val="000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 fontAlgn="b">
              <a:buNone/>
            </a:pP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7. support pregnant women and their babies before, during and after childbirth</a:t>
            </a:r>
          </a:p>
          <a:p>
            <a:pPr marL="0" indent="0" fontAlgn="b">
              <a:buNone/>
            </a:pPr>
            <a:r>
              <a:rPr lang="en-GB" sz="160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8. </a:t>
            </a: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provide medical services to people</a:t>
            </a:r>
            <a:endParaRPr lang="en-GB" sz="1600" dirty="0">
              <a:solidFill>
                <a:srgbClr val="000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 fontAlgn="b">
              <a:buNone/>
            </a:pPr>
            <a:r>
              <a:rPr lang="en-GB" sz="160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9. </a:t>
            </a: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diagnose and treat people with nutrition problems; help people make healthy decisions</a:t>
            </a:r>
          </a:p>
          <a:p>
            <a:pPr marL="0" indent="0" fontAlgn="b">
              <a:buNone/>
            </a:pPr>
            <a:r>
              <a:rPr lang="en-GB" sz="160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10. </a:t>
            </a: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make sure that buildings, valuables and people are safe</a:t>
            </a:r>
            <a:endParaRPr lang="en-GB" sz="1600" dirty="0">
              <a:solidFill>
                <a:srgbClr val="000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 fontAlgn="b">
              <a:buNone/>
            </a:pPr>
            <a:r>
              <a:rPr lang="en-GB" sz="160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11. </a:t>
            </a: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identify trends, create models, collect numerical information and present results</a:t>
            </a:r>
            <a:endParaRPr lang="en-GB" sz="1600" dirty="0">
              <a:solidFill>
                <a:srgbClr val="000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 fontAlgn="b">
              <a:buNone/>
            </a:pPr>
            <a:endParaRPr lang="en-GB" sz="1600" dirty="0">
              <a:solidFill>
                <a:srgbClr val="000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00578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C2963-B3D5-43C4-912F-240EF6C75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55077"/>
            <a:ext cx="10968676" cy="823350"/>
          </a:xfrm>
        </p:spPr>
        <p:txBody>
          <a:bodyPr/>
          <a:lstStyle/>
          <a:p>
            <a:pPr algn="ctr"/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Types of roles in Health and Social Care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6152E3-530D-4ABC-8D7E-59C761DE4E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8326" y="2246919"/>
            <a:ext cx="2409967" cy="4351338"/>
          </a:xfrm>
          <a:noFill/>
        </p:spPr>
        <p:txBody>
          <a:bodyPr>
            <a:noAutofit/>
          </a:bodyPr>
          <a:lstStyle/>
          <a:p>
            <a:pPr marL="0" indent="0" fontAlgn="b">
              <a:buNone/>
            </a:pP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a. Phlebotomist</a:t>
            </a:r>
          </a:p>
          <a:p>
            <a:pPr marL="0" indent="0" fontAlgn="b">
              <a:buNone/>
            </a:pP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b. Dental Nurse</a:t>
            </a:r>
          </a:p>
          <a:p>
            <a:pPr marL="0" indent="0" fontAlgn="b">
              <a:buNone/>
            </a:pP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c. Paramedic</a:t>
            </a:r>
          </a:p>
          <a:p>
            <a:pPr marL="0" indent="0" fontAlgn="b">
              <a:buNone/>
            </a:pP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d. Dietitian</a:t>
            </a:r>
          </a:p>
          <a:p>
            <a:pPr marL="0" indent="0" fontAlgn="b">
              <a:buNone/>
            </a:pP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f. Pharmacist</a:t>
            </a:r>
          </a:p>
          <a:p>
            <a:pPr marL="0" indent="0" fontAlgn="b">
              <a:buNone/>
            </a:pP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g. Doctor </a:t>
            </a:r>
          </a:p>
          <a:p>
            <a:pPr marL="0" indent="0" fontAlgn="b">
              <a:buNone/>
            </a:pP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h. Nurse</a:t>
            </a:r>
          </a:p>
          <a:p>
            <a:pPr marL="0" indent="0" fontAlgn="b">
              <a:buNone/>
            </a:pPr>
            <a:r>
              <a:rPr lang="en-GB" sz="1600" dirty="0" err="1">
                <a:latin typeface="Segoe UI" panose="020B0502040204020203" pitchFamily="34" charset="0"/>
                <a:cs typeface="Segoe UI" panose="020B0502040204020203" pitchFamily="34" charset="0"/>
              </a:rPr>
              <a:t>i</a:t>
            </a: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. Data Analyst</a:t>
            </a:r>
          </a:p>
          <a:p>
            <a:pPr marL="0" indent="0" fontAlgn="b">
              <a:buNone/>
            </a:pP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j. Hospital Porter</a:t>
            </a:r>
          </a:p>
          <a:p>
            <a:pPr marL="0" indent="0" fontAlgn="b">
              <a:buNone/>
            </a:pP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k. Midwife</a:t>
            </a:r>
          </a:p>
          <a:p>
            <a:pPr marL="0" indent="0" fontAlgn="b">
              <a:buNone/>
            </a:pP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l. Security Guard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7EB19BC-5179-4E8B-A43E-A7D573BC3305}"/>
              </a:ext>
            </a:extLst>
          </p:cNvPr>
          <p:cNvSpPr/>
          <p:nvPr/>
        </p:nvSpPr>
        <p:spPr>
          <a:xfrm>
            <a:off x="0" y="1319628"/>
            <a:ext cx="11176379" cy="45719"/>
          </a:xfrm>
          <a:prstGeom prst="rect">
            <a:avLst/>
          </a:prstGeom>
          <a:solidFill>
            <a:srgbClr val="D86EA6"/>
          </a:solidFill>
          <a:ln>
            <a:solidFill>
              <a:srgbClr val="D86E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 descr="A picture containing chart&#10;&#10;Description automatically generated">
            <a:extLst>
              <a:ext uri="{FF2B5EF4-FFF2-40B4-BE49-F238E27FC236}">
                <a16:creationId xmlns:a16="http://schemas.microsoft.com/office/drawing/2014/main" id="{CBDB7CDE-348D-4112-85FC-21FF2E477D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8676" y="5614126"/>
            <a:ext cx="1160106" cy="1190866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896462E-1F81-4D6C-B9DF-ED2E4A4498D2}"/>
              </a:ext>
            </a:extLst>
          </p:cNvPr>
          <p:cNvSpPr/>
          <p:nvPr/>
        </p:nvSpPr>
        <p:spPr>
          <a:xfrm>
            <a:off x="11327641" y="1319628"/>
            <a:ext cx="75063" cy="45719"/>
          </a:xfrm>
          <a:prstGeom prst="rect">
            <a:avLst/>
          </a:prstGeom>
          <a:solidFill>
            <a:srgbClr val="D86EA6"/>
          </a:solidFill>
          <a:ln>
            <a:solidFill>
              <a:srgbClr val="D86E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08F3A01-096F-4153-9433-97148C9126C5}"/>
              </a:ext>
            </a:extLst>
          </p:cNvPr>
          <p:cNvSpPr/>
          <p:nvPr/>
        </p:nvSpPr>
        <p:spPr>
          <a:xfrm>
            <a:off x="11526671" y="1319628"/>
            <a:ext cx="75063" cy="45719"/>
          </a:xfrm>
          <a:prstGeom prst="rect">
            <a:avLst/>
          </a:prstGeom>
          <a:solidFill>
            <a:srgbClr val="D86EA6"/>
          </a:solidFill>
          <a:ln>
            <a:solidFill>
              <a:srgbClr val="D86E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899714A-DF56-402E-A024-69CE89B61F2F}"/>
              </a:ext>
            </a:extLst>
          </p:cNvPr>
          <p:cNvSpPr/>
          <p:nvPr/>
        </p:nvSpPr>
        <p:spPr>
          <a:xfrm>
            <a:off x="11725701" y="1319627"/>
            <a:ext cx="75063" cy="45719"/>
          </a:xfrm>
          <a:prstGeom prst="rect">
            <a:avLst/>
          </a:prstGeom>
          <a:solidFill>
            <a:srgbClr val="D86EA6"/>
          </a:solidFill>
          <a:ln>
            <a:solidFill>
              <a:srgbClr val="D86E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3CFCE8F0-F341-4FCC-8734-2BE2DC1D1811}"/>
              </a:ext>
            </a:extLst>
          </p:cNvPr>
          <p:cNvSpPr txBox="1">
            <a:spLocks/>
          </p:cNvSpPr>
          <p:nvPr/>
        </p:nvSpPr>
        <p:spPr>
          <a:xfrm>
            <a:off x="573206" y="1749258"/>
            <a:ext cx="11555576" cy="4214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Answers: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26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lang="en-GB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A8043255-F6A7-4B1B-8A86-7C38E7FCB8C1}"/>
              </a:ext>
            </a:extLst>
          </p:cNvPr>
          <p:cNvSpPr txBox="1">
            <a:spLocks/>
          </p:cNvSpPr>
          <p:nvPr/>
        </p:nvSpPr>
        <p:spPr>
          <a:xfrm>
            <a:off x="3398293" y="2246919"/>
            <a:ext cx="8793707" cy="4351338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ctr">
              <a:buNone/>
            </a:pP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2. collect blood samples from patients, and send them off for analysis and testing</a:t>
            </a:r>
          </a:p>
          <a:p>
            <a:pPr marL="0" indent="0" fontAlgn="ctr">
              <a:buNone/>
            </a:pP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5. help dentists to treat their patients and do reception work and other tasks in the practice</a:t>
            </a:r>
          </a:p>
          <a:p>
            <a:pPr marL="0" indent="0" fontAlgn="ctr">
              <a:buNone/>
            </a:pP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4. respond to emergency call-outs and give people life-saving medical help</a:t>
            </a:r>
          </a:p>
          <a:p>
            <a:pPr marL="0" indent="0" fontAlgn="ctr">
              <a:buNone/>
            </a:pP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9. diagnose and treat people with nutrition problems; help people make healthy decisions</a:t>
            </a:r>
          </a:p>
          <a:p>
            <a:pPr marL="0" indent="0" fontAlgn="ctr">
              <a:buNone/>
            </a:pP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1. provide expert advice on the use and supply of medicines</a:t>
            </a:r>
          </a:p>
          <a:p>
            <a:pPr marL="0" indent="0" fontAlgn="ctr">
              <a:buNone/>
            </a:pP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8. provide medical services to people</a:t>
            </a:r>
          </a:p>
          <a:p>
            <a:pPr marL="0" indent="0" fontAlgn="ctr">
              <a:buNone/>
            </a:pP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6. care for people who are sick, injured or have physical disabilities</a:t>
            </a:r>
          </a:p>
          <a:p>
            <a:pPr marL="0" indent="0" fontAlgn="ctr">
              <a:buNone/>
            </a:pP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11. identify trends, create models, collect numerical information and present results</a:t>
            </a:r>
          </a:p>
          <a:p>
            <a:pPr marL="0" indent="0" fontAlgn="ctr">
              <a:buNone/>
            </a:pP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3. move patients, equipment and medical supplies around a hospital</a:t>
            </a:r>
          </a:p>
          <a:p>
            <a:pPr marL="0" indent="0" fontAlgn="ctr">
              <a:buNone/>
            </a:pP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7. support pregnant women and their babies before, during and after childbirth</a:t>
            </a:r>
          </a:p>
          <a:p>
            <a:pPr marL="0" indent="0" fontAlgn="ctr">
              <a:buNone/>
            </a:pP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10. make sure that buildings, valuables and people are safe</a:t>
            </a:r>
          </a:p>
          <a:p>
            <a:pPr marL="0" indent="0" fontAlgn="b">
              <a:buNone/>
            </a:pPr>
            <a:endParaRPr lang="en-GB" sz="1600" dirty="0">
              <a:solidFill>
                <a:srgbClr val="000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 fontAlgn="b">
              <a:buNone/>
            </a:pPr>
            <a:endParaRPr lang="en-GB" sz="1600" dirty="0">
              <a:solidFill>
                <a:srgbClr val="000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29948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6152E3-530D-4ABC-8D7E-59C761DE4E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4818" y="410223"/>
            <a:ext cx="7032158" cy="540833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Complete your quiz while we watch this video about the Health industry in Leicester and Leicestershire.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A7D96E9-7CDA-4BC6-97A9-E529878A2DAD}"/>
              </a:ext>
            </a:extLst>
          </p:cNvPr>
          <p:cNvSpPr/>
          <p:nvPr/>
        </p:nvSpPr>
        <p:spPr>
          <a:xfrm>
            <a:off x="0" y="1351722"/>
            <a:ext cx="12192000" cy="185530"/>
          </a:xfrm>
          <a:prstGeom prst="rect">
            <a:avLst/>
          </a:prstGeom>
          <a:solidFill>
            <a:srgbClr val="D86EA6"/>
          </a:solidFill>
          <a:ln>
            <a:solidFill>
              <a:srgbClr val="D86E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Online Media 1" title="Health and Social Care  with subtitles - LLEP World of Work">
            <a:hlinkClick r:id="" action="ppaction://media"/>
            <a:extLst>
              <a:ext uri="{FF2B5EF4-FFF2-40B4-BE49-F238E27FC236}">
                <a16:creationId xmlns:a16="http://schemas.microsoft.com/office/drawing/2014/main" id="{16674344-D3C0-4A68-8DCB-CA3C77C236E5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578946" y="1997807"/>
            <a:ext cx="7034108" cy="397427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1D445FA-9393-45FA-9567-D28E94202448}"/>
              </a:ext>
            </a:extLst>
          </p:cNvPr>
          <p:cNvSpPr txBox="1"/>
          <p:nvPr/>
        </p:nvSpPr>
        <p:spPr>
          <a:xfrm>
            <a:off x="8702754" y="6301123"/>
            <a:ext cx="4229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LLEP</a:t>
            </a:r>
            <a:r>
              <a:rPr lang="en-GB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 World of Work series.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2F7196FF-4A04-4E7C-B869-3A99A1A24418}"/>
              </a:ext>
            </a:extLst>
          </p:cNvPr>
          <p:cNvSpPr/>
          <p:nvPr/>
        </p:nvSpPr>
        <p:spPr>
          <a:xfrm>
            <a:off x="9886121" y="503583"/>
            <a:ext cx="344557" cy="344556"/>
          </a:xfrm>
          <a:prstGeom prst="ellipse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0493CBF4-52FA-4F5D-B7A0-A0EC0482E7A3}"/>
              </a:ext>
            </a:extLst>
          </p:cNvPr>
          <p:cNvSpPr/>
          <p:nvPr/>
        </p:nvSpPr>
        <p:spPr>
          <a:xfrm>
            <a:off x="10542103" y="503583"/>
            <a:ext cx="344557" cy="344556"/>
          </a:xfrm>
          <a:prstGeom prst="ellipse">
            <a:avLst/>
          </a:prstGeom>
          <a:solidFill>
            <a:srgbClr val="D86EA6"/>
          </a:solidFill>
          <a:ln>
            <a:solidFill>
              <a:srgbClr val="D86E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C4D343F2-8026-4D3A-AC36-70CA61A2AA9A}"/>
              </a:ext>
            </a:extLst>
          </p:cNvPr>
          <p:cNvSpPr/>
          <p:nvPr/>
        </p:nvSpPr>
        <p:spPr>
          <a:xfrm>
            <a:off x="11232701" y="503583"/>
            <a:ext cx="344557" cy="344556"/>
          </a:xfrm>
          <a:prstGeom prst="ellipse">
            <a:avLst/>
          </a:prstGeom>
          <a:solidFill>
            <a:srgbClr val="CC1B86"/>
          </a:solidFill>
          <a:ln>
            <a:solidFill>
              <a:srgbClr val="CC1B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3767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309</TotalTime>
  <Words>2515</Words>
  <Application>Microsoft Office PowerPoint</Application>
  <PresentationFormat>Widescreen</PresentationFormat>
  <Paragraphs>367</Paragraphs>
  <Slides>28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3" baseType="lpstr">
      <vt:lpstr>Arial</vt:lpstr>
      <vt:lpstr>Calibri</vt:lpstr>
      <vt:lpstr>Calibri Light</vt:lpstr>
      <vt:lpstr>Segoe UI</vt:lpstr>
      <vt:lpstr>Office Theme</vt:lpstr>
      <vt:lpstr>PowerPoint Presentation</vt:lpstr>
      <vt:lpstr>What do the terms  Health and  Social Care  mean to you?</vt:lpstr>
      <vt:lpstr>PowerPoint Presentation</vt:lpstr>
      <vt:lpstr>Why work in Health and Social Care</vt:lpstr>
      <vt:lpstr>Why work in Health and Social Care</vt:lpstr>
      <vt:lpstr>Types of roles in Health and Social Care</vt:lpstr>
      <vt:lpstr>Types of roles in Health and Social Care</vt:lpstr>
      <vt:lpstr>Types of roles in Health and Social Care</vt:lpstr>
      <vt:lpstr>PowerPoint Presentation</vt:lpstr>
      <vt:lpstr>PowerPoint Presentation</vt:lpstr>
      <vt:lpstr>What sort of lifestyle do you want?</vt:lpstr>
      <vt:lpstr>Living expenses</vt:lpstr>
      <vt:lpstr>Living expenses</vt:lpstr>
      <vt:lpstr>Living expenses</vt:lpstr>
      <vt:lpstr>Earning potential</vt:lpstr>
      <vt:lpstr>Earning potential</vt:lpstr>
      <vt:lpstr>Earning potential</vt:lpstr>
      <vt:lpstr>Earning potential</vt:lpstr>
      <vt:lpstr>PowerPoint Presentation</vt:lpstr>
      <vt:lpstr>PowerPoint Presentation</vt:lpstr>
      <vt:lpstr>PowerPoint Presentation</vt:lpstr>
      <vt:lpstr>Skills</vt:lpstr>
      <vt:lpstr>PowerPoint Presentation</vt:lpstr>
      <vt:lpstr>PowerPoint Presentation</vt:lpstr>
      <vt:lpstr>PowerPoint Presentation</vt:lpstr>
      <vt:lpstr>Want to know more? </vt:lpstr>
      <vt:lpstr>Want to know more?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Laura Sherlock</dc:creator>
  <cp:lastModifiedBy>Laura Sherlock</cp:lastModifiedBy>
  <cp:revision>26</cp:revision>
  <dcterms:created xsi:type="dcterms:W3CDTF">2021-02-01T12:23:50Z</dcterms:created>
  <dcterms:modified xsi:type="dcterms:W3CDTF">2021-03-03T08:41:04Z</dcterms:modified>
</cp:coreProperties>
</file>