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7" r:id="rId2"/>
    <p:sldId id="361" r:id="rId3"/>
    <p:sldId id="374" r:id="rId4"/>
    <p:sldId id="377" r:id="rId5"/>
    <p:sldId id="259" r:id="rId6"/>
    <p:sldId id="403" r:id="rId7"/>
    <p:sldId id="404" r:id="rId8"/>
    <p:sldId id="406" r:id="rId9"/>
    <p:sldId id="338" r:id="rId10"/>
    <p:sldId id="405" r:id="rId11"/>
    <p:sldId id="407" r:id="rId12"/>
    <p:sldId id="342" r:id="rId13"/>
    <p:sldId id="401" r:id="rId14"/>
    <p:sldId id="367" r:id="rId15"/>
    <p:sldId id="385" r:id="rId16"/>
    <p:sldId id="369" r:id="rId17"/>
    <p:sldId id="356" r:id="rId18"/>
    <p:sldId id="38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7" clrIdx="0">
    <p:extLst>
      <p:ext uri="{19B8F6BF-5375-455C-9EA6-DF929625EA0E}">
        <p15:presenceInfo xmlns:p15="http://schemas.microsoft.com/office/powerpoint/2012/main" userId="922b9c7b93af386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C2"/>
    <a:srgbClr val="FDCA89"/>
    <a:srgbClr val="F9A5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8" autoAdjust="0"/>
    <p:restoredTop sz="94660"/>
  </p:normalViewPr>
  <p:slideViewPr>
    <p:cSldViewPr snapToGrid="0">
      <p:cViewPr varScale="1">
        <p:scale>
          <a:sx n="72" d="100"/>
          <a:sy n="72" d="100"/>
        </p:scale>
        <p:origin x="7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spitalityguild.co.uk/" TargetMode="External"/><Relationship Id="rId7" Type="http://schemas.openxmlformats.org/officeDocument/2006/relationships/hyperlink" Target="http://www.goleicestershire.com/" TargetMode="External"/><Relationship Id="rId2" Type="http://schemas.openxmlformats.org/officeDocument/2006/relationships/hyperlink" Target="http://www.careerscope.uk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astmidlandsairport.com/" TargetMode="External"/><Relationship Id="rId5" Type="http://schemas.openxmlformats.org/officeDocument/2006/relationships/hyperlink" Target="http://www.careersthatmove.co.uk/" TargetMode="External"/><Relationship Id="rId4" Type="http://schemas.openxmlformats.org/officeDocument/2006/relationships/hyperlink" Target="http://www.visitleicester.info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E_e0bvrB34?feature=oembe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153614" y="5287627"/>
            <a:ext cx="4038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62050" y="4002166"/>
            <a:ext cx="11029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Segoe UI" panose="020B0502040204020203" pitchFamily="34" charset="0"/>
                <a:cs typeface="Segoe UI" panose="020B0502040204020203" pitchFamily="34" charset="0"/>
              </a:rPr>
              <a:t>Tourism and Hospitality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6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660778" y="2347600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National Space Centre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60778" y="3587505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Twycross Zoo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6FD4FC-D8DB-448B-BB1D-C52B2AA700FB}"/>
              </a:ext>
            </a:extLst>
          </p:cNvPr>
          <p:cNvSpPr/>
          <p:nvPr/>
        </p:nvSpPr>
        <p:spPr>
          <a:xfrm>
            <a:off x="0" y="6606454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974D65-E367-4471-AFF6-0F594EB585C1}"/>
              </a:ext>
            </a:extLst>
          </p:cNvPr>
          <p:cNvSpPr/>
          <p:nvPr/>
        </p:nvSpPr>
        <p:spPr>
          <a:xfrm>
            <a:off x="3378957" y="2347600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Conkers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000216-B48C-403E-BBC7-1A862FCD1A66}"/>
              </a:ext>
            </a:extLst>
          </p:cNvPr>
          <p:cNvSpPr/>
          <p:nvPr/>
        </p:nvSpPr>
        <p:spPr>
          <a:xfrm>
            <a:off x="3378957" y="3587505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Walk Museum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CD8970-5C56-4366-B195-DD7D50231C0B}"/>
              </a:ext>
            </a:extLst>
          </p:cNvPr>
          <p:cNvSpPr/>
          <p:nvPr/>
        </p:nvSpPr>
        <p:spPr>
          <a:xfrm>
            <a:off x="6097136" y="2338994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Bradgate Park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9A1A48-03DC-4852-8106-65A2122D22B3}"/>
              </a:ext>
            </a:extLst>
          </p:cNvPr>
          <p:cNvSpPr/>
          <p:nvPr/>
        </p:nvSpPr>
        <p:spPr>
          <a:xfrm>
            <a:off x="6097136" y="3587505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Sence</a:t>
            </a:r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Valley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51E03AE-6E9A-468B-822A-6FE908AF1E9F}"/>
              </a:ext>
            </a:extLst>
          </p:cNvPr>
          <p:cNvSpPr/>
          <p:nvPr/>
        </p:nvSpPr>
        <p:spPr>
          <a:xfrm>
            <a:off x="8815315" y="2336485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National Forest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A8C9D7-2842-4B0D-A6C3-E4FE10B93CF0}"/>
              </a:ext>
            </a:extLst>
          </p:cNvPr>
          <p:cNvSpPr/>
          <p:nvPr/>
        </p:nvSpPr>
        <p:spPr>
          <a:xfrm>
            <a:off x="8815314" y="3587505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Great Central Railway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3C1FC58-CE60-4FD3-8184-7A6A14C3F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The Pitch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18357D-E1F1-4C7B-85A7-0C97182173F8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E165D9-1F71-4DCB-B716-B067BDC39226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7F5F68-5CC7-4061-BEAA-5F10BE17C48B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B9A2961-A112-47D3-8845-F071ACBACDA6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FD45CF73-FC94-40E7-9800-0F286BBB9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53585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venue did you choose? Why?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268C8F-D7C9-408B-BA83-9EE79D9D7F2F}"/>
              </a:ext>
            </a:extLst>
          </p:cNvPr>
          <p:cNvSpPr/>
          <p:nvPr/>
        </p:nvSpPr>
        <p:spPr>
          <a:xfrm>
            <a:off x="660778" y="4927677"/>
            <a:ext cx="6096000" cy="14200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is your event?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Who is your event for?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will it attract people to your venue?</a:t>
            </a:r>
          </a:p>
        </p:txBody>
      </p:sp>
    </p:spTree>
    <p:extLst>
      <p:ext uri="{BB962C8B-B14F-4D97-AF65-F5344CB8AC3E}">
        <p14:creationId xmlns:p14="http://schemas.microsoft.com/office/powerpoint/2010/main" val="114195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6" grpId="0" animBg="1"/>
      <p:bldP spid="19" grpId="0" animBg="1"/>
      <p:bldP spid="20" grpId="0" animBg="1"/>
      <p:bldP spid="26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23C1FC58-CE60-4FD3-8184-7A6A14C3F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Skills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18357D-E1F1-4C7B-85A7-0C97182173F8}"/>
              </a:ext>
            </a:extLst>
          </p:cNvPr>
          <p:cNvSpPr/>
          <p:nvPr/>
        </p:nvSpPr>
        <p:spPr>
          <a:xfrm>
            <a:off x="0" y="1319628"/>
            <a:ext cx="7710985" cy="45719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FD45CF73-FC94-40E7-9800-0F286BBB9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53585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this activity you all demonstrated skills.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think I mean by skills?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7F22F6-DD1A-4672-890A-62147B96E768}"/>
              </a:ext>
            </a:extLst>
          </p:cNvPr>
          <p:cNvSpPr/>
          <p:nvPr/>
        </p:nvSpPr>
        <p:spPr>
          <a:xfrm>
            <a:off x="11081560" y="-6"/>
            <a:ext cx="1096075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98F58B1-96A7-4B62-B131-DADEB0ABB4E1}"/>
              </a:ext>
            </a:extLst>
          </p:cNvPr>
          <p:cNvSpPr/>
          <p:nvPr/>
        </p:nvSpPr>
        <p:spPr>
          <a:xfrm>
            <a:off x="10536540" y="0"/>
            <a:ext cx="1090039" cy="6857999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228508E-A393-4537-A9A1-945D7562947D}"/>
              </a:ext>
            </a:extLst>
          </p:cNvPr>
          <p:cNvSpPr/>
          <p:nvPr/>
        </p:nvSpPr>
        <p:spPr>
          <a:xfrm>
            <a:off x="8829235" y="-6"/>
            <a:ext cx="2211134" cy="685799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C2A8E1-4FD8-46FF-A690-85F172DD62CA}"/>
              </a:ext>
            </a:extLst>
          </p:cNvPr>
          <p:cNvSpPr/>
          <p:nvPr/>
        </p:nvSpPr>
        <p:spPr>
          <a:xfrm>
            <a:off x="9115936" y="2128030"/>
            <a:ext cx="1637731" cy="3031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“If you like meeting people,   and are enthusiastic and organised, then it could be for you.”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E4F659-9937-41C6-90EE-6BFA4E071503}"/>
              </a:ext>
            </a:extLst>
          </p:cNvPr>
          <p:cNvSpPr/>
          <p:nvPr/>
        </p:nvSpPr>
        <p:spPr>
          <a:xfrm>
            <a:off x="7500730" y="2"/>
            <a:ext cx="251446" cy="685799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5C6267B-3288-4B90-9693-33F1ECD674C6}"/>
              </a:ext>
            </a:extLst>
          </p:cNvPr>
          <p:cNvSpPr/>
          <p:nvPr/>
        </p:nvSpPr>
        <p:spPr>
          <a:xfrm>
            <a:off x="7830997" y="1"/>
            <a:ext cx="166689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43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2589072"/>
            <a:ext cx="6096000" cy="4258646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2589072"/>
            <a:ext cx="6096000" cy="426892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481473" y="2831078"/>
            <a:ext cx="48722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Skills, </a:t>
            </a:r>
          </a:p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Employability Skills</a:t>
            </a:r>
            <a:endParaRPr lang="en-GB" b="1" dirty="0">
              <a:solidFill>
                <a:srgbClr val="F9A5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374818" y="3899597"/>
            <a:ext cx="510851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will be learned in specific training, such as food safety standards and preparation if you’re a chef.</a:t>
            </a:r>
          </a:p>
          <a:p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6475439" y="3899597"/>
            <a:ext cx="54909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time; for example in work experience or hobbies or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			Speaking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Problem Solving		Creativity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		Aiming High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Leadership		Team Work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FFF5F6-104D-42EC-8998-CC30047CFF19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FA7C82-7ED0-4773-9A40-544A7026B241}"/>
              </a:ext>
            </a:extLst>
          </p:cNvPr>
          <p:cNvSpPr/>
          <p:nvPr/>
        </p:nvSpPr>
        <p:spPr>
          <a:xfrm>
            <a:off x="374818" y="1815631"/>
            <a:ext cx="11687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two categories of skills:</a:t>
            </a: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37D007B3-26C3-4351-8B9D-D15268A1E955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82DCA17-ABDF-47EA-A723-9AC070C62235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7B84D9B9-C399-4813-A8A1-995FAAB108B3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DE69B23-AFF9-42FF-8C0F-663135F788ED}"/>
              </a:ext>
            </a:extLst>
          </p:cNvPr>
          <p:cNvSpPr/>
          <p:nvPr/>
        </p:nvSpPr>
        <p:spPr>
          <a:xfrm>
            <a:off x="374818" y="2825226"/>
            <a:ext cx="487225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Skills, Technical Skills, </a:t>
            </a:r>
          </a:p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Vocational Skills</a:t>
            </a:r>
            <a:endParaRPr lang="en-GB" b="1" dirty="0">
              <a:solidFill>
                <a:srgbClr val="F9A5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ED30A0-827E-4335-A84C-873C9B1A94E5}"/>
              </a:ext>
            </a:extLst>
          </p:cNvPr>
          <p:cNvSpPr/>
          <p:nvPr/>
        </p:nvSpPr>
        <p:spPr>
          <a:xfrm>
            <a:off x="0" y="2432981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1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9311876" y="1537252"/>
            <a:ext cx="2880124" cy="532074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FFF5F6-104D-42EC-8998-CC30047CFF19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FA7C82-7ED0-4773-9A40-544A7026B241}"/>
              </a:ext>
            </a:extLst>
          </p:cNvPr>
          <p:cNvSpPr/>
          <p:nvPr/>
        </p:nvSpPr>
        <p:spPr>
          <a:xfrm>
            <a:off x="374817" y="1871193"/>
            <a:ext cx="8493777" cy="4151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We used all these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skills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in the event management activity.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Take 5 minutes to discuss with the person sitting next to you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how you used these skills 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in the activity.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Using the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STAR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method, describe how you demonstrated this skill in that activity.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ituation - the situation you had to deal with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T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ask - the task you were given to do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ction - the action you took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</a:t>
            </a:r>
            <a:r>
              <a:rPr lang="en-GB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esult - what happened as a result of your action and what you learned from the experience</a:t>
            </a: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37D007B3-26C3-4351-8B9D-D15268A1E955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82DCA17-ABDF-47EA-A723-9AC070C62235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7B84D9B9-C399-4813-A8A1-995FAAB108B3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272042-9381-499F-98E5-C4B2AB1E81FE}"/>
              </a:ext>
            </a:extLst>
          </p:cNvPr>
          <p:cNvSpPr/>
          <p:nvPr/>
        </p:nvSpPr>
        <p:spPr>
          <a:xfrm>
            <a:off x="9693296" y="2612576"/>
            <a:ext cx="205542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</p:spTree>
    <p:extLst>
      <p:ext uri="{BB962C8B-B14F-4D97-AF65-F5344CB8AC3E}">
        <p14:creationId xmlns:p14="http://schemas.microsoft.com/office/powerpoint/2010/main" val="774912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1351722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Pathways into the Tourism and Hospitality Industry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258958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Online Media 4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7C937557-8134-48AB-B085-233F8199CB3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5519" y="1922567"/>
            <a:ext cx="7700962" cy="4351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45245E-AFD1-4E50-AB2E-2C349382C5E4}"/>
              </a:ext>
            </a:extLst>
          </p:cNvPr>
          <p:cNvSpPr txBox="1"/>
          <p:nvPr/>
        </p:nvSpPr>
        <p:spPr>
          <a:xfrm>
            <a:off x="8764756" y="6373481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3301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43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7032158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Pathways Mapping Activity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595057" y="1730859"/>
            <a:ext cx="5130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What does this mean for you?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87020" y="2443490"/>
            <a:ext cx="446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this industry is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it is an important industry locally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skills you have that are relevant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different routes for further study:</a:t>
            </a:r>
          </a:p>
          <a:p>
            <a:pPr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– A Level – T Level Technical/Vocational – Applied Traineeships – Entrepreneurship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7002093" y="2426824"/>
            <a:ext cx="48150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job roles from this industry interest you the most?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key employability skills and qualifications do you think you need to get this job?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route do you think you need to take to get there? 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4032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Today we have talked about: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5B0B7-79C8-4D9E-8256-3976F1225613}"/>
              </a:ext>
            </a:extLst>
          </p:cNvPr>
          <p:cNvSpPr/>
          <p:nvPr/>
        </p:nvSpPr>
        <p:spPr>
          <a:xfrm>
            <a:off x="595332" y="2579396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6750D8-B75C-4073-8477-742392E5B3A0}"/>
              </a:ext>
            </a:extLst>
          </p:cNvPr>
          <p:cNvSpPr/>
          <p:nvPr/>
        </p:nvSpPr>
        <p:spPr>
          <a:xfrm>
            <a:off x="595332" y="3189730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CBD7E4-7C92-4ACA-8D67-587D10058BD4}"/>
              </a:ext>
            </a:extLst>
          </p:cNvPr>
          <p:cNvSpPr/>
          <p:nvPr/>
        </p:nvSpPr>
        <p:spPr>
          <a:xfrm>
            <a:off x="595332" y="3800084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F51E8F-FBE5-44B3-B1F7-4C9AE93B84C1}"/>
              </a:ext>
            </a:extLst>
          </p:cNvPr>
          <p:cNvSpPr/>
          <p:nvPr/>
        </p:nvSpPr>
        <p:spPr>
          <a:xfrm>
            <a:off x="595331" y="4410418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Segoe UI" panose="020B0502040204020203" pitchFamily="34" charset="0"/>
                <a:cs typeface="Segoe UI" panose="020B0502040204020203" pitchFamily="34" charset="0"/>
              </a:rPr>
              <a:t>Use the Pathways poster and table handout to help you map out your pathway route.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10EF6-0011-4864-936A-06103DC20FE8}"/>
              </a:ext>
            </a:extLst>
          </p:cNvPr>
          <p:cNvSpPr/>
          <p:nvPr/>
        </p:nvSpPr>
        <p:spPr>
          <a:xfrm>
            <a:off x="6810281" y="2554332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D13AE7-B5DE-42FF-A164-16C742BECC88}"/>
              </a:ext>
            </a:extLst>
          </p:cNvPr>
          <p:cNvSpPr/>
          <p:nvPr/>
        </p:nvSpPr>
        <p:spPr>
          <a:xfrm>
            <a:off x="6810281" y="3479955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9EFC38-41CE-438E-B98B-F7AE38A8B684}"/>
              </a:ext>
            </a:extLst>
          </p:cNvPr>
          <p:cNvSpPr/>
          <p:nvPr/>
        </p:nvSpPr>
        <p:spPr>
          <a:xfrm>
            <a:off x="6810280" y="4700644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2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126436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029681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F4B68A-B5AD-4983-9469-BD82CC922C30}"/>
              </a:ext>
            </a:extLst>
          </p:cNvPr>
          <p:cNvSpPr txBox="1">
            <a:spLocks/>
          </p:cNvSpPr>
          <p:nvPr/>
        </p:nvSpPr>
        <p:spPr>
          <a:xfrm>
            <a:off x="223912" y="2068890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226952" y="2865305"/>
            <a:ext cx="1671546" cy="1665694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244982" y="2867713"/>
            <a:ext cx="1709510" cy="1665695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BD7AFA8F-EC09-448F-BCAF-4ADE5D4B1516}"/>
              </a:ext>
            </a:extLst>
          </p:cNvPr>
          <p:cNvSpPr txBox="1">
            <a:spLocks/>
          </p:cNvSpPr>
          <p:nvPr/>
        </p:nvSpPr>
        <p:spPr>
          <a:xfrm>
            <a:off x="395307" y="4784063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DCCD22-D929-4D79-8E95-EF2253D0BB9E}"/>
              </a:ext>
            </a:extLst>
          </p:cNvPr>
          <p:cNvSpPr/>
          <p:nvPr/>
        </p:nvSpPr>
        <p:spPr>
          <a:xfrm>
            <a:off x="1113183" y="5447017"/>
            <a:ext cx="7991060" cy="92333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www.careerscope.uk.net</a:t>
            </a:r>
            <a:endParaRPr lang="en-GB" dirty="0"/>
          </a:p>
          <a:p>
            <a:r>
              <a:rPr lang="en-GB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www.hospitalityguild.co.uk</a:t>
            </a:r>
            <a:endParaRPr lang="en-GB" dirty="0"/>
          </a:p>
          <a:p>
            <a:r>
              <a:rPr lang="en-GB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www.visitleicester.info</a:t>
            </a:r>
            <a:endParaRPr lang="en-GB" dirty="0"/>
          </a:p>
          <a:p>
            <a:r>
              <a:rPr lang="en-GB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www.careersthatmove.co.uk</a:t>
            </a:r>
            <a:endParaRPr lang="en-GB" dirty="0"/>
          </a:p>
          <a:p>
            <a:r>
              <a:rPr lang="en-GB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www.eastmidlandsairport.com</a:t>
            </a:r>
            <a:endParaRPr lang="en-GB" dirty="0"/>
          </a:p>
          <a:p>
            <a:r>
              <a:rPr lang="en-GB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www.goleicestershire.com</a:t>
            </a:r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2159D-288C-4D16-825E-62B1561375BB}"/>
              </a:ext>
            </a:extLst>
          </p:cNvPr>
          <p:cNvSpPr/>
          <p:nvPr/>
        </p:nvSpPr>
        <p:spPr>
          <a:xfrm>
            <a:off x="882593" y="5612466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D8415B-30E3-4C92-B8CF-CF72E13DB156}"/>
              </a:ext>
            </a:extLst>
          </p:cNvPr>
          <p:cNvSpPr/>
          <p:nvPr/>
        </p:nvSpPr>
        <p:spPr>
          <a:xfrm>
            <a:off x="882593" y="5887520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D50CC4-123C-4E46-9859-6B882EB9127B}"/>
              </a:ext>
            </a:extLst>
          </p:cNvPr>
          <p:cNvSpPr/>
          <p:nvPr/>
        </p:nvSpPr>
        <p:spPr>
          <a:xfrm>
            <a:off x="882593" y="6161249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AA28280-5957-47B6-A583-E987F6358D08}"/>
              </a:ext>
            </a:extLst>
          </p:cNvPr>
          <p:cNvSpPr/>
          <p:nvPr/>
        </p:nvSpPr>
        <p:spPr>
          <a:xfrm>
            <a:off x="4725904" y="5612466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691C1A7-4FBD-4C8D-99AA-9416EC826ED3}"/>
              </a:ext>
            </a:extLst>
          </p:cNvPr>
          <p:cNvSpPr/>
          <p:nvPr/>
        </p:nvSpPr>
        <p:spPr>
          <a:xfrm>
            <a:off x="4725904" y="6161249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A93BEED-BCAA-4A7B-A566-A2FC9F0A6BA5}"/>
              </a:ext>
            </a:extLst>
          </p:cNvPr>
          <p:cNvSpPr/>
          <p:nvPr/>
        </p:nvSpPr>
        <p:spPr>
          <a:xfrm>
            <a:off x="4725904" y="5882877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" grpId="0" animBg="1"/>
      <p:bldP spid="27" grpId="0" animBg="1"/>
      <p:bldP spid="28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589204" y="5160108"/>
            <a:ext cx="3540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33474" y="4002166"/>
            <a:ext cx="11058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Visit www.llep.org.uk/wow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63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74" y="0"/>
            <a:ext cx="4535606" cy="68580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Health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Care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01D9D7-0CF1-4590-A87A-D29FD312AA5A}"/>
              </a:ext>
            </a:extLst>
          </p:cNvPr>
          <p:cNvSpPr/>
          <p:nvPr/>
        </p:nvSpPr>
        <p:spPr>
          <a:xfrm>
            <a:off x="0" y="-1"/>
            <a:ext cx="4811331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C0AFDB-6DAA-451C-A9ED-1A2A6FDFCAB2}"/>
              </a:ext>
            </a:extLst>
          </p:cNvPr>
          <p:cNvSpPr/>
          <p:nvPr/>
        </p:nvSpPr>
        <p:spPr>
          <a:xfrm>
            <a:off x="1311172" y="-3"/>
            <a:ext cx="4784828" cy="6857999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F5FC31-50AD-4F1A-BACA-75276CAA2A3B}"/>
              </a:ext>
            </a:extLst>
          </p:cNvPr>
          <p:cNvSpPr/>
          <p:nvPr/>
        </p:nvSpPr>
        <p:spPr>
          <a:xfrm>
            <a:off x="2933252" y="-7"/>
            <a:ext cx="4769649" cy="685799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7520B38-83FF-45FD-9AAA-031730E98957}"/>
              </a:ext>
            </a:extLst>
          </p:cNvPr>
          <p:cNvSpPr txBox="1">
            <a:spLocks/>
          </p:cNvSpPr>
          <p:nvPr/>
        </p:nvSpPr>
        <p:spPr>
          <a:xfrm>
            <a:off x="3545305" y="-15"/>
            <a:ext cx="3107286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Tourism 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Hospitality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</p:spTree>
    <p:extLst>
      <p:ext uri="{BB962C8B-B14F-4D97-AF65-F5344CB8AC3E}">
        <p14:creationId xmlns:p14="http://schemas.microsoft.com/office/powerpoint/2010/main" val="2670441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10223"/>
            <a:ext cx="7322520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Complete your quiz while we watch this video about the Tourism and Hospitality industry in Leicester and Leicestershire.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" name="Online Media 1" title="Tourism &amp; Hospitality (Subtitled) - LLEP World of Work">
            <a:hlinkClick r:id="" action="ppaction://media"/>
            <a:extLst>
              <a:ext uri="{FF2B5EF4-FFF2-40B4-BE49-F238E27FC236}">
                <a16:creationId xmlns:a16="http://schemas.microsoft.com/office/drawing/2014/main" id="{F5ECFC3D-5183-4A0B-B9EC-C38C642883A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54678" y="1791468"/>
            <a:ext cx="7682644" cy="434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686938" y="2838556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86938" y="4078461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Tourist Attractions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713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is the </a:t>
            </a:r>
            <a:r>
              <a:rPr lang="en-GB" sz="4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Tourism 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GB" sz="4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Hospitality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 industry?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6846EB-B1A5-4421-8501-CE9E08813155}"/>
              </a:ext>
            </a:extLst>
          </p:cNvPr>
          <p:cNvSpPr/>
          <p:nvPr/>
        </p:nvSpPr>
        <p:spPr>
          <a:xfrm>
            <a:off x="686938" y="1864000"/>
            <a:ext cx="65821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think the tourism and hospitality includes?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A99DC3-93DF-4E8D-BE9F-70E9A66E003D}"/>
              </a:ext>
            </a:extLst>
          </p:cNvPr>
          <p:cNvSpPr/>
          <p:nvPr/>
        </p:nvSpPr>
        <p:spPr>
          <a:xfrm>
            <a:off x="0" y="1623227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9EEFB0-C390-4466-AB45-0E9EDA5141E9}"/>
              </a:ext>
            </a:extLst>
          </p:cNvPr>
          <p:cNvSpPr/>
          <p:nvPr/>
        </p:nvSpPr>
        <p:spPr>
          <a:xfrm>
            <a:off x="-5" y="2394509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6FD4FC-D8DB-448B-BB1D-C52B2AA700FB}"/>
              </a:ext>
            </a:extLst>
          </p:cNvPr>
          <p:cNvSpPr/>
          <p:nvPr/>
        </p:nvSpPr>
        <p:spPr>
          <a:xfrm>
            <a:off x="-5" y="5492825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974D65-E367-4471-AFF6-0F594EB585C1}"/>
              </a:ext>
            </a:extLst>
          </p:cNvPr>
          <p:cNvSpPr/>
          <p:nvPr/>
        </p:nvSpPr>
        <p:spPr>
          <a:xfrm>
            <a:off x="3405117" y="2838556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Hotels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000216-B48C-403E-BBC7-1A862FCD1A66}"/>
              </a:ext>
            </a:extLst>
          </p:cNvPr>
          <p:cNvSpPr/>
          <p:nvPr/>
        </p:nvSpPr>
        <p:spPr>
          <a:xfrm>
            <a:off x="3405117" y="4078461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Restaurants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CD8970-5C56-4366-B195-DD7D50231C0B}"/>
              </a:ext>
            </a:extLst>
          </p:cNvPr>
          <p:cNvSpPr/>
          <p:nvPr/>
        </p:nvSpPr>
        <p:spPr>
          <a:xfrm>
            <a:off x="6123296" y="2829950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Pubs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9A1A48-03DC-4852-8106-65A2122D22B3}"/>
              </a:ext>
            </a:extLst>
          </p:cNvPr>
          <p:cNvSpPr/>
          <p:nvPr/>
        </p:nvSpPr>
        <p:spPr>
          <a:xfrm>
            <a:off x="6123296" y="4078461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Hospitality Services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51E03AE-6E9A-468B-822A-6FE908AF1E9F}"/>
              </a:ext>
            </a:extLst>
          </p:cNvPr>
          <p:cNvSpPr/>
          <p:nvPr/>
        </p:nvSpPr>
        <p:spPr>
          <a:xfrm>
            <a:off x="8841475" y="2827441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Night Clubs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A8C9D7-2842-4B0D-A6C3-E4FE10B93CF0}"/>
              </a:ext>
            </a:extLst>
          </p:cNvPr>
          <p:cNvSpPr/>
          <p:nvPr/>
        </p:nvSpPr>
        <p:spPr>
          <a:xfrm>
            <a:off x="8841474" y="4078461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Festivals</a:t>
            </a:r>
          </a:p>
        </p:txBody>
      </p:sp>
      <p:pic>
        <p:nvPicPr>
          <p:cNvPr id="32" name="Picture 31" descr="A picture containing chart&#10;&#10;Description automatically generated">
            <a:extLst>
              <a:ext uri="{FF2B5EF4-FFF2-40B4-BE49-F238E27FC236}">
                <a16:creationId xmlns:a16="http://schemas.microsoft.com/office/drawing/2014/main" id="{5B582152-ABF6-4BD3-873B-8389C1DD2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604" y="5639474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32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2" grpId="0"/>
      <p:bldP spid="16" grpId="0" animBg="1"/>
      <p:bldP spid="19" grpId="0" animBg="1"/>
      <p:bldP spid="20" grpId="0" animBg="1"/>
      <p:bldP spid="26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198" y="0"/>
            <a:ext cx="10840801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Tourism and Hospitality?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9" y="1775791"/>
            <a:ext cx="10210106" cy="4914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sector employs 37,000 people in Leicester and Leicestershire.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Tourism and hospitality businesses employ a higher percentage of young people than other sectors.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Many young people start their careers in a wide variety of roles in catering, hotels, visitor services, event management and marketing.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Work is fast-paced, with opportunities to progress and travel. </a:t>
            </a: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64A07837-20E8-4E8E-B807-D00CA31DE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252" y="5612178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1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200" y="0"/>
            <a:ext cx="10840800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Tourism and Hospitality?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9" y="1775791"/>
            <a:ext cx="10210106" cy="4914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Work is often seasonal and part-time, and additional languages are useful.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With so many eateries, tourist destinations and accommodation to choose from, organisations need to be creative to encourage people to visit.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media skills are useful as most companies have an online presence.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Pre-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Covid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visitor numbers to the area had been increasing year on year.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64A07837-20E8-4E8E-B807-D00CA31DE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252" y="5612178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03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200" y="0"/>
            <a:ext cx="10840800" cy="1663256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 impact of Covid-19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199" y="1775791"/>
            <a:ext cx="10210106" cy="4914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Covid-19 has caused significant challenges for this area of work, but the need for days out, holidays, events and eating out will not disappear.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Lots of work has gone into making attractions, accommodation, pubs and restaurants safe for visitors to return when it is safe to do so.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summers of 2020 and 2021 were the years of the “staycation” and an opportunity to discover local things to do on your doorstep.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Challenges create opportunities for new thinking and ideas in the sector.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64A07837-20E8-4E8E-B807-D00CA31DE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252" y="5612178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0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686938" y="3745821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National Space Centre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86938" y="4985726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Twycross Zoo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-5" y="0"/>
            <a:ext cx="12192005" cy="1713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Tourism </a:t>
            </a: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GB" sz="4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Hospitality </a:t>
            </a:r>
          </a:p>
          <a:p>
            <a:pPr marL="0" indent="0" algn="ctr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in Leicester and Leicestershire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6846EB-B1A5-4421-8501-CE9E08813155}"/>
              </a:ext>
            </a:extLst>
          </p:cNvPr>
          <p:cNvSpPr/>
          <p:nvPr/>
        </p:nvSpPr>
        <p:spPr>
          <a:xfrm>
            <a:off x="686938" y="1943960"/>
            <a:ext cx="788914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anyone name any of the attractions across the City and County?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Here are some examples?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A99DC3-93DF-4E8D-BE9F-70E9A66E003D}"/>
              </a:ext>
            </a:extLst>
          </p:cNvPr>
          <p:cNvSpPr/>
          <p:nvPr/>
        </p:nvSpPr>
        <p:spPr>
          <a:xfrm>
            <a:off x="0" y="1703187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9EEFB0-C390-4466-AB45-0E9EDA5141E9}"/>
              </a:ext>
            </a:extLst>
          </p:cNvPr>
          <p:cNvSpPr/>
          <p:nvPr/>
        </p:nvSpPr>
        <p:spPr>
          <a:xfrm>
            <a:off x="-5" y="3095409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6FD4FC-D8DB-448B-BB1D-C52B2AA700FB}"/>
              </a:ext>
            </a:extLst>
          </p:cNvPr>
          <p:cNvSpPr/>
          <p:nvPr/>
        </p:nvSpPr>
        <p:spPr>
          <a:xfrm>
            <a:off x="0" y="6606454"/>
            <a:ext cx="12192000" cy="104987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974D65-E367-4471-AFF6-0F594EB585C1}"/>
              </a:ext>
            </a:extLst>
          </p:cNvPr>
          <p:cNvSpPr/>
          <p:nvPr/>
        </p:nvSpPr>
        <p:spPr>
          <a:xfrm>
            <a:off x="3405117" y="3745821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Conkers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000216-B48C-403E-BBC7-1A862FCD1A66}"/>
              </a:ext>
            </a:extLst>
          </p:cNvPr>
          <p:cNvSpPr/>
          <p:nvPr/>
        </p:nvSpPr>
        <p:spPr>
          <a:xfrm>
            <a:off x="3405117" y="4985726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Walk Museum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CD8970-5C56-4366-B195-DD7D50231C0B}"/>
              </a:ext>
            </a:extLst>
          </p:cNvPr>
          <p:cNvSpPr/>
          <p:nvPr/>
        </p:nvSpPr>
        <p:spPr>
          <a:xfrm>
            <a:off x="6123296" y="3737215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Bradgate Park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9A1A48-03DC-4852-8106-65A2122D22B3}"/>
              </a:ext>
            </a:extLst>
          </p:cNvPr>
          <p:cNvSpPr/>
          <p:nvPr/>
        </p:nvSpPr>
        <p:spPr>
          <a:xfrm>
            <a:off x="6123296" y="4985726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Sence</a:t>
            </a:r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Valley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51E03AE-6E9A-468B-822A-6FE908AF1E9F}"/>
              </a:ext>
            </a:extLst>
          </p:cNvPr>
          <p:cNvSpPr/>
          <p:nvPr/>
        </p:nvSpPr>
        <p:spPr>
          <a:xfrm>
            <a:off x="8841475" y="3734706"/>
            <a:ext cx="2564529" cy="10814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National Forest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A8C9D7-2842-4B0D-A6C3-E4FE10B93CF0}"/>
              </a:ext>
            </a:extLst>
          </p:cNvPr>
          <p:cNvSpPr/>
          <p:nvPr/>
        </p:nvSpPr>
        <p:spPr>
          <a:xfrm>
            <a:off x="8841474" y="4985726"/>
            <a:ext cx="2564529" cy="1081400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Great Central Railway</a:t>
            </a:r>
          </a:p>
        </p:txBody>
      </p:sp>
    </p:spTree>
    <p:extLst>
      <p:ext uri="{BB962C8B-B14F-4D97-AF65-F5344CB8AC3E}">
        <p14:creationId xmlns:p14="http://schemas.microsoft.com/office/powerpoint/2010/main" val="86119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6" grpId="0" animBg="1"/>
      <p:bldP spid="19" grpId="0" animBg="1"/>
      <p:bldP spid="20" grpId="0" animBg="1"/>
      <p:bldP spid="26" grpId="0" animBg="1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 – Event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Get into small groups.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Thinking about the examples of Tourism and Hospitality venues in Leicestershire on the previous slide, they all host events.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going to choose one of these Leicestershire venues and organise an event that your group thinks will improve visitor numbers.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have 20 minutes to work in your group – use the handout to stay on task.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At the end of the task, you will need to have a one minute ‘pitch’ for your event. Make sure to include:</a:t>
            </a:r>
          </a:p>
          <a:p>
            <a:pPr marL="800100" lvl="1" indent="-34290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venue did you choose?</a:t>
            </a:r>
          </a:p>
          <a:p>
            <a:pPr marL="800100" lvl="1" indent="-34290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is your event?</a:t>
            </a:r>
          </a:p>
          <a:p>
            <a:pPr marL="800100" lvl="1" indent="-34290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Who is your event for?</a:t>
            </a:r>
          </a:p>
          <a:p>
            <a:pPr marL="800100" lvl="1" indent="-342900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will it attract people to your venue?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GB" sz="2000" dirty="0"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3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4775</TotalTime>
  <Words>996</Words>
  <Application>Microsoft Office PowerPoint</Application>
  <PresentationFormat>Widescreen</PresentationFormat>
  <Paragraphs>157</Paragraphs>
  <Slides>18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Segoe UI</vt:lpstr>
      <vt:lpstr>Office Theme</vt:lpstr>
      <vt:lpstr>PowerPoint Presentation</vt:lpstr>
      <vt:lpstr>What do the terms  Health and  Social Care  mean to you?</vt:lpstr>
      <vt:lpstr>PowerPoint Presentation</vt:lpstr>
      <vt:lpstr>PowerPoint Presentation</vt:lpstr>
      <vt:lpstr>Why work in Tourism and Hospitality?</vt:lpstr>
      <vt:lpstr>Why work in Tourism and Hospitality?</vt:lpstr>
      <vt:lpstr>The impact of Covid-19</vt:lpstr>
      <vt:lpstr>PowerPoint Presentation</vt:lpstr>
      <vt:lpstr>Activity – Event Management</vt:lpstr>
      <vt:lpstr>Activity – The Pitch</vt:lpstr>
      <vt:lpstr>Activity – Skills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</dc:title>
  <dc:creator>Mike Sherlock</dc:creator>
  <cp:lastModifiedBy>Laura Sherlock</cp:lastModifiedBy>
  <cp:revision>143</cp:revision>
  <dcterms:created xsi:type="dcterms:W3CDTF">2020-06-26T09:35:04Z</dcterms:created>
  <dcterms:modified xsi:type="dcterms:W3CDTF">2021-06-23T13:46:35Z</dcterms:modified>
</cp:coreProperties>
</file>