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3" r:id="rId2"/>
    <p:sldId id="376" r:id="rId3"/>
    <p:sldId id="384" r:id="rId4"/>
    <p:sldId id="259" r:id="rId5"/>
    <p:sldId id="382" r:id="rId6"/>
    <p:sldId id="398" r:id="rId7"/>
    <p:sldId id="399" r:id="rId8"/>
    <p:sldId id="400" r:id="rId9"/>
    <p:sldId id="402" r:id="rId10"/>
    <p:sldId id="388" r:id="rId11"/>
    <p:sldId id="395" r:id="rId12"/>
    <p:sldId id="403" r:id="rId13"/>
    <p:sldId id="392" r:id="rId14"/>
    <p:sldId id="385" r:id="rId15"/>
    <p:sldId id="386" r:id="rId16"/>
    <p:sldId id="369" r:id="rId17"/>
    <p:sldId id="387" r:id="rId18"/>
    <p:sldId id="36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>
    <p:extLst>
      <p:ext uri="{19B8F6BF-5375-455C-9EA6-DF929625EA0E}">
        <p15:presenceInfo xmlns:p15="http://schemas.microsoft.com/office/powerpoint/2012/main" userId="922b9c7b93af386b" providerId="Windows Live"/>
      </p:ext>
    </p:extLst>
  </p:cmAuthor>
  <p:cmAuthor id="2" name="Laura Sherlock" initials="LS" lastIdx="1" clrIdx="1">
    <p:extLst>
      <p:ext uri="{19B8F6BF-5375-455C-9EA6-DF929625EA0E}">
        <p15:presenceInfo xmlns:p15="http://schemas.microsoft.com/office/powerpoint/2012/main" userId="d1d5a114a114c0d6" providerId="Windows Live"/>
      </p:ext>
    </p:extLst>
  </p:cmAuthor>
  <p:cmAuthor id="3" name="Laura Sherlock" initials="LS [2]" lastIdx="1" clrIdx="2">
    <p:extLst>
      <p:ext uri="{19B8F6BF-5375-455C-9EA6-DF929625EA0E}">
        <p15:presenceInfo xmlns:p15="http://schemas.microsoft.com/office/powerpoint/2012/main" userId="S::Laura.Sherlock@leicester.gov.uk::b86b06f7-edc9-4f00-bfb9-ddbb2c23c6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1C85"/>
    <a:srgbClr val="E194BE"/>
    <a:srgbClr val="D86DA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park.org.uk/" TargetMode="External"/><Relationship Id="rId2" Type="http://schemas.openxmlformats.org/officeDocument/2006/relationships/hyperlink" Target="http://www.lrsport.org/career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cfc.com/community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NO2zIz-txQ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6820943" y="5375551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Segoe UI" panose="020B0502040204020203" pitchFamily="34" charset="0"/>
                <a:cs typeface="Segoe UI" panose="020B0502040204020203" pitchFamily="34" charset="0"/>
              </a:rPr>
              <a:t>The Sport Industry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047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839736" y="-4400634"/>
            <a:ext cx="512528" cy="12192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73142" y="-4761409"/>
            <a:ext cx="45719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374" y="2320119"/>
            <a:ext cx="11078817" cy="451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Sports industry relies upon innovation, from data analytics to coaching software and wearable technology. 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Covid-19 and the lockdowns and restrictions on movement have seen even more innovation in the sports industry. Can anyone tell me how the industry has adapted?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 few examples are: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online exercise classes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socially distant outdoor training sessions 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exercise apps offering free or reduced membership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service this increased demand for online exercise and lifestyle management,                         the requirement for digital skills is growing in this industry.</a:t>
            </a:r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5F7839D7-14B7-4E35-9617-3207B74B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6593"/>
            <a:ext cx="12192000" cy="1412509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Sport, Innovation and Digital Technology</a:t>
            </a:r>
          </a:p>
        </p:txBody>
      </p:sp>
    </p:spTree>
    <p:extLst>
      <p:ext uri="{BB962C8B-B14F-4D97-AF65-F5344CB8AC3E}">
        <p14:creationId xmlns:p14="http://schemas.microsoft.com/office/powerpoint/2010/main" val="8225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8666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271BBB-5969-40EC-ACE0-0149762CECDE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D87732-985F-4521-B382-B70209D576FA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A53096-D792-47CB-AB68-2D56A3FCA05C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E8F710-03AB-4520-ADA1-07A343911C4A}"/>
              </a:ext>
            </a:extLst>
          </p:cNvPr>
          <p:cNvSpPr/>
          <p:nvPr/>
        </p:nvSpPr>
        <p:spPr>
          <a:xfrm>
            <a:off x="0" y="1351722"/>
            <a:ext cx="12192000" cy="74872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05BD5-2747-407B-8D94-D079AED656C4}"/>
              </a:ext>
            </a:extLst>
          </p:cNvPr>
          <p:cNvSpPr/>
          <p:nvPr/>
        </p:nvSpPr>
        <p:spPr>
          <a:xfrm>
            <a:off x="374818" y="1930177"/>
            <a:ext cx="11591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are a small sport development company who are looking to create a new product that targets retired people.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Get into small groups.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have 20 minutes to work in your group – use the handout to stay on task.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At the end of the task, you will need to have a one minute ‘pitch’ for your product. Make sure to include: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Company name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 name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 description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 steps – what do you need to get this idea turned into reality?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9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8666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Activity – The Pitch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271BBB-5969-40EC-ACE0-0149762CECDE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D87732-985F-4521-B382-B70209D576FA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A53096-D792-47CB-AB68-2D56A3FCA05C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E8F710-03AB-4520-ADA1-07A343911C4A}"/>
              </a:ext>
            </a:extLst>
          </p:cNvPr>
          <p:cNvSpPr/>
          <p:nvPr/>
        </p:nvSpPr>
        <p:spPr>
          <a:xfrm>
            <a:off x="0" y="1351722"/>
            <a:ext cx="12192000" cy="74872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05BD5-2747-407B-8D94-D079AED656C4}"/>
              </a:ext>
            </a:extLst>
          </p:cNvPr>
          <p:cNvSpPr/>
          <p:nvPr/>
        </p:nvSpPr>
        <p:spPr>
          <a:xfrm>
            <a:off x="374818" y="1930177"/>
            <a:ext cx="11591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reminder of what each group needs to include in their pitch: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Company name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 name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 description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 steps – what do you need to get this idea turned into reality?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265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6096000" y="3025068"/>
            <a:ext cx="6096000" cy="3832931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0" y="3025068"/>
            <a:ext cx="6096000" cy="3832931"/>
          </a:xfrm>
          <a:prstGeom prst="rect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endParaRPr lang="en-GB" sz="4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34541-DC78-4D2F-82F2-7003F843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78" y="3319725"/>
            <a:ext cx="4939353" cy="588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 or Vocational Skills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409328" y="3258758"/>
            <a:ext cx="51304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or Employability Skills</a:t>
            </a:r>
            <a:endParaRPr lang="en-GB" b="1" dirty="0">
              <a:solidFill>
                <a:srgbClr val="CB1C8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344755" y="4202869"/>
            <a:ext cx="52322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for example, a personal training qualification.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Useful subjects to study for this sector are: TBC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395916" y="4166377"/>
            <a:ext cx="549616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271BBB-5969-40EC-ACE0-0149762CECDE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3D87732-985F-4521-B382-B70209D576FA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A53096-D792-47CB-AB68-2D56A3FCA05C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E8F710-03AB-4520-ADA1-07A343911C4A}"/>
              </a:ext>
            </a:extLst>
          </p:cNvPr>
          <p:cNvSpPr/>
          <p:nvPr/>
        </p:nvSpPr>
        <p:spPr>
          <a:xfrm>
            <a:off x="0" y="1351722"/>
            <a:ext cx="12192000" cy="74872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05BD5-2747-407B-8D94-D079AED656C4}"/>
              </a:ext>
            </a:extLst>
          </p:cNvPr>
          <p:cNvSpPr/>
          <p:nvPr/>
        </p:nvSpPr>
        <p:spPr>
          <a:xfrm>
            <a:off x="374818" y="1545343"/>
            <a:ext cx="11510232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You all demonstrated key skills in that task, from the product development to the pitches. </a:t>
            </a:r>
          </a:p>
          <a:p>
            <a:endParaRPr lang="en-GB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think I mean by skills?</a:t>
            </a:r>
          </a:p>
          <a:p>
            <a:endParaRPr lang="en-GB" sz="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1CFEE-A5EB-4D4B-9647-6DE5AE429031}"/>
              </a:ext>
            </a:extLst>
          </p:cNvPr>
          <p:cNvSpPr/>
          <p:nvPr/>
        </p:nvSpPr>
        <p:spPr>
          <a:xfrm>
            <a:off x="0" y="2950197"/>
            <a:ext cx="12192000" cy="74872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3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64023"/>
            <a:ext cx="11817182" cy="8876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</a:t>
            </a:r>
            <a:r>
              <a:rPr lang="en-GB" sz="36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Sport</a:t>
            </a:r>
            <a:r>
              <a:rPr lang="en-GB" sz="3600" b="1" dirty="0">
                <a:solidFill>
                  <a:srgbClr val="4EC1C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0B151E-09F0-441D-8059-E1A1B1E114E0}"/>
              </a:ext>
            </a:extLst>
          </p:cNvPr>
          <p:cNvSpPr txBox="1"/>
          <p:nvPr/>
        </p:nvSpPr>
        <p:spPr>
          <a:xfrm>
            <a:off x="8807116" y="6296715"/>
            <a:ext cx="3384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0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this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4EC1C4"/>
          </a:solidFill>
          <a:ln>
            <a:solidFill>
              <a:srgbClr val="4EC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4EC1C4"/>
          </a:solidFill>
          <a:ln>
            <a:solidFill>
              <a:srgbClr val="4EC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FC48DF6-8D3E-4FEC-AFE5-3EED7AB4E1C5}"/>
              </a:ext>
            </a:extLst>
          </p:cNvPr>
          <p:cNvSpPr/>
          <p:nvPr/>
        </p:nvSpPr>
        <p:spPr>
          <a:xfrm>
            <a:off x="595331" y="2579396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FBB8325-0631-439A-8D85-0016ED40A26D}"/>
              </a:ext>
            </a:extLst>
          </p:cNvPr>
          <p:cNvSpPr/>
          <p:nvPr/>
        </p:nvSpPr>
        <p:spPr>
          <a:xfrm>
            <a:off x="595331" y="3800084"/>
            <a:ext cx="128617" cy="114242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072444" y="5411328"/>
            <a:ext cx="12013582" cy="40011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www.lrsport.org/careers</a:t>
            </a:r>
            <a:r>
              <a:rPr lang="en-GB" sz="2000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757730" y="5575396"/>
            <a:ext cx="124865" cy="118784"/>
          </a:xfrm>
          <a:prstGeom prst="ellipse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757729" y="5887852"/>
            <a:ext cx="124865" cy="118784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757728" y="6200308"/>
            <a:ext cx="124865" cy="118784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92A4F01-5F47-42DB-8A11-1A7EF4581ECB}"/>
              </a:ext>
            </a:extLst>
          </p:cNvPr>
          <p:cNvSpPr/>
          <p:nvPr/>
        </p:nvSpPr>
        <p:spPr>
          <a:xfrm>
            <a:off x="1072444" y="5747189"/>
            <a:ext cx="12013582" cy="40011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www.sportpark.org.uk</a:t>
            </a:r>
            <a:r>
              <a:rPr lang="en-GB" sz="2000" dirty="0"/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DF60EE-5529-433A-B29B-BE7905A86DC6}"/>
              </a:ext>
            </a:extLst>
          </p:cNvPr>
          <p:cNvSpPr/>
          <p:nvPr/>
        </p:nvSpPr>
        <p:spPr>
          <a:xfrm>
            <a:off x="1059685" y="6048345"/>
            <a:ext cx="12013582" cy="40011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www.lcfc.com/community</a:t>
            </a: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3" grpId="0"/>
      <p:bldP spid="4" grpId="0" animBg="1"/>
      <p:bldP spid="27" grpId="0" animBg="1"/>
      <p:bldP spid="28" grpId="0" animBg="1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FCB06DBE-962C-4863-B556-2295F83D08CA}"/>
              </a:ext>
            </a:extLst>
          </p:cNvPr>
          <p:cNvSpPr/>
          <p:nvPr/>
        </p:nvSpPr>
        <p:spPr>
          <a:xfrm>
            <a:off x="9896474" y="347662"/>
            <a:ext cx="314325" cy="314325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B42FB8-003E-4067-B675-13869C2FD902}"/>
              </a:ext>
            </a:extLst>
          </p:cNvPr>
          <p:cNvSpPr/>
          <p:nvPr/>
        </p:nvSpPr>
        <p:spPr>
          <a:xfrm>
            <a:off x="10572749" y="347662"/>
            <a:ext cx="314325" cy="314325"/>
          </a:xfrm>
          <a:prstGeom prst="ellipse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09C381-0B43-4333-BE19-403690A83757}"/>
              </a:ext>
            </a:extLst>
          </p:cNvPr>
          <p:cNvSpPr/>
          <p:nvPr/>
        </p:nvSpPr>
        <p:spPr>
          <a:xfrm>
            <a:off x="11249024" y="347662"/>
            <a:ext cx="314325" cy="314325"/>
          </a:xfrm>
          <a:prstGeom prst="ellipse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633252" y="5202495"/>
            <a:ext cx="3772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FF916B-699B-4FD4-B60C-6EC3EDE2A42E}"/>
              </a:ext>
            </a:extLst>
          </p:cNvPr>
          <p:cNvSpPr txBox="1"/>
          <p:nvPr/>
        </p:nvSpPr>
        <p:spPr>
          <a:xfrm>
            <a:off x="1162050" y="4002166"/>
            <a:ext cx="110299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 </a:t>
            </a:r>
          </a:p>
        </p:txBody>
      </p:sp>
    </p:spTree>
    <p:extLst>
      <p:ext uri="{BB962C8B-B14F-4D97-AF65-F5344CB8AC3E}">
        <p14:creationId xmlns:p14="http://schemas.microsoft.com/office/powerpoint/2010/main" val="1599762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6D0A0CDB-7815-4556-83F8-2BC125E07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636" y="714375"/>
            <a:ext cx="9652000" cy="54292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56833EF-9D02-426F-A8C7-337F78B5931F}"/>
              </a:ext>
            </a:extLst>
          </p:cNvPr>
          <p:cNvSpPr/>
          <p:nvPr/>
        </p:nvSpPr>
        <p:spPr>
          <a:xfrm>
            <a:off x="0" y="0"/>
            <a:ext cx="4790364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5078E2-7DFB-4EA0-8680-20F103B45611}"/>
              </a:ext>
            </a:extLst>
          </p:cNvPr>
          <p:cNvSpPr/>
          <p:nvPr/>
        </p:nvSpPr>
        <p:spPr>
          <a:xfrm>
            <a:off x="1305636" y="0"/>
            <a:ext cx="4790364" cy="6858000"/>
          </a:xfrm>
          <a:prstGeom prst="rect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F157A2-963B-4705-ADBF-73CE782015A9}"/>
              </a:ext>
            </a:extLst>
          </p:cNvPr>
          <p:cNvSpPr/>
          <p:nvPr/>
        </p:nvSpPr>
        <p:spPr>
          <a:xfrm>
            <a:off x="2922895" y="0"/>
            <a:ext cx="4790364" cy="6858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What does 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the term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54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Sport</a:t>
            </a:r>
            <a:b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8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895848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10223"/>
            <a:ext cx="9493897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Sport industry in 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D86DA9"/>
          </a:solidFill>
          <a:ln>
            <a:solidFill>
              <a:srgbClr val="D86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B1C8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Sports - World of Work video (subtitled)">
            <a:hlinkClick r:id="" action="ppaction://media"/>
            <a:extLst>
              <a:ext uri="{FF2B5EF4-FFF2-40B4-BE49-F238E27FC236}">
                <a16:creationId xmlns:a16="http://schemas.microsoft.com/office/drawing/2014/main" id="{2C32DBBA-D21E-4742-8E29-27F7AB15825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39904" y="2035923"/>
            <a:ext cx="6912191" cy="390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226" y="394064"/>
            <a:ext cx="9505187" cy="1328718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 in Leicester and Leicestershire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226" y="2001077"/>
            <a:ext cx="10211674" cy="4830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sport industry employs 9,000 people across sports and fitness facilities, sports clubs, manufacturing and the sale/rental of sports equipment in Leicester and Leicestershire.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 growing cluster of sports organisations and businesses are based in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SportPark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Loughborough, and a £6 million development has recently been agreed for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SportPark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Pavilion which will offer more local opportunities.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Loughborough University is ranked number one in the world for sports-related subjects, with specialisms including health, engineering, rehabilitation and sports performance.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 13 major sporting venues/clubs hosting national and international events, our area is renowned for its sports industry.</a:t>
            </a:r>
          </a:p>
        </p:txBody>
      </p:sp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638961" y="-4098919"/>
            <a:ext cx="914077" cy="12192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890" y="1"/>
            <a:ext cx="11521110" cy="154004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 in Leicester and Leicestershire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890" y="1540042"/>
            <a:ext cx="11521109" cy="9140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match the type of sport to the correct local team/venue?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E8529E-883A-47B4-B8D4-779F854EA2C1}"/>
              </a:ext>
            </a:extLst>
          </p:cNvPr>
          <p:cNvSpPr/>
          <p:nvPr/>
        </p:nvSpPr>
        <p:spPr>
          <a:xfrm>
            <a:off x="670890" y="3292944"/>
            <a:ext cx="90247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Football		A. Leicester Riders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Rugby Union	B. Leicester City Football Club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Netball		C.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Donington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Park and Mallory Park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Basketball		D. Leicester City Hockey Club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Cricket		E. Leicester Racecourse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Hockey		F. Leicester Tigers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Motor Racing	G. Leicestershire County Cricket Club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Horse Racing	H. Loughborough Lightening</a:t>
            </a:r>
          </a:p>
        </p:txBody>
      </p:sp>
    </p:spTree>
    <p:extLst>
      <p:ext uri="{BB962C8B-B14F-4D97-AF65-F5344CB8AC3E}">
        <p14:creationId xmlns:p14="http://schemas.microsoft.com/office/powerpoint/2010/main" val="33359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638961" y="-4098919"/>
            <a:ext cx="914077" cy="12192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890" y="1"/>
            <a:ext cx="11521110" cy="154004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 in Leicester and Leicestershire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890" y="1540042"/>
            <a:ext cx="11521109" cy="91407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you match the type of sport to the correct local team/venue?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E8529E-883A-47B4-B8D4-779F854EA2C1}"/>
              </a:ext>
            </a:extLst>
          </p:cNvPr>
          <p:cNvSpPr/>
          <p:nvPr/>
        </p:nvSpPr>
        <p:spPr>
          <a:xfrm>
            <a:off x="670890" y="3292944"/>
            <a:ext cx="90247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Football		B. Leicester City Football Club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Rugby Union	F. Leicester Tigers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Netball		H. Loughborough Lightening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Basketball		A. Leicester Riders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Cricket		G. Leicestershire County Cricket Club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Hockey		D. Leicester City Hockey Club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Motor Racing	C.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Donington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Park and Mallory Park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Horse Racing	E. Leicester Racecourse</a:t>
            </a:r>
          </a:p>
        </p:txBody>
      </p:sp>
    </p:spTree>
    <p:extLst>
      <p:ext uri="{BB962C8B-B14F-4D97-AF65-F5344CB8AC3E}">
        <p14:creationId xmlns:p14="http://schemas.microsoft.com/office/powerpoint/2010/main" val="134950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226" y="394064"/>
            <a:ext cx="9505187" cy="1328718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 in Leicester and Leicestershire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226" y="2001077"/>
            <a:ext cx="10813774" cy="4830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important local venues are not just home to athletes and their training staff.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are also home to a variety of support roles. Can you name any?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Here are some examples: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venues host events so need event management staff to plan and run the events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Hospitality staff to work in the restaurants, bars and conference rooms.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Communications and Marketing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Finance and Administration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Grounds keeping and Maintenance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Security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Plus many more!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1B446444-A24D-4660-B0DA-EEBA1BB7B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13" y="558585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9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226" y="394064"/>
            <a:ext cx="9505187" cy="1328718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Sport in Leicester and Leicestershire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226" y="2001077"/>
            <a:ext cx="10813774" cy="4830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Sport Industry includes professional and semi-professional sport but it also includes leisure and fitness too.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Leicester and Leicestershire has great amateur and gym facilities; for example a new state-of-the-art leisure centre is being built in Coalville.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Both the professional venues (in hospitality roles) and amateur leisure centres, gyms, and sport and fitness clubs, provide a range of ‘first jobs’ for young people.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jobs are flexible meaning you can combine study with part-time work (roles include part-time, weekend, evening or shift work).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1B446444-A24D-4660-B0DA-EEBA1BB7B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13" y="5585852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74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69" y="447502"/>
            <a:ext cx="9097519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Roles in Sport in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Leicester and Leicestershire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127" y="2347291"/>
            <a:ext cx="7529304" cy="425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Career opportunities include: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coaching (participation to performance level)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sports development, including an extensive range of community sport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exercise, fitness and personal training - from strength and conditioning coaching to working with people with long term conditions plus nutritionist, health and sports therapy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support roles, such as marketing, finance, customer services, ground maintenance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research, innovation and new technology…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89D245-6942-4D2A-893F-F80A26DC5657}"/>
              </a:ext>
            </a:extLst>
          </p:cNvPr>
          <p:cNvSpPr/>
          <p:nvPr/>
        </p:nvSpPr>
        <p:spPr>
          <a:xfrm>
            <a:off x="9840037" y="0"/>
            <a:ext cx="2336452" cy="6857999"/>
          </a:xfrm>
          <a:prstGeom prst="rect">
            <a:avLst/>
          </a:prstGeom>
          <a:solidFill>
            <a:srgbClr val="CB1C85"/>
          </a:solidFill>
          <a:ln>
            <a:solidFill>
              <a:srgbClr val="CB1C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4BE"/>
          </a:solidFill>
          <a:ln>
            <a:solidFill>
              <a:srgbClr val="E194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CDE326AF-FA98-4BDD-96EE-30C639F57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75" y="2181527"/>
            <a:ext cx="4053660" cy="228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3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4474</TotalTime>
  <Words>1137</Words>
  <Application>Microsoft Office PowerPoint</Application>
  <PresentationFormat>Widescreen</PresentationFormat>
  <Paragraphs>144</Paragraphs>
  <Slides>18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Segoe UI</vt:lpstr>
      <vt:lpstr>Office Theme</vt:lpstr>
      <vt:lpstr>PowerPoint Presentation</vt:lpstr>
      <vt:lpstr>What does  the term Sport mean to you?</vt:lpstr>
      <vt:lpstr>PowerPoint Presentation</vt:lpstr>
      <vt:lpstr>Sport in Leicester and Leicestershire</vt:lpstr>
      <vt:lpstr>Sport in Leicester and Leicestershire</vt:lpstr>
      <vt:lpstr>Sport in Leicester and Leicestershire</vt:lpstr>
      <vt:lpstr>Sport in Leicester and Leicestershire</vt:lpstr>
      <vt:lpstr>Sport in Leicester and Leicestershire</vt:lpstr>
      <vt:lpstr>Roles in Sport in  Leicester and Leicestershire</vt:lpstr>
      <vt:lpstr>Sport, Innovation and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</dc:title>
  <dc:creator>Mike Sherlock</dc:creator>
  <cp:lastModifiedBy>Laura Sherlock</cp:lastModifiedBy>
  <cp:revision>116</cp:revision>
  <dcterms:created xsi:type="dcterms:W3CDTF">2020-06-26T09:35:04Z</dcterms:created>
  <dcterms:modified xsi:type="dcterms:W3CDTF">2021-06-17T09:47:21Z</dcterms:modified>
</cp:coreProperties>
</file>