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87" r:id="rId2"/>
    <p:sldId id="361" r:id="rId3"/>
    <p:sldId id="374" r:id="rId4"/>
    <p:sldId id="377" r:id="rId5"/>
    <p:sldId id="259" r:id="rId6"/>
    <p:sldId id="393" r:id="rId7"/>
    <p:sldId id="382" r:id="rId8"/>
    <p:sldId id="390" r:id="rId9"/>
    <p:sldId id="391" r:id="rId10"/>
    <p:sldId id="394" r:id="rId11"/>
    <p:sldId id="392" r:id="rId12"/>
    <p:sldId id="330" r:id="rId13"/>
    <p:sldId id="338" r:id="rId14"/>
    <p:sldId id="395" r:id="rId15"/>
    <p:sldId id="396" r:id="rId16"/>
    <p:sldId id="397" r:id="rId17"/>
    <p:sldId id="398" r:id="rId18"/>
    <p:sldId id="399" r:id="rId19"/>
    <p:sldId id="400" r:id="rId20"/>
    <p:sldId id="342" r:id="rId21"/>
    <p:sldId id="401" r:id="rId22"/>
    <p:sldId id="367" r:id="rId23"/>
    <p:sldId id="385" r:id="rId24"/>
    <p:sldId id="369" r:id="rId25"/>
    <p:sldId id="356" r:id="rId26"/>
    <p:sldId id="357" r:id="rId27"/>
    <p:sldId id="38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7" clrIdx="0">
    <p:extLst>
      <p:ext uri="{19B8F6BF-5375-455C-9EA6-DF929625EA0E}">
        <p15:presenceInfo xmlns:p15="http://schemas.microsoft.com/office/powerpoint/2012/main" userId="922b9c7b93af386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C1C4"/>
    <a:srgbClr val="9FD9DB"/>
    <a:srgbClr val="D5F1F1"/>
    <a:srgbClr val="FFE4C2"/>
    <a:srgbClr val="FDCA89"/>
    <a:srgbClr val="F9A5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5" autoAdjust="0"/>
    <p:restoredTop sz="94660"/>
  </p:normalViewPr>
  <p:slideViewPr>
    <p:cSldViewPr snapToGrid="0">
      <p:cViewPr varScale="1">
        <p:scale>
          <a:sx n="72" d="100"/>
          <a:sy n="72" d="100"/>
        </p:scale>
        <p:origin x="69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hyperlink" Target="https://www.loucoll.ac.uk/courses/enhanced-a-level-programme-in-space-engineer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ideo" Target="https://www.youtube.com/embed/Tkk9VIKWw2w?feature=oembed" TargetMode="Externa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sacatapultcoe.org/centre/east-midlands" TargetMode="External"/><Relationship Id="rId3" Type="http://schemas.openxmlformats.org/officeDocument/2006/relationships/hyperlink" Target="http://www.spacecentre.co.uk/" TargetMode="External"/><Relationship Id="rId7" Type="http://schemas.openxmlformats.org/officeDocument/2006/relationships/hyperlink" Target="https://www.nceo.ac.uk/" TargetMode="External"/><Relationship Id="rId2" Type="http://schemas.openxmlformats.org/officeDocument/2006/relationships/hyperlink" Target="http://www.spacecareers.uk/" TargetMode="External"/><Relationship Id="rId1" Type="http://schemas.openxmlformats.org/officeDocument/2006/relationships/slideLayout" Target="../slideLayouts/slideLayout2.xml"/><Relationship Id="rId6" Type="http://schemas.openxmlformats.org/officeDocument/2006/relationships/hyperlink" Target="http://www.loucoll.ac.uk/tags/space-engineering" TargetMode="External"/><Relationship Id="rId5" Type="http://schemas.openxmlformats.org/officeDocument/2006/relationships/hyperlink" Target="https://nationalspaceacademy.org/" TargetMode="External"/><Relationship Id="rId4" Type="http://schemas.openxmlformats.org/officeDocument/2006/relationships/hyperlink" Target="https://le.ac.uk/spacepark/future"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www.seradata.com/" TargetMode="External"/><Relationship Id="rId3" Type="http://schemas.openxmlformats.org/officeDocument/2006/relationships/hyperlink" Target="http://www.ttelectronics.com/products/brands/semelab/" TargetMode="External"/><Relationship Id="rId7" Type="http://schemas.openxmlformats.org/officeDocument/2006/relationships/hyperlink" Target="http://www.moniteye.co.uk/" TargetMode="External"/><Relationship Id="rId2" Type="http://schemas.openxmlformats.org/officeDocument/2006/relationships/hyperlink" Target="https://magnaparva.com/" TargetMode="External"/><Relationship Id="rId1" Type="http://schemas.openxmlformats.org/officeDocument/2006/relationships/slideLayout" Target="../slideLayouts/slideLayout2.xml"/><Relationship Id="rId6" Type="http://schemas.openxmlformats.org/officeDocument/2006/relationships/hyperlink" Target="http://www.point4uk.com/" TargetMode="External"/><Relationship Id="rId11" Type="http://schemas.openxmlformats.org/officeDocument/2006/relationships/image" Target="../media/image3.JPG"/><Relationship Id="rId5" Type="http://schemas.openxmlformats.org/officeDocument/2006/relationships/hyperlink" Target="http://www.earthsense.co.uk/" TargetMode="External"/><Relationship Id="rId10" Type="http://schemas.openxmlformats.org/officeDocument/2006/relationships/image" Target="../media/image2.jpg"/><Relationship Id="rId4" Type="http://schemas.openxmlformats.org/officeDocument/2006/relationships/hyperlink" Target="http://www.safetty.net/" TargetMode="External"/><Relationship Id="rId9" Type="http://schemas.openxmlformats.org/officeDocument/2006/relationships/image" Target="../media/image1.JPG"/></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qv4YWZgj51c?feature=oemb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spacecareers.u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962900" y="6091802"/>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62050" y="4002166"/>
            <a:ext cx="11029949" cy="1862048"/>
          </a:xfrm>
          <a:prstGeom prst="rect">
            <a:avLst/>
          </a:prstGeom>
          <a:noFill/>
        </p:spPr>
        <p:txBody>
          <a:bodyPr wrap="square" rtlCol="0">
            <a:spAutoFit/>
          </a:bodyPr>
          <a:lstStyle/>
          <a:p>
            <a:r>
              <a:rPr lang="en-GB" sz="11500" b="1" dirty="0">
                <a:latin typeface="Segoe UI" panose="020B0502040204020203" pitchFamily="34" charset="0"/>
                <a:cs typeface="Segoe UI" panose="020B0502040204020203" pitchFamily="34" charset="0"/>
              </a:rPr>
              <a:t>Space Industry</a:t>
            </a:r>
            <a:endParaRPr lang="en-GB" sz="6600" b="1" dirty="0">
              <a:latin typeface="Segoe UI" panose="020B0502040204020203" pitchFamily="34" charset="0"/>
              <a:cs typeface="Segoe UI" panose="020B0502040204020203" pitchFamily="34" charset="0"/>
            </a:endParaRP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7811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448670" y="2590859"/>
            <a:ext cx="11294660" cy="2132224"/>
          </a:xfrm>
        </p:spPr>
        <p:txBody>
          <a:bodyPr>
            <a:noAutofit/>
          </a:bodyPr>
          <a:lstStyle/>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Leicestershire is home to the UK’s first ever post-16 Space Engineering course, offered by Loughborough College jointly with the National Space Academy.  </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The course allows students to gain A Levels in Physics and Maths and a Level 3 BTEC in Engineering, all taught using space contexts and supported by visits to UK space sector sites and opportunities for work experience.  </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86% of students from this course go on to study STEM subjects at university or through Higher Apprenticeships.</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hlinkClick r:id="rId2"/>
              </a:rPr>
              <a:t>www.loucoll.ac.uk/courses/enhanced-a-level-programme-in-space-engineering</a:t>
            </a: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C91E8EF-5BBA-4F69-9D70-320528A7276B}"/>
              </a:ext>
            </a:extLst>
          </p:cNvPr>
          <p:cNvSpPr>
            <a:spLocks noGrp="1"/>
          </p:cNvSpPr>
          <p:nvPr>
            <p:ph type="title"/>
          </p:nvPr>
        </p:nvSpPr>
        <p:spPr>
          <a:xfrm>
            <a:off x="448670" y="317335"/>
            <a:ext cx="10515600" cy="1325563"/>
          </a:xfrm>
        </p:spPr>
        <p:txBody>
          <a:bodyPr/>
          <a:lstStyle/>
          <a:p>
            <a:r>
              <a:rPr lang="en-GB" dirty="0">
                <a:latin typeface="Segoe UI" panose="020B0502040204020203" pitchFamily="34" charset="0"/>
                <a:cs typeface="Segoe UI" panose="020B0502040204020203" pitchFamily="34" charset="0"/>
              </a:rPr>
              <a:t>Why is the Space industry relevant in Leicester and Leicestershire?</a:t>
            </a:r>
          </a:p>
        </p:txBody>
      </p:sp>
    </p:spTree>
    <p:extLst>
      <p:ext uri="{BB962C8B-B14F-4D97-AF65-F5344CB8AC3E}">
        <p14:creationId xmlns:p14="http://schemas.microsoft.com/office/powerpoint/2010/main" val="356842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448670" y="2590859"/>
            <a:ext cx="11294660" cy="2132224"/>
          </a:xfrm>
        </p:spPr>
        <p:txBody>
          <a:bodyPr>
            <a:noAutofit/>
          </a:bodyPr>
          <a:lstStyle/>
          <a:p>
            <a:pPr marL="0" indent="0">
              <a:buNone/>
            </a:pPr>
            <a:r>
              <a:rPr lang="en-GB" sz="2000" dirty="0">
                <a:solidFill>
                  <a:srgbClr val="0B0C0C"/>
                </a:solidFill>
                <a:latin typeface="Segoe UI" panose="020B0502040204020203" pitchFamily="34" charset="0"/>
                <a:ea typeface="Calibri" panose="020F0502020204030204" pitchFamily="34" charset="0"/>
                <a:cs typeface="Segoe UI" panose="020B0502040204020203" pitchFamily="34" charset="0"/>
              </a:rPr>
              <a:t>The Space Park in Leicester will be a world-leading hub for space and space-enabled industry. </a:t>
            </a:r>
          </a:p>
          <a:p>
            <a:pPr marL="0" indent="0">
              <a:buNone/>
            </a:pPr>
            <a:endParaRPr lang="en-GB" sz="2000" dirty="0">
              <a:solidFill>
                <a:srgbClr val="0B0C0C"/>
              </a:solidFill>
              <a:latin typeface="Segoe UI" panose="020B0502040204020203" pitchFamily="34" charset="0"/>
              <a:ea typeface="Calibri" panose="020F0502020204030204" pitchFamily="34" charset="0"/>
              <a:cs typeface="Segoe UI" panose="020B0502040204020203" pitchFamily="34" charset="0"/>
            </a:endParaRPr>
          </a:p>
          <a:p>
            <a:pPr lvl="1"/>
            <a:r>
              <a:rPr lang="en-GB" sz="2000" dirty="0">
                <a:solidFill>
                  <a:srgbClr val="0B0C0C"/>
                </a:solidFill>
                <a:latin typeface="Segoe UI" panose="020B0502040204020203" pitchFamily="34" charset="0"/>
                <a:ea typeface="Calibri" panose="020F0502020204030204" pitchFamily="34" charset="0"/>
                <a:cs typeface="Segoe UI" panose="020B0502040204020203" pitchFamily="34" charset="0"/>
              </a:rPr>
              <a:t>The space scientists, engineers and entrepreneurs of the future will be trained on site through apprenticeships, degrees and other courses, and it is estimated that 2,500 jobs will generated by the development. </a:t>
            </a:r>
          </a:p>
          <a:p>
            <a:pPr lvl="1"/>
            <a:r>
              <a:rPr lang="en-GB" sz="2000" dirty="0">
                <a:latin typeface="Segoe UI" panose="020B0502040204020203" pitchFamily="34" charset="0"/>
                <a:ea typeface="Calibri" panose="020F0502020204030204" pitchFamily="34" charset="0"/>
                <a:cs typeface="Segoe UI" panose="020B0502040204020203" pitchFamily="34" charset="0"/>
              </a:rPr>
              <a:t>The University of Leicester’s new Manufacturing, Engineering, Technology and Earth Observation Research Centre (METEOR) has received nearly £14 million in funding through Research England and will be a key part of Space Park Leicester. </a:t>
            </a:r>
          </a:p>
          <a:p>
            <a:pPr lvl="1"/>
            <a:r>
              <a:rPr lang="en-GB" sz="2000" dirty="0">
                <a:latin typeface="Segoe UI" panose="020B0502040204020203" pitchFamily="34" charset="0"/>
                <a:ea typeface="Calibri" panose="020F0502020204030204" pitchFamily="34" charset="0"/>
                <a:cs typeface="Segoe UI" panose="020B0502040204020203" pitchFamily="34" charset="0"/>
              </a:rPr>
              <a:t>In addition, Space Park Leicester has been selected by the European Space Agency (ESA), to offer business support for start-up companies who are using space technology or data in the UK.</a:t>
            </a:r>
            <a:endParaRPr lang="en-GB" sz="2000" dirty="0">
              <a:latin typeface="Segoe UI" panose="020B0502040204020203" pitchFamily="34" charset="0"/>
              <a:ea typeface="Times New Roman" panose="02020603050405020304" pitchFamily="18" charset="0"/>
              <a:cs typeface="Segoe UI" panose="020B0502040204020203" pitchFamily="34" charset="0"/>
            </a:endParaRP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C91E8EF-5BBA-4F69-9D70-320528A7276B}"/>
              </a:ext>
            </a:extLst>
          </p:cNvPr>
          <p:cNvSpPr>
            <a:spLocks noGrp="1"/>
          </p:cNvSpPr>
          <p:nvPr>
            <p:ph type="title"/>
          </p:nvPr>
        </p:nvSpPr>
        <p:spPr>
          <a:xfrm>
            <a:off x="448670" y="317335"/>
            <a:ext cx="10515600" cy="1325563"/>
          </a:xfrm>
        </p:spPr>
        <p:txBody>
          <a:bodyPr/>
          <a:lstStyle/>
          <a:p>
            <a:r>
              <a:rPr lang="en-GB" dirty="0">
                <a:latin typeface="Segoe UI" panose="020B0502040204020203" pitchFamily="34" charset="0"/>
                <a:cs typeface="Segoe UI" panose="020B0502040204020203" pitchFamily="34" charset="0"/>
              </a:rPr>
              <a:t>Why is the Space industry relevant in Leicester and Leicestershire?</a:t>
            </a:r>
          </a:p>
        </p:txBody>
      </p:sp>
    </p:spTree>
    <p:extLst>
      <p:ext uri="{BB962C8B-B14F-4D97-AF65-F5344CB8AC3E}">
        <p14:creationId xmlns:p14="http://schemas.microsoft.com/office/powerpoint/2010/main" val="37356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E1E7E7B-DB9B-4EBE-B69B-E6F66557ABBA}"/>
              </a:ext>
            </a:extLst>
          </p:cNvPr>
          <p:cNvSpPr/>
          <p:nvPr/>
        </p:nvSpPr>
        <p:spPr>
          <a:xfrm>
            <a:off x="-4" y="4284473"/>
            <a:ext cx="3369899" cy="2173183"/>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E4C2"/>
              </a:solidFill>
            </a:endParaRPr>
          </a:p>
        </p:txBody>
      </p:sp>
      <p:sp>
        <p:nvSpPr>
          <p:cNvPr id="9" name="Rectangle 8">
            <a:extLst>
              <a:ext uri="{FF2B5EF4-FFF2-40B4-BE49-F238E27FC236}">
                <a16:creationId xmlns:a16="http://schemas.microsoft.com/office/drawing/2014/main" id="{51A2E8F7-7658-4108-8407-A1DFDCD92F50}"/>
              </a:ext>
            </a:extLst>
          </p:cNvPr>
          <p:cNvSpPr/>
          <p:nvPr/>
        </p:nvSpPr>
        <p:spPr>
          <a:xfrm>
            <a:off x="8822096" y="4284472"/>
            <a:ext cx="3369900" cy="2173183"/>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CC22FCE-61B8-4601-A6DD-9E6F84FD9422}"/>
              </a:ext>
            </a:extLst>
          </p:cNvPr>
          <p:cNvSpPr>
            <a:spLocks noGrp="1"/>
          </p:cNvSpPr>
          <p:nvPr>
            <p:ph type="title"/>
          </p:nvPr>
        </p:nvSpPr>
        <p:spPr>
          <a:xfrm>
            <a:off x="0" y="175676"/>
            <a:ext cx="12184323" cy="1275921"/>
          </a:xfrm>
        </p:spPr>
        <p:txBody>
          <a:bodyPr>
            <a:normAutofit/>
          </a:bodyPr>
          <a:lstStyle/>
          <a:p>
            <a:pPr algn="ctr"/>
            <a:r>
              <a:rPr lang="en-GB" dirty="0">
                <a:latin typeface="Segoe UI" panose="020B0502040204020203" pitchFamily="34" charset="0"/>
                <a:cs typeface="Segoe UI" panose="020B0502040204020203" pitchFamily="34" charset="0"/>
              </a:rPr>
              <a:t>Case Study – University of Leicester</a:t>
            </a:r>
          </a:p>
        </p:txBody>
      </p:sp>
      <p:pic>
        <p:nvPicPr>
          <p:cNvPr id="1026" name="Picture 1" descr="A person standing in front of a mirror posing for the camera&#10;&#10;Description automatically generated">
            <a:extLst>
              <a:ext uri="{FF2B5EF4-FFF2-40B4-BE49-F238E27FC236}">
                <a16:creationId xmlns:a16="http://schemas.microsoft.com/office/drawing/2014/main" id="{E78B9A5C-09A9-4951-8B90-1270ABD224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41163" y="4448725"/>
            <a:ext cx="2087563" cy="1844675"/>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3" descr="A picture containing outdoor, ground, building, fence&#10;&#10;Description automatically generated">
            <a:extLst>
              <a:ext uri="{FF2B5EF4-FFF2-40B4-BE49-F238E27FC236}">
                <a16:creationId xmlns:a16="http://schemas.microsoft.com/office/drawing/2014/main" id="{590946A1-A880-4AC9-9751-DC97FD3D69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0864" y="4519450"/>
            <a:ext cx="2392363" cy="17907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0F7D3758-82DB-4EAB-940D-1E432FDAB43B}"/>
              </a:ext>
            </a:extLst>
          </p:cNvPr>
          <p:cNvSpPr>
            <a:spLocks noChangeArrowheads="1"/>
          </p:cNvSpPr>
          <p:nvPr/>
        </p:nvSpPr>
        <p:spPr bwMode="auto">
          <a:xfrm>
            <a:off x="3445561" y="3949516"/>
            <a:ext cx="530087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a:ln>
                <a:noFill/>
              </a:ln>
              <a:solidFill>
                <a:schemeClr val="tx1"/>
              </a:solidFill>
              <a:effectLst/>
              <a:latin typeface="Segoe UI" panose="020B0502040204020203" pitchFamily="34" charset="0"/>
              <a:ea typeface="Calibri" panose="020F0502020204030204" pitchFamily="34" charset="0"/>
              <a:cs typeface="Segoe UI" panose="020B0502040204020203" pitchFamily="34" charset="0"/>
            </a:endParaRPr>
          </a:p>
          <a:p>
            <a:pPr eaLnBrk="0" fontAlgn="base" hangingPunct="0">
              <a:spcBef>
                <a:spcPct val="0"/>
              </a:spcBef>
              <a:spcAft>
                <a:spcPct val="0"/>
              </a:spcAft>
            </a:pPr>
            <a:r>
              <a:rPr kumimoji="0" lang="en-GB" altLang="en-US" b="0" i="0" u="none" strike="noStrike" cap="none" normalizeH="0" baseline="0" dirty="0">
                <a:ln>
                  <a:noFill/>
                </a:ln>
                <a:solidFill>
                  <a:schemeClr val="tx1"/>
                </a:solidFill>
                <a:effectLst/>
                <a:latin typeface="Segoe UI" panose="020B0502040204020203" pitchFamily="34" charset="0"/>
                <a:ea typeface="Calibri" panose="020F0502020204030204" pitchFamily="34" charset="0"/>
                <a:cs typeface="Segoe UI" panose="020B0502040204020203" pitchFamily="34" charset="0"/>
              </a:rPr>
              <a:t>The left image shows the students in clean room gear. When kit is built to be flight ready it needs to be built in clean rooms to avoid contamination.</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dirty="0">
              <a:latin typeface="Segoe UI" panose="020B0502040204020203" pitchFamily="34" charset="0"/>
              <a:ea typeface="Calibri" panose="020F0502020204030204" pitchFamily="34" charset="0"/>
              <a:cs typeface="Segoe UI" panose="020B0502040204020203" pitchFamily="34" charset="0"/>
            </a:endParaRPr>
          </a:p>
          <a:p>
            <a:pPr eaLnBrk="0" fontAlgn="base" hangingPunct="0">
              <a:spcBef>
                <a:spcPct val="0"/>
              </a:spcBef>
              <a:spcAft>
                <a:spcPct val="0"/>
              </a:spcAft>
            </a:pPr>
            <a:r>
              <a:rPr kumimoji="0" lang="en-GB" altLang="en-US" b="0" i="0" u="none" strike="noStrike" cap="none" normalizeH="0" baseline="0" dirty="0">
                <a:ln>
                  <a:noFill/>
                </a:ln>
                <a:solidFill>
                  <a:schemeClr val="tx1"/>
                </a:solidFill>
                <a:effectLst/>
                <a:latin typeface="Segoe UI" panose="020B0502040204020203" pitchFamily="34" charset="0"/>
                <a:ea typeface="Calibri" panose="020F0502020204030204" pitchFamily="34" charset="0"/>
                <a:cs typeface="Segoe UI" panose="020B0502040204020203" pitchFamily="34" charset="0"/>
              </a:rPr>
              <a:t>the right-hand image shows some of the </a:t>
            </a:r>
            <a:r>
              <a:rPr lang="en-GB" altLang="en-US" dirty="0">
                <a:latin typeface="Segoe UI" panose="020B0502040204020203" pitchFamily="34" charset="0"/>
                <a:ea typeface="Calibri" panose="020F0502020204030204" pitchFamily="34" charset="0"/>
                <a:cs typeface="Segoe UI" panose="020B0502040204020203" pitchFamily="34" charset="0"/>
              </a:rPr>
              <a:t>test kit they were working on in support of ideas for planetary investigation devices (e.g. rovers or landers). </a:t>
            </a:r>
            <a:endParaRPr lang="en-GB" altLang="en-US" dirty="0">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a:ln>
                <a:noFill/>
              </a:ln>
              <a:solidFill>
                <a:schemeClr val="tx1"/>
              </a:solidFill>
              <a:effectLst/>
              <a:latin typeface="Segoe UI" panose="020B0502040204020203" pitchFamily="34" charset="0"/>
              <a:cs typeface="Segoe UI" panose="020B0502040204020203" pitchFamily="34" charset="0"/>
            </a:endParaRPr>
          </a:p>
        </p:txBody>
      </p:sp>
      <p:sp>
        <p:nvSpPr>
          <p:cNvPr id="5" name="Rectangle 4">
            <a:extLst>
              <a:ext uri="{FF2B5EF4-FFF2-40B4-BE49-F238E27FC236}">
                <a16:creationId xmlns:a16="http://schemas.microsoft.com/office/drawing/2014/main" id="{396091AA-596C-49A5-BA76-FC5C23BB620C}"/>
              </a:ext>
            </a:extLst>
          </p:cNvPr>
          <p:cNvSpPr>
            <a:spLocks noChangeArrowheads="1"/>
          </p:cNvSpPr>
          <p:nvPr/>
        </p:nvSpPr>
        <p:spPr bwMode="auto">
          <a:xfrm>
            <a:off x="0" y="23018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TextBox 9">
            <a:extLst>
              <a:ext uri="{FF2B5EF4-FFF2-40B4-BE49-F238E27FC236}">
                <a16:creationId xmlns:a16="http://schemas.microsoft.com/office/drawing/2014/main" id="{BE59F318-9ABC-4B8C-8F9C-8DF88A4EE493}"/>
              </a:ext>
            </a:extLst>
          </p:cNvPr>
          <p:cNvSpPr txBox="1"/>
          <p:nvPr/>
        </p:nvSpPr>
        <p:spPr>
          <a:xfrm>
            <a:off x="371061" y="1885721"/>
            <a:ext cx="11675165" cy="2339102"/>
          </a:xfrm>
          <a:prstGeom prst="rect">
            <a:avLst/>
          </a:prstGeom>
          <a:noFill/>
        </p:spPr>
        <p:txBody>
          <a:bodyPr wrap="square">
            <a:spAutoFit/>
          </a:bodyPr>
          <a:lstStyle/>
          <a:p>
            <a:r>
              <a:rPr lang="en-GB" dirty="0">
                <a:latin typeface="Segoe UI" panose="020B0502040204020203" pitchFamily="34" charset="0"/>
                <a:cs typeface="Segoe UI" panose="020B0502040204020203" pitchFamily="34" charset="0"/>
              </a:rPr>
              <a:t>The Space Research Centre at the University of Leicester offers specialist skills and equipment for the design of space missions and new instrument testing. Every year since 1967 has seen a Leicester-built instrument operating in space.  The University of Leicester also hosts the regional Centre of Excellence for Satellite Applications, and the directorate of the National Centre for Earth Observation (NCEO).</a:t>
            </a:r>
          </a:p>
          <a:p>
            <a:endParaRPr lang="en-GB" dirty="0">
              <a:latin typeface="Segoe UI" panose="020B0502040204020203" pitchFamily="34" charset="0"/>
              <a:cs typeface="Segoe UI" panose="020B0502040204020203" pitchFamily="34" charset="0"/>
            </a:endParaRPr>
          </a:p>
          <a:p>
            <a:r>
              <a:rPr lang="en-GB" altLang="en-US" dirty="0">
                <a:latin typeface="Segoe UI" panose="020B0502040204020203" pitchFamily="34" charset="0"/>
                <a:ea typeface="Calibri" panose="020F0502020204030204" pitchFamily="34" charset="0"/>
                <a:cs typeface="Segoe UI" panose="020B0502040204020203" pitchFamily="34" charset="0"/>
              </a:rPr>
              <a:t>These images show some of our Space Engineering students on work experience at the Space Research Centre at the University of Leicester.</a:t>
            </a:r>
          </a:p>
          <a:p>
            <a:endParaRPr lang="en-GB" sz="2000" dirty="0">
              <a:latin typeface="Segoe UI" panose="020B0502040204020203" pitchFamily="34" charset="0"/>
              <a:cs typeface="Segoe UI" panose="020B0502040204020203" pitchFamily="34" charset="0"/>
            </a:endParaRPr>
          </a:p>
        </p:txBody>
      </p:sp>
      <p:sp>
        <p:nvSpPr>
          <p:cNvPr id="11" name="Rectangle 10">
            <a:extLst>
              <a:ext uri="{FF2B5EF4-FFF2-40B4-BE49-F238E27FC236}">
                <a16:creationId xmlns:a16="http://schemas.microsoft.com/office/drawing/2014/main" id="{A5643790-E5F9-4833-A9B5-A1550D58DA9C}"/>
              </a:ext>
            </a:extLst>
          </p:cNvPr>
          <p:cNvSpPr/>
          <p:nvPr/>
        </p:nvSpPr>
        <p:spPr>
          <a:xfrm>
            <a:off x="-2" y="6605203"/>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B8EC112-E68C-42A7-B2DA-4CC9FD0D8512}"/>
              </a:ext>
            </a:extLst>
          </p:cNvPr>
          <p:cNvSpPr/>
          <p:nvPr/>
        </p:nvSpPr>
        <p:spPr>
          <a:xfrm>
            <a:off x="-4" y="4027952"/>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2664397-B743-4B1C-A66E-8DA20132E610}"/>
              </a:ext>
            </a:extLst>
          </p:cNvPr>
          <p:cNvSpPr/>
          <p:nvPr/>
        </p:nvSpPr>
        <p:spPr>
          <a:xfrm>
            <a:off x="0" y="1702207"/>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B11AA3F-FD46-4B0B-9573-BEB3C8C4B87C}"/>
              </a:ext>
            </a:extLst>
          </p:cNvPr>
          <p:cNvSpPr/>
          <p:nvPr/>
        </p:nvSpPr>
        <p:spPr>
          <a:xfrm>
            <a:off x="-4" y="1586647"/>
            <a:ext cx="12192000" cy="104987"/>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94130BD-BD86-414E-88F0-1B22C0B70944}"/>
              </a:ext>
            </a:extLst>
          </p:cNvPr>
          <p:cNvSpPr/>
          <p:nvPr/>
        </p:nvSpPr>
        <p:spPr>
          <a:xfrm>
            <a:off x="-7677" y="1470885"/>
            <a:ext cx="12192000" cy="104987"/>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4542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Do you have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fuzzy logic</a:t>
            </a:r>
            <a:r>
              <a:rPr lang="en-GB" sz="2000" dirty="0">
                <a:latin typeface="Segoe UI" panose="020B0502040204020203" pitchFamily="34" charset="0"/>
                <a:ea typeface="Calibri" panose="020F0502020204030204" pitchFamily="34" charset="0"/>
                <a:cs typeface="Segoe UI" panose="020B0502040204020203" pitchFamily="34" charset="0"/>
              </a:rPr>
              <a:t>? If you have a human brain, then you do. </a:t>
            </a:r>
          </a:p>
          <a:p>
            <a:pPr marL="0" indent="0">
              <a:lnSpc>
                <a:spcPct val="107000"/>
              </a:lnSpc>
              <a:spcAft>
                <a:spcPts val="800"/>
              </a:spcAft>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What do you think I mean by fuzzy logic?</a:t>
            </a:r>
          </a:p>
          <a:p>
            <a:pPr marL="0" indent="0">
              <a:lnSpc>
                <a:spcPct val="107000"/>
              </a:lnSpc>
              <a:spcAft>
                <a:spcPts val="800"/>
              </a:spcAft>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To a machine, a statement is true or false. A light is on or off. The answer is yes or no. But to a human, a statement may be partly true. A light can be off, dim, bright, or anything in between. And the answer to a question can be “sort of”. </a:t>
            </a:r>
          </a:p>
          <a:p>
            <a:pPr marL="0" indent="0">
              <a:lnSpc>
                <a:spcPct val="107000"/>
              </a:lnSpc>
              <a:spcAft>
                <a:spcPts val="800"/>
              </a:spcAft>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Computer scientists call this kind of information processing fuzzy logic.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6383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Fuzzy logic programmes for computers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make them more human</a:t>
            </a:r>
            <a:r>
              <a:rPr lang="en-GB" sz="2000" dirty="0">
                <a:latin typeface="Segoe UI" panose="020B0502040204020203" pitchFamily="34" charset="0"/>
                <a:ea typeface="Calibri" panose="020F0502020204030204" pitchFamily="34" charset="0"/>
                <a:cs typeface="Segoe UI" panose="020B0502040204020203" pitchFamily="34" charset="0"/>
              </a:rPr>
              <a:t>. Computers can then think through messy situations and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make smart decisions</a:t>
            </a:r>
            <a:r>
              <a:rPr lang="en-GB" sz="2000" dirty="0">
                <a:latin typeface="Segoe UI" panose="020B0502040204020203" pitchFamily="34" charset="0"/>
                <a:ea typeface="Calibri" panose="020F0502020204030204" pitchFamily="34" charset="0"/>
                <a:cs typeface="Segoe UI" panose="020B0502040204020203" pitchFamily="34" charset="0"/>
              </a:rPr>
              <a:t>. </a:t>
            </a: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It makes computers able to control things the way people do. Fuzzy logic has been used to control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automated</a:t>
            </a:r>
            <a:r>
              <a:rPr lang="en-GB" sz="2000" dirty="0">
                <a:latin typeface="Segoe UI" panose="020B0502040204020203" pitchFamily="34" charset="0"/>
                <a:ea typeface="Calibri" panose="020F0502020204030204" pitchFamily="34" charset="0"/>
                <a:cs typeface="Segoe UI" panose="020B0502040204020203" pitchFamily="34" charset="0"/>
              </a:rPr>
              <a:t> tube trains, washing machines, microwaves, and cars. </a:t>
            </a: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Another really important use is in robots as, especially those that work in space, they must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navigate and solve problems </a:t>
            </a:r>
            <a:r>
              <a:rPr lang="en-GB" sz="2000" dirty="0">
                <a:latin typeface="Segoe UI" panose="020B0502040204020203" pitchFamily="34" charset="0"/>
                <a:ea typeface="Calibri" panose="020F0502020204030204" pitchFamily="34" charset="0"/>
                <a:cs typeface="Segoe UI" panose="020B0502040204020203" pitchFamily="34" charset="0"/>
              </a:rPr>
              <a:t>on their own. For example:</a:t>
            </a:r>
          </a:p>
          <a:p>
            <a:pPr lvl="1">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Spacecraft formations can be used as large telescopes to look for planets around other stars</a:t>
            </a:r>
          </a:p>
          <a:p>
            <a:pPr lvl="1">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Or they can take pictures of the same scene on Earth’s surface looking at it from different angles through the atmosphere</a:t>
            </a:r>
          </a:p>
          <a:p>
            <a:pPr lvl="1">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Or they can take 3-D pictures of the clouds</a:t>
            </a:r>
          </a:p>
          <a:p>
            <a:pPr marL="0" indent="0">
              <a:lnSpc>
                <a:spcPct val="107000"/>
              </a:lnSpc>
              <a:spcAft>
                <a:spcPts val="800"/>
              </a:spcAft>
              <a:buNone/>
            </a:pPr>
            <a:endParaRPr lang="en-GB" sz="2000" dirty="0">
              <a:latin typeface="Segoe UI" panose="020B0502040204020203" pitchFamily="34" charset="0"/>
              <a:ea typeface="Calibri" panose="020F0502020204030204"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287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05304"/>
            <a:ext cx="4344358" cy="4144019"/>
          </a:xfrm>
          <a:noFill/>
        </p:spPr>
        <p:txBody>
          <a:bodyPr>
            <a:noAutofit/>
          </a:bodyPr>
          <a:lstStyle/>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Or two or more spacecraft can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work together</a:t>
            </a:r>
            <a:r>
              <a:rPr lang="en-GB" sz="2000" b="1" dirty="0">
                <a:solidFill>
                  <a:srgbClr val="F9A53A"/>
                </a:solidFill>
                <a:latin typeface="Segoe UI" panose="020B0502040204020203" pitchFamily="34" charset="0"/>
                <a:ea typeface="Calibri" panose="020F0502020204030204" pitchFamily="34" charset="0"/>
                <a:cs typeface="Segoe UI" panose="020B0502040204020203" pitchFamily="34" charset="0"/>
              </a:rPr>
              <a:t> </a:t>
            </a:r>
            <a:r>
              <a:rPr lang="en-GB" sz="2000" dirty="0">
                <a:latin typeface="Segoe UI" panose="020B0502040204020203" pitchFamily="34" charset="0"/>
                <a:ea typeface="Calibri" panose="020F0502020204030204" pitchFamily="34" charset="0"/>
                <a:cs typeface="Segoe UI" panose="020B0502040204020203" pitchFamily="34" charset="0"/>
              </a:rPr>
              <a:t>by flying – or landing – in a very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precise</a:t>
            </a:r>
            <a:r>
              <a:rPr lang="en-GB" sz="2000" dirty="0">
                <a:latin typeface="Segoe UI" panose="020B0502040204020203" pitchFamily="34" charset="0"/>
                <a:ea typeface="Calibri" panose="020F0502020204030204" pitchFamily="34" charset="0"/>
                <a:cs typeface="Segoe UI" panose="020B0502040204020203" pitchFamily="34" charset="0"/>
              </a:rPr>
              <a:t> formation.</a:t>
            </a:r>
          </a:p>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The Space X landing means that Space technology </a:t>
            </a: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isn’t disposable </a:t>
            </a:r>
            <a:r>
              <a:rPr lang="en-GB" sz="2000" dirty="0">
                <a:latin typeface="Segoe UI" panose="020B0502040204020203" pitchFamily="34" charset="0"/>
                <a:ea typeface="Calibri" panose="020F0502020204030204" pitchFamily="34" charset="0"/>
                <a:cs typeface="Segoe UI" panose="020B0502040204020203" pitchFamily="34" charset="0"/>
              </a:rPr>
              <a:t>– it is no longer one-trip technology.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Online Media 3" title="SpaceX nails triple booster landing - BBC News">
            <a:hlinkClick r:id="" action="ppaction://media"/>
            <a:extLst>
              <a:ext uri="{FF2B5EF4-FFF2-40B4-BE49-F238E27FC236}">
                <a16:creationId xmlns:a16="http://schemas.microsoft.com/office/drawing/2014/main" id="{B03E12B9-4AEB-476B-BB96-582259D82810}"/>
              </a:ext>
            </a:extLst>
          </p:cNvPr>
          <p:cNvPicPr>
            <a:picLocks noRot="1" noChangeAspect="1"/>
          </p:cNvPicPr>
          <p:nvPr>
            <a:videoFile r:link="rId1"/>
          </p:nvPr>
        </p:nvPicPr>
        <p:blipFill>
          <a:blip r:embed="rId4"/>
          <a:stretch>
            <a:fillRect/>
          </a:stretch>
        </p:blipFill>
        <p:spPr>
          <a:xfrm>
            <a:off x="5675790" y="1905305"/>
            <a:ext cx="6096000" cy="3429000"/>
          </a:xfrm>
          <a:prstGeom prst="rect">
            <a:avLst/>
          </a:prstGeom>
        </p:spPr>
      </p:pic>
    </p:spTree>
    <p:extLst>
      <p:ext uri="{BB962C8B-B14F-4D97-AF65-F5344CB8AC3E}">
        <p14:creationId xmlns:p14="http://schemas.microsoft.com/office/powerpoint/2010/main" val="412240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12"/>
                                        </p:tgtEl>
                                      </p:cBhvr>
                                    </p:cmd>
                                  </p:childTnLst>
                                </p:cTn>
                              </p:par>
                            </p:childTnLst>
                          </p:cTn>
                        </p:par>
                      </p:childTnLst>
                    </p:cTn>
                  </p:par>
                </p:childTnLst>
              </p:cTn>
              <p:nextCondLst>
                <p:cond evt="onClick" delay="0">
                  <p:tgtEl>
                    <p:spTgt spid="12"/>
                  </p:tgtEl>
                </p:cond>
              </p:nextCondLst>
            </p:seq>
            <p:video>
              <p:cMediaNode vol="80000">
                <p:cTn id="20" fill="hold" display="0">
                  <p:stCondLst>
                    <p:cond delay="indefinite"/>
                  </p:stCondLst>
                </p:cTn>
                <p:tgtEl>
                  <p:spTgt spid="1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8" y="1606548"/>
            <a:ext cx="11362255" cy="2205443"/>
          </a:xfrm>
          <a:noFill/>
        </p:spPr>
        <p:txBody>
          <a:bodyPr>
            <a:noAutofit/>
          </a:bodyPr>
          <a:lstStyle/>
          <a:p>
            <a:pPr marL="0" indent="0" fontAlgn="base">
              <a:lnSpc>
                <a:spcPct val="100000"/>
              </a:lnSpc>
              <a:buNone/>
            </a:pPr>
            <a:r>
              <a:rPr lang="en-GB" sz="2000" dirty="0">
                <a:latin typeface="Segoe UI" panose="020B0502040204020203" pitchFamily="34" charset="0"/>
                <a:cs typeface="Segoe UI" panose="020B0502040204020203" pitchFamily="34" charset="0"/>
              </a:rPr>
              <a:t>Let’s test your Fuzzy Logic now.</a:t>
            </a:r>
          </a:p>
          <a:p>
            <a:pPr marL="0" indent="0" fontAlgn="base">
              <a:lnSpc>
                <a:spcPct val="100000"/>
              </a:lnSpc>
              <a:buNone/>
            </a:pPr>
            <a:r>
              <a:rPr lang="en-GB" sz="2000" dirty="0">
                <a:latin typeface="Segoe UI" panose="020B0502040204020203" pitchFamily="34" charset="0"/>
                <a:cs typeface="Segoe UI" panose="020B0502040204020203" pitchFamily="34" charset="0"/>
              </a:rPr>
              <a:t>Split into pairs.</a:t>
            </a:r>
          </a:p>
          <a:p>
            <a:pPr marL="0" indent="0" fontAlgn="base">
              <a:lnSpc>
                <a:spcPct val="100000"/>
              </a:lnSpc>
              <a:buNone/>
            </a:pPr>
            <a:r>
              <a:rPr lang="en-GB" sz="2000" dirty="0">
                <a:latin typeface="Segoe UI" panose="020B0502040204020203" pitchFamily="34" charset="0"/>
                <a:cs typeface="Segoe UI" panose="020B0502040204020203" pitchFamily="34" charset="0"/>
              </a:rPr>
              <a:t>Choose who is going to be the </a:t>
            </a:r>
            <a:r>
              <a:rPr lang="en-GB" sz="2000" b="1" dirty="0">
                <a:solidFill>
                  <a:srgbClr val="00B0F0"/>
                </a:solidFill>
                <a:latin typeface="Segoe UI" panose="020B0502040204020203" pitchFamily="34" charset="0"/>
                <a:cs typeface="Segoe UI" panose="020B0502040204020203" pitchFamily="34" charset="0"/>
              </a:rPr>
              <a:t>Robot</a:t>
            </a:r>
            <a:r>
              <a:rPr lang="en-GB" sz="2000" dirty="0">
                <a:latin typeface="Segoe UI" panose="020B0502040204020203" pitchFamily="34" charset="0"/>
                <a:cs typeface="Segoe UI" panose="020B0502040204020203" pitchFamily="34" charset="0"/>
              </a:rPr>
              <a:t> and who is going to be the </a:t>
            </a:r>
            <a:r>
              <a:rPr lang="en-GB" sz="2000" b="1" dirty="0">
                <a:solidFill>
                  <a:srgbClr val="92D050"/>
                </a:solidFill>
                <a:latin typeface="Segoe UI" panose="020B0502040204020203" pitchFamily="34" charset="0"/>
                <a:cs typeface="Segoe UI" panose="020B0502040204020203" pitchFamily="34" charset="0"/>
              </a:rPr>
              <a:t>Computer Scientist</a:t>
            </a:r>
            <a:r>
              <a:rPr lang="en-GB" sz="2000" dirty="0">
                <a:latin typeface="Segoe UI" panose="020B0502040204020203" pitchFamily="34" charset="0"/>
                <a:cs typeface="Segoe UI" panose="020B0502040204020203" pitchFamily="34" charset="0"/>
              </a:rPr>
              <a:t>.</a:t>
            </a:r>
          </a:p>
          <a:p>
            <a:pPr marL="0" indent="0" fontAlgn="base">
              <a:lnSpc>
                <a:spcPct val="100000"/>
              </a:lnSpc>
              <a:buNone/>
            </a:pPr>
            <a:r>
              <a:rPr lang="en-GB" sz="2000" dirty="0">
                <a:latin typeface="Segoe UI" panose="020B0502040204020203" pitchFamily="34" charset="0"/>
                <a:cs typeface="Segoe UI" panose="020B0502040204020203" pitchFamily="34" charset="0"/>
              </a:rPr>
              <a:t>The </a:t>
            </a:r>
            <a:r>
              <a:rPr lang="en-GB" sz="2000" b="1" dirty="0">
                <a:solidFill>
                  <a:srgbClr val="00B0F0"/>
                </a:solidFill>
                <a:latin typeface="Segoe UI" panose="020B0502040204020203" pitchFamily="34" charset="0"/>
                <a:cs typeface="Segoe UI" panose="020B0502040204020203" pitchFamily="34" charset="0"/>
              </a:rPr>
              <a:t>Robots</a:t>
            </a:r>
            <a:r>
              <a:rPr lang="en-GB" sz="2000" dirty="0">
                <a:latin typeface="Segoe UI" panose="020B0502040204020203" pitchFamily="34" charset="0"/>
                <a:cs typeface="Segoe UI" panose="020B0502040204020203" pitchFamily="34" charset="0"/>
              </a:rPr>
              <a:t> need to have their backs to the board so they can’t see what I am about to show.</a:t>
            </a:r>
          </a:p>
          <a:p>
            <a:pPr marL="0" indent="0" fontAlgn="base">
              <a:lnSpc>
                <a:spcPct val="100000"/>
              </a:lnSpc>
              <a:buNone/>
            </a:pPr>
            <a:r>
              <a:rPr lang="en-GB" sz="2000" dirty="0">
                <a:latin typeface="Segoe UI" panose="020B0502040204020203" pitchFamily="34" charset="0"/>
                <a:cs typeface="Segoe UI" panose="020B0502040204020203" pitchFamily="34" charset="0"/>
              </a:rPr>
              <a:t>The </a:t>
            </a:r>
            <a:r>
              <a:rPr lang="en-GB" sz="2000" b="1" dirty="0">
                <a:solidFill>
                  <a:srgbClr val="92D050"/>
                </a:solidFill>
                <a:latin typeface="Segoe UI" panose="020B0502040204020203" pitchFamily="34" charset="0"/>
                <a:cs typeface="Segoe UI" panose="020B0502040204020203" pitchFamily="34" charset="0"/>
              </a:rPr>
              <a:t>Computer Scientists </a:t>
            </a:r>
            <a:r>
              <a:rPr lang="en-GB" sz="2000" dirty="0">
                <a:latin typeface="Segoe UI" panose="020B0502040204020203" pitchFamily="34" charset="0"/>
                <a:cs typeface="Segoe UI" panose="020B0502040204020203" pitchFamily="34" charset="0"/>
              </a:rPr>
              <a:t>need to look at the image I am showing NOW.</a:t>
            </a:r>
            <a:endParaRPr lang="en-GB" sz="2000" b="1" dirty="0">
              <a:solidFill>
                <a:srgbClr val="92D050"/>
              </a:solidFill>
              <a:latin typeface="Segoe UI" panose="020B0502040204020203" pitchFamily="34" charset="0"/>
              <a:cs typeface="Segoe UI" panose="020B0502040204020203" pitchFamily="34" charset="0"/>
            </a:endParaRPr>
          </a:p>
          <a:p>
            <a:pPr marL="0" indent="0" fontAlgn="base">
              <a:lnSpc>
                <a:spcPct val="100000"/>
              </a:lnSpc>
              <a:buNone/>
            </a:pPr>
            <a:r>
              <a:rPr lang="en-GB" sz="2000" b="1" dirty="0">
                <a:solidFill>
                  <a:srgbClr val="92D050"/>
                </a:solidFill>
                <a:latin typeface="Segoe UI" panose="020B0502040204020203" pitchFamily="34" charset="0"/>
                <a:cs typeface="Segoe UI" panose="020B0502040204020203" pitchFamily="34" charset="0"/>
              </a:rPr>
              <a:t>Computer Scientists </a:t>
            </a:r>
            <a:r>
              <a:rPr lang="en-GB" sz="2000" dirty="0">
                <a:latin typeface="Segoe UI" panose="020B0502040204020203" pitchFamily="34" charset="0"/>
                <a:cs typeface="Segoe UI" panose="020B0502040204020203" pitchFamily="34" charset="0"/>
              </a:rPr>
              <a:t>you have 10 minutes to give instructions to the                                        </a:t>
            </a:r>
            <a:r>
              <a:rPr lang="en-GB" sz="2000" b="1" dirty="0">
                <a:solidFill>
                  <a:srgbClr val="00B0F0"/>
                </a:solidFill>
                <a:latin typeface="Segoe UI" panose="020B0502040204020203" pitchFamily="34" charset="0"/>
                <a:cs typeface="Segoe UI" panose="020B0502040204020203" pitchFamily="34" charset="0"/>
              </a:rPr>
              <a:t>Robot</a:t>
            </a:r>
            <a:r>
              <a:rPr lang="en-GB" sz="2000" dirty="0">
                <a:latin typeface="Segoe UI" panose="020B0502040204020203" pitchFamily="34" charset="0"/>
                <a:cs typeface="Segoe UI" panose="020B0502040204020203" pitchFamily="34" charset="0"/>
              </a:rPr>
              <a:t> to draw the image.</a:t>
            </a:r>
            <a:endParaRPr lang="en-GB" sz="2000" b="1" dirty="0">
              <a:solidFill>
                <a:srgbClr val="F9A53A"/>
              </a:solidFill>
              <a:latin typeface="Segoe UI" panose="020B0502040204020203" pitchFamily="34" charset="0"/>
              <a:cs typeface="Segoe UI" panose="020B0502040204020203" pitchFamily="34" charset="0"/>
            </a:endParaRPr>
          </a:p>
          <a:p>
            <a:pPr marL="0" indent="0" fontAlgn="base">
              <a:lnSpc>
                <a:spcPct val="100000"/>
              </a:lnSpc>
              <a:buNone/>
            </a:pPr>
            <a:r>
              <a:rPr lang="en-GB" sz="2000" b="1" dirty="0">
                <a:solidFill>
                  <a:srgbClr val="00B0F0"/>
                </a:solidFill>
                <a:latin typeface="Segoe UI" panose="020B0502040204020203" pitchFamily="34" charset="0"/>
                <a:cs typeface="Segoe UI" panose="020B0502040204020203" pitchFamily="34" charset="0"/>
              </a:rPr>
              <a:t>Robots</a:t>
            </a:r>
            <a:r>
              <a:rPr lang="en-GB" sz="2000" dirty="0">
                <a:latin typeface="Segoe UI" panose="020B0502040204020203" pitchFamily="34" charset="0"/>
                <a:cs typeface="Segoe UI" panose="020B0502040204020203" pitchFamily="34" charset="0"/>
              </a:rPr>
              <a:t> </a:t>
            </a:r>
            <a:r>
              <a:rPr lang="en-GB" sz="2000" b="1" u="sng" dirty="0">
                <a:latin typeface="Segoe UI" panose="020B0502040204020203" pitchFamily="34" charset="0"/>
                <a:cs typeface="Segoe UI" panose="020B0502040204020203" pitchFamily="34" charset="0"/>
              </a:rPr>
              <a:t>can’t</a:t>
            </a:r>
            <a:r>
              <a:rPr lang="en-GB" sz="2000" dirty="0">
                <a:latin typeface="Segoe UI" panose="020B0502040204020203" pitchFamily="34" charset="0"/>
                <a:cs typeface="Segoe UI" panose="020B0502040204020203" pitchFamily="34" charset="0"/>
              </a:rPr>
              <a:t> ask questions, they must draw exactly as they instructed.</a:t>
            </a:r>
          </a:p>
          <a:p>
            <a:pPr marL="0" indent="0" fontAlgn="base">
              <a:lnSpc>
                <a:spcPct val="100000"/>
              </a:lnSpc>
              <a:buNone/>
            </a:pPr>
            <a:r>
              <a:rPr lang="en-GB" sz="2000" b="1" dirty="0">
                <a:solidFill>
                  <a:srgbClr val="00B0F0"/>
                </a:solidFill>
                <a:latin typeface="Segoe UI" panose="020B0502040204020203" pitchFamily="34" charset="0"/>
                <a:cs typeface="Segoe UI" panose="020B0502040204020203" pitchFamily="34" charset="0"/>
              </a:rPr>
              <a:t>Robots </a:t>
            </a:r>
            <a:r>
              <a:rPr lang="en-GB" sz="2000" b="1" u="sng" dirty="0">
                <a:latin typeface="Segoe UI" panose="020B0502040204020203" pitchFamily="34" charset="0"/>
                <a:cs typeface="Segoe UI" panose="020B0502040204020203" pitchFamily="34" charset="0"/>
              </a:rPr>
              <a:t>don’t</a:t>
            </a:r>
            <a:r>
              <a:rPr lang="en-GB" sz="2000" b="1" dirty="0">
                <a:latin typeface="Segoe UI" panose="020B0502040204020203" pitchFamily="34" charset="0"/>
                <a:cs typeface="Segoe UI" panose="020B0502040204020203" pitchFamily="34" charset="0"/>
              </a:rPr>
              <a:t> </a:t>
            </a:r>
            <a:r>
              <a:rPr lang="en-GB" sz="2000" dirty="0">
                <a:latin typeface="Segoe UI" panose="020B0502040204020203" pitchFamily="34" charset="0"/>
                <a:cs typeface="Segoe UI" panose="020B0502040204020203" pitchFamily="34" charset="0"/>
              </a:rPr>
              <a:t>let the </a:t>
            </a:r>
            <a:r>
              <a:rPr lang="en-GB" sz="2000" b="1" dirty="0">
                <a:solidFill>
                  <a:srgbClr val="92D050"/>
                </a:solidFill>
                <a:latin typeface="Segoe UI" panose="020B0502040204020203" pitchFamily="34" charset="0"/>
                <a:cs typeface="Segoe UI" panose="020B0502040204020203" pitchFamily="34" charset="0"/>
              </a:rPr>
              <a:t>Computer Scientists </a:t>
            </a:r>
            <a:r>
              <a:rPr lang="en-GB" sz="2000" dirty="0">
                <a:latin typeface="Segoe UI" panose="020B0502040204020203" pitchFamily="34" charset="0"/>
                <a:cs typeface="Segoe UI" panose="020B0502040204020203" pitchFamily="34" charset="0"/>
              </a:rPr>
              <a:t>see what you are drawing.</a:t>
            </a:r>
          </a:p>
          <a:p>
            <a:pPr marL="0" indent="0" fontAlgn="base">
              <a:lnSpc>
                <a:spcPct val="150000"/>
              </a:lnSpc>
              <a:buNone/>
            </a:pPr>
            <a:endParaRPr lang="en-GB" sz="2000" b="1" dirty="0">
              <a:solidFill>
                <a:srgbClr val="F9A53A"/>
              </a:solidFill>
              <a:latin typeface="Segoe UI" panose="020B0502040204020203" pitchFamily="34" charset="0"/>
              <a:cs typeface="Segoe UI" panose="020B0502040204020203" pitchFamily="34" charset="0"/>
            </a:endParaRPr>
          </a:p>
          <a:p>
            <a:pPr marL="0" indent="0" fontAlgn="base">
              <a:lnSpc>
                <a:spcPct val="100000"/>
              </a:lnSpc>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DA72473-3DA9-46FF-B74A-2517403AB074}"/>
              </a:ext>
            </a:extLst>
          </p:cNvPr>
          <p:cNvSpPr/>
          <p:nvPr/>
        </p:nvSpPr>
        <p:spPr>
          <a:xfrm>
            <a:off x="9448800" y="4064867"/>
            <a:ext cx="2451652" cy="2566032"/>
          </a:xfrm>
          <a:prstGeom prst="rect">
            <a:avLst/>
          </a:prstGeom>
          <a:no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raphic 13" descr="Hamster">
            <a:extLst>
              <a:ext uri="{FF2B5EF4-FFF2-40B4-BE49-F238E27FC236}">
                <a16:creationId xmlns:a16="http://schemas.microsoft.com/office/drawing/2014/main" id="{C6E53E75-C0E6-4652-8E17-D9535E13254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68664" y="4141921"/>
            <a:ext cx="2411923" cy="2411923"/>
          </a:xfrm>
          <a:prstGeom prst="rect">
            <a:avLst/>
          </a:prstGeom>
        </p:spPr>
      </p:pic>
    </p:spTree>
    <p:extLst>
      <p:ext uri="{BB962C8B-B14F-4D97-AF65-F5344CB8AC3E}">
        <p14:creationId xmlns:p14="http://schemas.microsoft.com/office/powerpoint/2010/main" val="216594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fontAlgn="base">
              <a:lnSpc>
                <a:spcPct val="150000"/>
              </a:lnSpc>
              <a:buNone/>
            </a:pPr>
            <a:r>
              <a:rPr lang="en-GB" sz="2000" dirty="0">
                <a:latin typeface="Segoe UI" panose="020B0502040204020203" pitchFamily="34" charset="0"/>
                <a:cs typeface="Segoe UI" panose="020B0502040204020203" pitchFamily="34" charset="0"/>
              </a:rPr>
              <a:t>Time’s up.</a:t>
            </a:r>
          </a:p>
          <a:p>
            <a:pPr marL="0" indent="0" fontAlgn="base">
              <a:lnSpc>
                <a:spcPct val="150000"/>
              </a:lnSpc>
              <a:buNone/>
            </a:pPr>
            <a:r>
              <a:rPr lang="en-GB" sz="2000" b="1" dirty="0">
                <a:solidFill>
                  <a:srgbClr val="00B0F0"/>
                </a:solidFill>
                <a:latin typeface="Segoe UI" panose="020B0502040204020203" pitchFamily="34" charset="0"/>
                <a:cs typeface="Segoe UI" panose="020B0502040204020203" pitchFamily="34" charset="0"/>
              </a:rPr>
              <a:t>Robots</a:t>
            </a:r>
            <a:r>
              <a:rPr lang="en-GB" sz="2000" dirty="0">
                <a:latin typeface="Segoe UI" panose="020B0502040204020203" pitchFamily="34" charset="0"/>
                <a:cs typeface="Segoe UI" panose="020B0502040204020203" pitchFamily="34" charset="0"/>
              </a:rPr>
              <a:t> show the </a:t>
            </a:r>
            <a:r>
              <a:rPr lang="en-GB" sz="2000" b="1" dirty="0">
                <a:solidFill>
                  <a:srgbClr val="92D050"/>
                </a:solidFill>
                <a:latin typeface="Segoe UI" panose="020B0502040204020203" pitchFamily="34" charset="0"/>
                <a:cs typeface="Segoe UI" panose="020B0502040204020203" pitchFamily="34" charset="0"/>
              </a:rPr>
              <a:t>Computer Scientists </a:t>
            </a:r>
            <a:r>
              <a:rPr lang="en-GB" sz="2000" dirty="0">
                <a:latin typeface="Segoe UI" panose="020B0502040204020203" pitchFamily="34" charset="0"/>
                <a:cs typeface="Segoe UI" panose="020B0502040204020203" pitchFamily="34" charset="0"/>
              </a:rPr>
              <a:t>what you have drawn. </a:t>
            </a:r>
          </a:p>
          <a:p>
            <a:pPr marL="0" indent="0" fontAlgn="base">
              <a:lnSpc>
                <a:spcPct val="150000"/>
              </a:lnSpc>
              <a:buNone/>
            </a:pPr>
            <a:r>
              <a:rPr lang="en-GB" sz="2000" dirty="0">
                <a:latin typeface="Segoe UI" panose="020B0502040204020203" pitchFamily="34" charset="0"/>
                <a:cs typeface="Segoe UI" panose="020B0502040204020203" pitchFamily="34" charset="0"/>
              </a:rPr>
              <a:t>Compare it to the image I am holding up. </a:t>
            </a:r>
          </a:p>
          <a:p>
            <a:pPr marL="0" indent="0" fontAlgn="base">
              <a:lnSpc>
                <a:spcPct val="150000"/>
              </a:lnSpc>
              <a:buNone/>
            </a:pPr>
            <a:r>
              <a:rPr lang="en-GB" sz="2000" dirty="0">
                <a:latin typeface="Segoe UI" panose="020B0502040204020203" pitchFamily="34" charset="0"/>
                <a:cs typeface="Segoe UI" panose="020B0502040204020203" pitchFamily="34" charset="0"/>
              </a:rPr>
              <a:t>How similar to the image is yours?</a:t>
            </a:r>
          </a:p>
          <a:p>
            <a:pPr marL="0" indent="0" fontAlgn="base">
              <a:lnSpc>
                <a:spcPct val="150000"/>
              </a:lnSpc>
              <a:buNone/>
            </a:pPr>
            <a:endParaRPr lang="en-GB" sz="2000" dirty="0">
              <a:latin typeface="Segoe UI" panose="020B0502040204020203" pitchFamily="34" charset="0"/>
              <a:cs typeface="Segoe UI" panose="020B0502040204020203" pitchFamily="34" charset="0"/>
            </a:endParaRPr>
          </a:p>
          <a:p>
            <a:pPr fontAlgn="base"/>
            <a:endParaRPr lang="en-GB" sz="2000" dirty="0">
              <a:latin typeface="Segoe UI" panose="020B0502040204020203" pitchFamily="34" charset="0"/>
              <a:cs typeface="Segoe UI" panose="020B0502040204020203" pitchFamily="34" charset="0"/>
            </a:endParaRPr>
          </a:p>
          <a:p>
            <a:pPr fontAlgn="base"/>
            <a:endParaRPr lang="en-GB" sz="2000" dirty="0">
              <a:latin typeface="Segoe UI" panose="020B0502040204020203" pitchFamily="34" charset="0"/>
              <a:cs typeface="Segoe UI" panose="020B0502040204020203" pitchFamily="34" charset="0"/>
            </a:endParaRPr>
          </a:p>
          <a:p>
            <a:pPr marL="0" indent="0" fontAlgn="base">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47D18F02-9C29-4E2D-8381-9F96A11BA0D6}"/>
              </a:ext>
            </a:extLst>
          </p:cNvPr>
          <p:cNvSpPr/>
          <p:nvPr/>
        </p:nvSpPr>
        <p:spPr>
          <a:xfrm>
            <a:off x="8724727" y="1606548"/>
            <a:ext cx="2451652" cy="2566032"/>
          </a:xfrm>
          <a:prstGeom prst="rect">
            <a:avLst/>
          </a:prstGeom>
          <a:no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aphic 14" descr="Hamster">
            <a:extLst>
              <a:ext uri="{FF2B5EF4-FFF2-40B4-BE49-F238E27FC236}">
                <a16:creationId xmlns:a16="http://schemas.microsoft.com/office/drawing/2014/main" id="{E12F698C-FB9D-44C4-965B-5C7F289F1D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44591" y="1683602"/>
            <a:ext cx="2411923" cy="2411923"/>
          </a:xfrm>
          <a:prstGeom prst="rect">
            <a:avLst/>
          </a:prstGeom>
        </p:spPr>
      </p:pic>
    </p:spTree>
    <p:extLst>
      <p:ext uri="{BB962C8B-B14F-4D97-AF65-F5344CB8AC3E}">
        <p14:creationId xmlns:p14="http://schemas.microsoft.com/office/powerpoint/2010/main" val="3681057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fontAlgn="base">
              <a:lnSpc>
                <a:spcPct val="150000"/>
              </a:lnSpc>
              <a:buNone/>
            </a:pPr>
            <a:r>
              <a:rPr lang="en-GB" sz="2000" dirty="0">
                <a:latin typeface="Segoe UI" panose="020B0502040204020203" pitchFamily="34" charset="0"/>
                <a:cs typeface="Segoe UI" panose="020B0502040204020203" pitchFamily="34" charset="0"/>
              </a:rPr>
              <a:t>We are going to do this activity again. You can choose to swap roles or stay as you are.</a:t>
            </a:r>
          </a:p>
          <a:p>
            <a:pPr marL="0" indent="0" fontAlgn="base">
              <a:lnSpc>
                <a:spcPct val="150000"/>
              </a:lnSpc>
              <a:buNone/>
            </a:pPr>
            <a:r>
              <a:rPr lang="en-GB" sz="2000" dirty="0">
                <a:latin typeface="Segoe UI" panose="020B0502040204020203" pitchFamily="34" charset="0"/>
                <a:cs typeface="Segoe UI" panose="020B0502040204020203" pitchFamily="34" charset="0"/>
              </a:rPr>
              <a:t>This time the </a:t>
            </a:r>
            <a:r>
              <a:rPr lang="en-GB" sz="2000" b="1" dirty="0">
                <a:solidFill>
                  <a:srgbClr val="92D050"/>
                </a:solidFill>
                <a:latin typeface="Segoe UI" panose="020B0502040204020203" pitchFamily="34" charset="0"/>
                <a:cs typeface="Segoe UI" panose="020B0502040204020203" pitchFamily="34" charset="0"/>
              </a:rPr>
              <a:t>Computer Scientist </a:t>
            </a:r>
            <a:r>
              <a:rPr lang="en-GB" sz="2000" b="1" u="sng" dirty="0">
                <a:latin typeface="Segoe UI" panose="020B0502040204020203" pitchFamily="34" charset="0"/>
                <a:cs typeface="Segoe UI" panose="020B0502040204020203" pitchFamily="34" charset="0"/>
              </a:rPr>
              <a:t>will</a:t>
            </a:r>
            <a:r>
              <a:rPr lang="en-GB" sz="2000" dirty="0">
                <a:latin typeface="Segoe UI" panose="020B0502040204020203" pitchFamily="34" charset="0"/>
                <a:cs typeface="Segoe UI" panose="020B0502040204020203" pitchFamily="34" charset="0"/>
              </a:rPr>
              <a:t> be able to see what the </a:t>
            </a:r>
            <a:r>
              <a:rPr lang="en-GB" sz="2000" b="1" dirty="0">
                <a:solidFill>
                  <a:srgbClr val="00B0F0"/>
                </a:solidFill>
                <a:latin typeface="Segoe UI" panose="020B0502040204020203" pitchFamily="34" charset="0"/>
                <a:cs typeface="Segoe UI" panose="020B0502040204020203" pitchFamily="34" charset="0"/>
              </a:rPr>
              <a:t>Robot</a:t>
            </a:r>
            <a:r>
              <a:rPr lang="en-GB" sz="2000" dirty="0">
                <a:latin typeface="Segoe UI" panose="020B0502040204020203" pitchFamily="34" charset="0"/>
                <a:cs typeface="Segoe UI" panose="020B0502040204020203" pitchFamily="34" charset="0"/>
              </a:rPr>
              <a:t> is drawing and the </a:t>
            </a:r>
            <a:r>
              <a:rPr lang="en-GB" sz="2000" b="1" dirty="0">
                <a:solidFill>
                  <a:srgbClr val="00B0F0"/>
                </a:solidFill>
                <a:latin typeface="Segoe UI" panose="020B0502040204020203" pitchFamily="34" charset="0"/>
                <a:cs typeface="Segoe UI" panose="020B0502040204020203" pitchFamily="34" charset="0"/>
              </a:rPr>
              <a:t>Robot</a:t>
            </a:r>
            <a:r>
              <a:rPr lang="en-GB" sz="2000" dirty="0">
                <a:latin typeface="Segoe UI" panose="020B0502040204020203" pitchFamily="34" charset="0"/>
                <a:cs typeface="Segoe UI" panose="020B0502040204020203" pitchFamily="34" charset="0"/>
              </a:rPr>
              <a:t> </a:t>
            </a:r>
            <a:r>
              <a:rPr lang="en-GB" sz="2000" b="1" u="sng" dirty="0">
                <a:latin typeface="Segoe UI" panose="020B0502040204020203" pitchFamily="34" charset="0"/>
                <a:cs typeface="Segoe UI" panose="020B0502040204020203" pitchFamily="34" charset="0"/>
              </a:rPr>
              <a:t>can</a:t>
            </a:r>
            <a:r>
              <a:rPr lang="en-GB" sz="2000" dirty="0">
                <a:latin typeface="Segoe UI" panose="020B0502040204020203" pitchFamily="34" charset="0"/>
                <a:cs typeface="Segoe UI" panose="020B0502040204020203" pitchFamily="34" charset="0"/>
              </a:rPr>
              <a:t> ask questions.</a:t>
            </a:r>
          </a:p>
          <a:p>
            <a:pPr marL="0" indent="0" fontAlgn="base">
              <a:lnSpc>
                <a:spcPct val="150000"/>
              </a:lnSpc>
              <a:buNone/>
            </a:pPr>
            <a:r>
              <a:rPr lang="en-GB" sz="2000" b="1" dirty="0">
                <a:solidFill>
                  <a:srgbClr val="00B0F0"/>
                </a:solidFill>
                <a:latin typeface="Segoe UI" panose="020B0502040204020203" pitchFamily="34" charset="0"/>
                <a:cs typeface="Segoe UI" panose="020B0502040204020203" pitchFamily="34" charset="0"/>
              </a:rPr>
              <a:t>Robots</a:t>
            </a:r>
            <a:r>
              <a:rPr lang="en-GB" sz="2000" dirty="0">
                <a:latin typeface="Segoe UI" panose="020B0502040204020203" pitchFamily="34" charset="0"/>
                <a:cs typeface="Segoe UI" panose="020B0502040204020203" pitchFamily="34" charset="0"/>
              </a:rPr>
              <a:t> look away now. </a:t>
            </a:r>
            <a:r>
              <a:rPr lang="en-GB" sz="2000" b="1" dirty="0">
                <a:solidFill>
                  <a:srgbClr val="92D050"/>
                </a:solidFill>
                <a:latin typeface="Segoe UI" panose="020B0502040204020203" pitchFamily="34" charset="0"/>
                <a:cs typeface="Segoe UI" panose="020B0502040204020203" pitchFamily="34" charset="0"/>
              </a:rPr>
              <a:t>Computer Scientists </a:t>
            </a:r>
            <a:r>
              <a:rPr lang="en-GB" sz="2000" dirty="0">
                <a:latin typeface="Segoe UI" panose="020B0502040204020203" pitchFamily="34" charset="0"/>
                <a:cs typeface="Segoe UI" panose="020B0502040204020203" pitchFamily="34" charset="0"/>
              </a:rPr>
              <a:t>look at the image I am showing now.</a:t>
            </a:r>
          </a:p>
          <a:p>
            <a:pPr marL="0" indent="0" fontAlgn="base">
              <a:lnSpc>
                <a:spcPct val="150000"/>
              </a:lnSpc>
              <a:buNone/>
            </a:pPr>
            <a:r>
              <a:rPr lang="en-GB" sz="2000" dirty="0">
                <a:latin typeface="Segoe UI" panose="020B0502040204020203" pitchFamily="34" charset="0"/>
                <a:cs typeface="Segoe UI" panose="020B0502040204020203" pitchFamily="34" charset="0"/>
              </a:rPr>
              <a:t>You have 5 minutes to instruct your </a:t>
            </a:r>
            <a:r>
              <a:rPr lang="en-GB" sz="2000" b="1" dirty="0">
                <a:solidFill>
                  <a:srgbClr val="00B0F0"/>
                </a:solidFill>
                <a:latin typeface="Segoe UI" panose="020B0502040204020203" pitchFamily="34" charset="0"/>
                <a:cs typeface="Segoe UI" panose="020B0502040204020203" pitchFamily="34" charset="0"/>
              </a:rPr>
              <a:t>Robot</a:t>
            </a:r>
            <a:r>
              <a:rPr lang="en-GB" sz="2000" dirty="0">
                <a:latin typeface="Segoe UI" panose="020B0502040204020203" pitchFamily="34" charset="0"/>
                <a:cs typeface="Segoe UI" panose="020B0502040204020203" pitchFamily="34" charset="0"/>
              </a:rPr>
              <a:t>. </a:t>
            </a:r>
          </a:p>
          <a:p>
            <a:pPr marL="0" indent="0" fontAlgn="base">
              <a:buNone/>
            </a:pPr>
            <a:endParaRPr lang="en-GB" sz="2000" dirty="0">
              <a:latin typeface="Segoe UI" panose="020B0502040204020203" pitchFamily="34" charset="0"/>
              <a:cs typeface="Segoe UI" panose="020B0502040204020203" pitchFamily="34" charset="0"/>
            </a:endParaRPr>
          </a:p>
          <a:p>
            <a:pPr marL="0" indent="0" fontAlgn="base">
              <a:buNone/>
            </a:pPr>
            <a:endParaRPr lang="en-GB" sz="2000" dirty="0">
              <a:latin typeface="Segoe UI" panose="020B0502040204020203" pitchFamily="34" charset="0"/>
              <a:cs typeface="Segoe UI" panose="020B0502040204020203" pitchFamily="34" charset="0"/>
            </a:endParaRPr>
          </a:p>
          <a:p>
            <a:pPr marL="0" indent="0" fontAlgn="base">
              <a:buNone/>
            </a:pPr>
            <a:endParaRPr lang="en-GB" sz="2000" dirty="0">
              <a:latin typeface="Segoe UI" panose="020B0502040204020203" pitchFamily="34" charset="0"/>
              <a:cs typeface="Segoe UI" panose="020B0502040204020203" pitchFamily="34" charset="0"/>
            </a:endParaRPr>
          </a:p>
          <a:p>
            <a:pPr fontAlgn="base"/>
            <a:endParaRPr lang="en-GB" sz="2000" dirty="0">
              <a:latin typeface="Segoe UI" panose="020B0502040204020203" pitchFamily="34" charset="0"/>
              <a:cs typeface="Segoe UI" panose="020B0502040204020203" pitchFamily="34" charset="0"/>
            </a:endParaRPr>
          </a:p>
          <a:p>
            <a:pPr fontAlgn="base"/>
            <a:endParaRPr lang="en-GB" sz="2000" dirty="0">
              <a:latin typeface="Segoe UI" panose="020B0502040204020203" pitchFamily="34" charset="0"/>
              <a:cs typeface="Segoe UI" panose="020B0502040204020203" pitchFamily="34" charset="0"/>
            </a:endParaRPr>
          </a:p>
          <a:p>
            <a:pPr marL="0" indent="0" fontAlgn="base">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A4F95BF-F265-4AB2-A080-7E5C09BFC4BA}"/>
              </a:ext>
            </a:extLst>
          </p:cNvPr>
          <p:cNvSpPr/>
          <p:nvPr/>
        </p:nvSpPr>
        <p:spPr>
          <a:xfrm>
            <a:off x="9349112" y="4036891"/>
            <a:ext cx="2451652" cy="2566032"/>
          </a:xfrm>
          <a:prstGeom prst="rect">
            <a:avLst/>
          </a:prstGeom>
          <a:no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Telescope">
            <a:extLst>
              <a:ext uri="{FF2B5EF4-FFF2-40B4-BE49-F238E27FC236}">
                <a16:creationId xmlns:a16="http://schemas.microsoft.com/office/drawing/2014/main" id="{94DF47F9-A8D9-4196-BD2B-54C244BCD2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49112" y="4087441"/>
            <a:ext cx="2464931" cy="2464931"/>
          </a:xfrm>
          <a:prstGeom prst="rect">
            <a:avLst/>
          </a:prstGeom>
        </p:spPr>
      </p:pic>
    </p:spTree>
    <p:extLst>
      <p:ext uri="{BB962C8B-B14F-4D97-AF65-F5344CB8AC3E}">
        <p14:creationId xmlns:p14="http://schemas.microsoft.com/office/powerpoint/2010/main" val="299833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Fuzzy Logic</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8050669" cy="4351338"/>
          </a:xfrm>
          <a:noFill/>
        </p:spPr>
        <p:txBody>
          <a:bodyPr>
            <a:noAutofit/>
          </a:bodyPr>
          <a:lstStyle/>
          <a:p>
            <a:pPr marL="0" indent="0" fontAlgn="base">
              <a:lnSpc>
                <a:spcPct val="150000"/>
              </a:lnSpc>
              <a:buNone/>
            </a:pPr>
            <a:r>
              <a:rPr lang="en-GB" sz="2000" dirty="0">
                <a:latin typeface="Segoe UI" panose="020B0502040204020203" pitchFamily="34" charset="0"/>
                <a:cs typeface="Segoe UI" panose="020B0502040204020203" pitchFamily="34" charset="0"/>
              </a:rPr>
              <a:t>Time’s up</a:t>
            </a:r>
          </a:p>
          <a:p>
            <a:pPr marL="0" indent="0" fontAlgn="base">
              <a:lnSpc>
                <a:spcPct val="150000"/>
              </a:lnSpc>
              <a:buNone/>
            </a:pPr>
            <a:r>
              <a:rPr lang="en-GB" sz="2000" dirty="0">
                <a:latin typeface="Segoe UI" panose="020B0502040204020203" pitchFamily="34" charset="0"/>
                <a:cs typeface="Segoe UI" panose="020B0502040204020203" pitchFamily="34" charset="0"/>
              </a:rPr>
              <a:t>Compare your image to the image I am holding up. </a:t>
            </a:r>
          </a:p>
          <a:p>
            <a:pPr marL="0" indent="0" fontAlgn="base">
              <a:lnSpc>
                <a:spcPct val="150000"/>
              </a:lnSpc>
              <a:buNone/>
            </a:pPr>
            <a:r>
              <a:rPr lang="en-GB" sz="2000" dirty="0">
                <a:latin typeface="Segoe UI" panose="020B0502040204020203" pitchFamily="34" charset="0"/>
                <a:cs typeface="Segoe UI" panose="020B0502040204020203" pitchFamily="34" charset="0"/>
              </a:rPr>
              <a:t>Was it easier second time around? Why?</a:t>
            </a:r>
          </a:p>
          <a:p>
            <a:pPr marL="0" indent="0" fontAlgn="base">
              <a:lnSpc>
                <a:spcPct val="150000"/>
              </a:lnSpc>
              <a:buNone/>
            </a:pPr>
            <a:r>
              <a:rPr lang="en-GB" sz="2000" dirty="0">
                <a:latin typeface="Segoe UI" panose="020B0502040204020203" pitchFamily="34" charset="0"/>
                <a:cs typeface="Segoe UI" panose="020B0502040204020203" pitchFamily="34" charset="0"/>
              </a:rPr>
              <a:t>This activity shows the complexity of getting robots to automate things, especially in Space!</a:t>
            </a:r>
          </a:p>
          <a:p>
            <a:pPr marL="0" indent="0" fontAlgn="base">
              <a:lnSpc>
                <a:spcPct val="150000"/>
              </a:lnSpc>
              <a:buNone/>
            </a:pPr>
            <a:r>
              <a:rPr lang="en-GB" sz="2000" dirty="0">
                <a:latin typeface="Segoe UI" panose="020B0502040204020203" pitchFamily="34" charset="0"/>
                <a:cs typeface="Segoe UI" panose="020B0502040204020203" pitchFamily="34" charset="0"/>
              </a:rPr>
              <a:t>It also shows the importance of skills. What do you think I mean by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a:t>
            </a:r>
          </a:p>
          <a:p>
            <a:pPr marL="0" indent="0" fontAlgn="base">
              <a:lnSpc>
                <a:spcPct val="150000"/>
              </a:lnSpc>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descr="Telescope">
            <a:extLst>
              <a:ext uri="{FF2B5EF4-FFF2-40B4-BE49-F238E27FC236}">
                <a16:creationId xmlns:a16="http://schemas.microsoft.com/office/drawing/2014/main" id="{FBC7D276-B6E0-4EF3-A98D-DED7A06DA3B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11448" y="1606548"/>
            <a:ext cx="2464931" cy="2464931"/>
          </a:xfrm>
          <a:prstGeom prst="rect">
            <a:avLst/>
          </a:prstGeom>
        </p:spPr>
      </p:pic>
      <p:sp>
        <p:nvSpPr>
          <p:cNvPr id="13" name="Rectangle 12">
            <a:extLst>
              <a:ext uri="{FF2B5EF4-FFF2-40B4-BE49-F238E27FC236}">
                <a16:creationId xmlns:a16="http://schemas.microsoft.com/office/drawing/2014/main" id="{954F345B-031C-4526-B710-9DAAF03A98F3}"/>
              </a:ext>
            </a:extLst>
          </p:cNvPr>
          <p:cNvSpPr/>
          <p:nvPr/>
        </p:nvSpPr>
        <p:spPr>
          <a:xfrm>
            <a:off x="8724727" y="1606548"/>
            <a:ext cx="2451652" cy="2566032"/>
          </a:xfrm>
          <a:prstGeom prst="rect">
            <a:avLst/>
          </a:prstGeom>
          <a:no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452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Health</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Social Care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
        <p:nvSpPr>
          <p:cNvPr id="8" name="Rectangle 7">
            <a:extLst>
              <a:ext uri="{FF2B5EF4-FFF2-40B4-BE49-F238E27FC236}">
                <a16:creationId xmlns:a16="http://schemas.microsoft.com/office/drawing/2014/main" id="{F101D9D7-0CF1-4590-A87A-D29FD312AA5A}"/>
              </a:ext>
            </a:extLst>
          </p:cNvPr>
          <p:cNvSpPr/>
          <p:nvPr/>
        </p:nvSpPr>
        <p:spPr>
          <a:xfrm>
            <a:off x="0" y="-1"/>
            <a:ext cx="4811331" cy="685799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C0AFDB-6DAA-451C-A9ED-1A2A6FDFCAB2}"/>
              </a:ext>
            </a:extLst>
          </p:cNvPr>
          <p:cNvSpPr/>
          <p:nvPr/>
        </p:nvSpPr>
        <p:spPr>
          <a:xfrm>
            <a:off x="1311172" y="-3"/>
            <a:ext cx="4784828" cy="6857999"/>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3F5FC31-50AD-4F1A-BACA-75276CAA2A3B}"/>
              </a:ext>
            </a:extLst>
          </p:cNvPr>
          <p:cNvSpPr/>
          <p:nvPr/>
        </p:nvSpPr>
        <p:spPr>
          <a:xfrm>
            <a:off x="2933252" y="-7"/>
            <a:ext cx="4769649" cy="6857998"/>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17520B38-83FF-45FD-9AAA-031730E98957}"/>
              </a:ext>
            </a:extLst>
          </p:cNvPr>
          <p:cNvSpPr txBox="1">
            <a:spLocks/>
          </p:cNvSpPr>
          <p:nvPr/>
        </p:nvSpPr>
        <p:spPr>
          <a:xfrm>
            <a:off x="3545305" y="-15"/>
            <a:ext cx="2888106" cy="6858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What does the term </a:t>
            </a:r>
            <a:r>
              <a:rPr lang="en-GB" b="1" dirty="0">
                <a:solidFill>
                  <a:srgbClr val="4EC1C4"/>
                </a:solidFill>
                <a:latin typeface="Segoe UI" panose="020B0502040204020203" pitchFamily="34" charset="0"/>
                <a:cs typeface="Segoe UI" panose="020B0502040204020203" pitchFamily="34" charset="0"/>
              </a:rPr>
              <a:t>Space</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67044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2589072"/>
            <a:ext cx="6096000" cy="4258646"/>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2589072"/>
            <a:ext cx="6096000" cy="4268928"/>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4" name="Rectangle 3">
            <a:extLst>
              <a:ext uri="{FF2B5EF4-FFF2-40B4-BE49-F238E27FC236}">
                <a16:creationId xmlns:a16="http://schemas.microsoft.com/office/drawing/2014/main" id="{3CA9545D-FBFC-4A96-9A4F-EAF11DBCC800}"/>
              </a:ext>
            </a:extLst>
          </p:cNvPr>
          <p:cNvSpPr/>
          <p:nvPr/>
        </p:nvSpPr>
        <p:spPr>
          <a:xfrm>
            <a:off x="6481473" y="2831078"/>
            <a:ext cx="4872251" cy="1138773"/>
          </a:xfrm>
          <a:prstGeom prst="rect">
            <a:avLst/>
          </a:prstGeom>
        </p:spPr>
        <p:txBody>
          <a:bodyPr wrap="square">
            <a:spAutoFit/>
          </a:bodyPr>
          <a:lstStyle/>
          <a:p>
            <a:r>
              <a:rPr lang="en-GB" sz="2400" b="1" dirty="0">
                <a:solidFill>
                  <a:srgbClr val="4EC1C4"/>
                </a:solidFill>
                <a:latin typeface="Segoe UI" panose="020B0502040204020203" pitchFamily="34" charset="0"/>
                <a:cs typeface="Segoe UI" panose="020B0502040204020203" pitchFamily="34" charset="0"/>
              </a:rPr>
              <a:t>Soft Skills, Transferable Skills, </a:t>
            </a:r>
          </a:p>
          <a:p>
            <a:r>
              <a:rPr lang="en-GB" sz="2400" b="1" dirty="0">
                <a:solidFill>
                  <a:srgbClr val="4EC1C4"/>
                </a:solidFill>
                <a:latin typeface="Segoe UI" panose="020B0502040204020203" pitchFamily="34" charset="0"/>
                <a:cs typeface="Segoe UI" panose="020B0502040204020203" pitchFamily="34" charset="0"/>
              </a:rPr>
              <a:t>or Employability Skills</a:t>
            </a:r>
            <a:endParaRPr lang="en-GB" b="1" dirty="0">
              <a:solidFill>
                <a:srgbClr val="4EC1C4"/>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374818" y="3899597"/>
            <a:ext cx="5721182" cy="2692404"/>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a:t>
            </a:r>
          </a:p>
          <a:p>
            <a:endParaRPr lang="en-GB" sz="800" dirty="0">
              <a:latin typeface="Segoe UI" panose="020B0502040204020203" pitchFamily="34" charset="0"/>
              <a:cs typeface="Segoe UI" panose="020B0502040204020203" pitchFamily="34" charset="0"/>
            </a:endParaRPr>
          </a:p>
          <a:p>
            <a:endParaRPr lang="en-GB" sz="800" dirty="0">
              <a:latin typeface="Segoe UI" panose="020B0502040204020203"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Engineering, maths, science and computing skills, are the most in demand in the Space industry (especially in programming and data analysis/management).  </a:t>
            </a:r>
          </a:p>
          <a:p>
            <a:pPr>
              <a:lnSpc>
                <a:spcPct val="107000"/>
              </a:lnSpc>
              <a:spcAft>
                <a:spcPts val="800"/>
              </a:spcAft>
            </a:pPr>
            <a:endParaRPr lang="en-GB" sz="700"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Additionally, geography expertise is useful for Earth observation and navigation systems, and business skills are sought after for the commercial space sector.</a:t>
            </a:r>
          </a:p>
        </p:txBody>
      </p:sp>
      <p:sp>
        <p:nvSpPr>
          <p:cNvPr id="19" name="Rectangle 18">
            <a:extLst>
              <a:ext uri="{FF2B5EF4-FFF2-40B4-BE49-F238E27FC236}">
                <a16:creationId xmlns:a16="http://schemas.microsoft.com/office/drawing/2014/main" id="{0B668509-8A62-4F3D-B716-02635CCC2E51}"/>
              </a:ext>
            </a:extLst>
          </p:cNvPr>
          <p:cNvSpPr/>
          <p:nvPr/>
        </p:nvSpPr>
        <p:spPr>
          <a:xfrm>
            <a:off x="6475439" y="3899597"/>
            <a:ext cx="5490949" cy="2585323"/>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4EC1C4"/>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3" name="Rectangle 12">
            <a:extLst>
              <a:ext uri="{FF2B5EF4-FFF2-40B4-BE49-F238E27FC236}">
                <a16:creationId xmlns:a16="http://schemas.microsoft.com/office/drawing/2014/main" id="{70FFF5F6-104D-42EC-8998-CC30047CFF19}"/>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14049" y="1665741"/>
            <a:ext cx="11687032" cy="923330"/>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There are two categories of skills and r</a:t>
            </a:r>
            <a:r>
              <a:rPr lang="en-GB" dirty="0">
                <a:latin typeface="Segoe UI" panose="020B0502040204020203" pitchFamily="34" charset="0"/>
                <a:ea typeface="Calibri" panose="020F0502020204030204" pitchFamily="34" charset="0"/>
                <a:cs typeface="Segoe UI" panose="020B0502040204020203" pitchFamily="34" charset="0"/>
              </a:rPr>
              <a:t>ecruiters looking to place students into the Space industry have said that there is a lack of students with both these essential skills: technical and employability skills.</a:t>
            </a:r>
          </a:p>
          <a:p>
            <a:r>
              <a:rPr lang="en-GB" dirty="0">
                <a:latin typeface="Segoe UI" panose="020B0502040204020203" pitchFamily="34" charset="0"/>
                <a:cs typeface="Segoe UI" panose="020B0502040204020203" pitchFamily="34" charset="0"/>
              </a:rPr>
              <a:t> </a:t>
            </a:r>
          </a:p>
        </p:txBody>
      </p:sp>
      <p:sp>
        <p:nvSpPr>
          <p:cNvPr id="15" name="Flowchart: Connector 14">
            <a:extLst>
              <a:ext uri="{FF2B5EF4-FFF2-40B4-BE49-F238E27FC236}">
                <a16:creationId xmlns:a16="http://schemas.microsoft.com/office/drawing/2014/main" id="{37D007B3-26C3-4351-8B9D-D15268A1E955}"/>
              </a:ext>
            </a:extLst>
          </p:cNvPr>
          <p:cNvSpPr/>
          <p:nvPr/>
        </p:nvSpPr>
        <p:spPr>
          <a:xfrm>
            <a:off x="11252579" y="525505"/>
            <a:ext cx="320723" cy="327546"/>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Connector 15">
            <a:extLst>
              <a:ext uri="{FF2B5EF4-FFF2-40B4-BE49-F238E27FC236}">
                <a16:creationId xmlns:a16="http://schemas.microsoft.com/office/drawing/2014/main" id="{082DCA17-ABDF-47EA-A723-9AC070C62235}"/>
              </a:ext>
            </a:extLst>
          </p:cNvPr>
          <p:cNvSpPr/>
          <p:nvPr/>
        </p:nvSpPr>
        <p:spPr>
          <a:xfrm>
            <a:off x="9868715" y="522423"/>
            <a:ext cx="320723" cy="327546"/>
          </a:xfrm>
          <a:prstGeom prst="flowChartConnector">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0" name="Flowchart: Connector 19">
            <a:extLst>
              <a:ext uri="{FF2B5EF4-FFF2-40B4-BE49-F238E27FC236}">
                <a16:creationId xmlns:a16="http://schemas.microsoft.com/office/drawing/2014/main" id="{7B84D9B9-C399-4813-A8A1-995FAAB108B3}"/>
              </a:ext>
            </a:extLst>
          </p:cNvPr>
          <p:cNvSpPr/>
          <p:nvPr/>
        </p:nvSpPr>
        <p:spPr>
          <a:xfrm>
            <a:off x="10560647" y="525505"/>
            <a:ext cx="320723" cy="327546"/>
          </a:xfrm>
          <a:prstGeom prst="flowChartConnector">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DDE69B23-AFF9-42FF-8C0F-663135F788ED}"/>
              </a:ext>
            </a:extLst>
          </p:cNvPr>
          <p:cNvSpPr/>
          <p:nvPr/>
        </p:nvSpPr>
        <p:spPr>
          <a:xfrm>
            <a:off x="374818" y="2825226"/>
            <a:ext cx="4872251" cy="1138773"/>
          </a:xfrm>
          <a:prstGeom prst="rect">
            <a:avLst/>
          </a:prstGeom>
        </p:spPr>
        <p:txBody>
          <a:bodyPr wrap="square">
            <a:spAutoFit/>
          </a:bodyPr>
          <a:lstStyle/>
          <a:p>
            <a:r>
              <a:rPr lang="en-GB" sz="2400" b="1" dirty="0">
                <a:solidFill>
                  <a:srgbClr val="4EC1C4"/>
                </a:solidFill>
                <a:latin typeface="Segoe UI" panose="020B0502040204020203" pitchFamily="34" charset="0"/>
                <a:cs typeface="Segoe UI" panose="020B0502040204020203" pitchFamily="34" charset="0"/>
              </a:rPr>
              <a:t>Hard Skills, Technical Skills, </a:t>
            </a:r>
          </a:p>
          <a:p>
            <a:r>
              <a:rPr lang="en-GB" sz="2400" b="1" dirty="0">
                <a:solidFill>
                  <a:srgbClr val="4EC1C4"/>
                </a:solidFill>
                <a:latin typeface="Segoe UI" panose="020B0502040204020203" pitchFamily="34" charset="0"/>
                <a:cs typeface="Segoe UI" panose="020B0502040204020203" pitchFamily="34" charset="0"/>
              </a:rPr>
              <a:t>or Vocational Skills</a:t>
            </a:r>
            <a:endParaRPr lang="en-GB" b="1" dirty="0">
              <a:solidFill>
                <a:srgbClr val="4EC1C4"/>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E6ED30A0-827E-4335-A84C-873C9B1A94E5}"/>
              </a:ext>
            </a:extLst>
          </p:cNvPr>
          <p:cNvSpPr/>
          <p:nvPr/>
        </p:nvSpPr>
        <p:spPr>
          <a:xfrm>
            <a:off x="0" y="2432981"/>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601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2F9376-DAFA-495B-902E-B851228079CA}"/>
              </a:ext>
            </a:extLst>
          </p:cNvPr>
          <p:cNvSpPr/>
          <p:nvPr/>
        </p:nvSpPr>
        <p:spPr>
          <a:xfrm>
            <a:off x="9311876" y="1537252"/>
            <a:ext cx="2880124" cy="5320748"/>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13" name="Rectangle 12">
            <a:extLst>
              <a:ext uri="{FF2B5EF4-FFF2-40B4-BE49-F238E27FC236}">
                <a16:creationId xmlns:a16="http://schemas.microsoft.com/office/drawing/2014/main" id="{70FFF5F6-104D-42EC-8998-CC30047CFF19}"/>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74817" y="1871193"/>
            <a:ext cx="8493777" cy="4652812"/>
          </a:xfrm>
          <a:prstGeom prst="rect">
            <a:avLst/>
          </a:prstGeom>
        </p:spPr>
        <p:txBody>
          <a:bodyPr wrap="square">
            <a:spAutoFit/>
          </a:bodyPr>
          <a:lstStyle/>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We used all these </a:t>
            </a: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skills</a:t>
            </a:r>
            <a:r>
              <a:rPr lang="en-GB" dirty="0">
                <a:latin typeface="Segoe UI" panose="020B0502040204020203" pitchFamily="34" charset="0"/>
                <a:ea typeface="Calibri" panose="020F0502020204030204" pitchFamily="34" charset="0"/>
                <a:cs typeface="Segoe UI" panose="020B0502040204020203" pitchFamily="34" charset="0"/>
              </a:rPr>
              <a:t> in the Fuzzy Logic activity. </a:t>
            </a:r>
          </a:p>
          <a:p>
            <a:pPr>
              <a:lnSpc>
                <a:spcPct val="107000"/>
              </a:lnSpc>
              <a:spcAft>
                <a:spcPts val="800"/>
              </a:spcAft>
            </a:pPr>
            <a:endParaRPr lang="en-GB"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Get back into your pairs.</a:t>
            </a:r>
          </a:p>
          <a:p>
            <a:pPr>
              <a:lnSpc>
                <a:spcPct val="107000"/>
              </a:lnSpc>
              <a:spcAft>
                <a:spcPts val="800"/>
              </a:spcAft>
            </a:pPr>
            <a:endParaRPr lang="en-GB"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You have 5 minutes to discuss </a:t>
            </a: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how you used these skills </a:t>
            </a:r>
            <a:r>
              <a:rPr lang="en-GB" dirty="0">
                <a:latin typeface="Segoe UI" panose="020B0502040204020203" pitchFamily="34" charset="0"/>
                <a:ea typeface="Calibri" panose="020F0502020204030204" pitchFamily="34" charset="0"/>
                <a:cs typeface="Segoe UI" panose="020B0502040204020203" pitchFamily="34" charset="0"/>
              </a:rPr>
              <a:t>in the activity. </a:t>
            </a:r>
          </a:p>
          <a:p>
            <a:pPr>
              <a:lnSpc>
                <a:spcPct val="107000"/>
              </a:lnSpc>
              <a:spcAft>
                <a:spcPts val="800"/>
              </a:spcAft>
            </a:pPr>
            <a:endParaRPr lang="en-GB"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Using the </a:t>
            </a: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STAR</a:t>
            </a:r>
            <a:r>
              <a:rPr lang="en-GB" dirty="0">
                <a:latin typeface="Segoe UI" panose="020B0502040204020203" pitchFamily="34" charset="0"/>
                <a:ea typeface="Calibri" panose="020F0502020204030204" pitchFamily="34" charset="0"/>
                <a:cs typeface="Segoe UI" panose="020B0502040204020203" pitchFamily="34" charset="0"/>
              </a:rPr>
              <a:t> method, describe how you demonstrated this skill in that activity.</a:t>
            </a:r>
          </a:p>
          <a:p>
            <a:pPr marL="742950" lvl="1" indent="-285750">
              <a:lnSpc>
                <a:spcPct val="107000"/>
              </a:lnSpc>
              <a:spcAft>
                <a:spcPts val="800"/>
              </a:spcAft>
              <a:buFont typeface="Arial" panose="020B0604020202020204" pitchFamily="34" charset="0"/>
              <a:buChar char="•"/>
            </a:pP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S</a:t>
            </a:r>
            <a:r>
              <a:rPr lang="en-GB" dirty="0">
                <a:latin typeface="Segoe UI" panose="020B0502040204020203" pitchFamily="34" charset="0"/>
                <a:ea typeface="Calibri" panose="020F0502020204030204" pitchFamily="34" charset="0"/>
                <a:cs typeface="Segoe UI" panose="020B0502040204020203" pitchFamily="34" charset="0"/>
              </a:rPr>
              <a:t>ituation - the situation you had to deal with</a:t>
            </a:r>
          </a:p>
          <a:p>
            <a:pPr marL="742950" lvl="1" indent="-285750">
              <a:lnSpc>
                <a:spcPct val="107000"/>
              </a:lnSpc>
              <a:spcAft>
                <a:spcPts val="800"/>
              </a:spcAft>
              <a:buFont typeface="Arial" panose="020B0604020202020204" pitchFamily="34" charset="0"/>
              <a:buChar char="•"/>
            </a:pP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T</a:t>
            </a:r>
            <a:r>
              <a:rPr lang="en-GB" dirty="0">
                <a:latin typeface="Segoe UI" panose="020B0502040204020203" pitchFamily="34" charset="0"/>
                <a:ea typeface="Calibri" panose="020F0502020204030204" pitchFamily="34" charset="0"/>
                <a:cs typeface="Segoe UI" panose="020B0502040204020203" pitchFamily="34" charset="0"/>
              </a:rPr>
              <a:t>ask - the task you were given to do</a:t>
            </a:r>
          </a:p>
          <a:p>
            <a:pPr marL="742950" lvl="1" indent="-285750">
              <a:lnSpc>
                <a:spcPct val="107000"/>
              </a:lnSpc>
              <a:spcAft>
                <a:spcPts val="800"/>
              </a:spcAft>
              <a:buFont typeface="Arial" panose="020B0604020202020204" pitchFamily="34" charset="0"/>
              <a:buChar char="•"/>
            </a:pP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A</a:t>
            </a:r>
            <a:r>
              <a:rPr lang="en-GB" dirty="0">
                <a:latin typeface="Segoe UI" panose="020B0502040204020203" pitchFamily="34" charset="0"/>
                <a:ea typeface="Calibri" panose="020F0502020204030204" pitchFamily="34" charset="0"/>
                <a:cs typeface="Segoe UI" panose="020B0502040204020203" pitchFamily="34" charset="0"/>
              </a:rPr>
              <a:t>ction - the action you took</a:t>
            </a:r>
          </a:p>
          <a:p>
            <a:pPr marL="742950" lvl="1" indent="-285750">
              <a:lnSpc>
                <a:spcPct val="107000"/>
              </a:lnSpc>
              <a:spcAft>
                <a:spcPts val="800"/>
              </a:spcAft>
              <a:buFont typeface="Arial" panose="020B0604020202020204" pitchFamily="34" charset="0"/>
              <a:buChar char="•"/>
            </a:pPr>
            <a:r>
              <a:rPr lang="en-GB" b="1" dirty="0">
                <a:solidFill>
                  <a:srgbClr val="4EC1C4"/>
                </a:solidFill>
                <a:latin typeface="Segoe UI" panose="020B0502040204020203" pitchFamily="34" charset="0"/>
                <a:ea typeface="Calibri" panose="020F0502020204030204" pitchFamily="34" charset="0"/>
                <a:cs typeface="Segoe UI" panose="020B0502040204020203" pitchFamily="34" charset="0"/>
              </a:rPr>
              <a:t>R</a:t>
            </a:r>
            <a:r>
              <a:rPr lang="en-GB" dirty="0">
                <a:latin typeface="Segoe UI" panose="020B0502040204020203" pitchFamily="34" charset="0"/>
                <a:ea typeface="Calibri" panose="020F0502020204030204" pitchFamily="34" charset="0"/>
                <a:cs typeface="Segoe UI" panose="020B0502040204020203" pitchFamily="34" charset="0"/>
              </a:rPr>
              <a:t>esult - what happened as a result of your action and what you learned from the experience</a:t>
            </a:r>
          </a:p>
        </p:txBody>
      </p:sp>
      <p:sp>
        <p:nvSpPr>
          <p:cNvPr id="15" name="Flowchart: Connector 14">
            <a:extLst>
              <a:ext uri="{FF2B5EF4-FFF2-40B4-BE49-F238E27FC236}">
                <a16:creationId xmlns:a16="http://schemas.microsoft.com/office/drawing/2014/main" id="{37D007B3-26C3-4351-8B9D-D15268A1E955}"/>
              </a:ext>
            </a:extLst>
          </p:cNvPr>
          <p:cNvSpPr/>
          <p:nvPr/>
        </p:nvSpPr>
        <p:spPr>
          <a:xfrm>
            <a:off x="11252579" y="525505"/>
            <a:ext cx="320723" cy="327546"/>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Connector 15">
            <a:extLst>
              <a:ext uri="{FF2B5EF4-FFF2-40B4-BE49-F238E27FC236}">
                <a16:creationId xmlns:a16="http://schemas.microsoft.com/office/drawing/2014/main" id="{082DCA17-ABDF-47EA-A723-9AC070C62235}"/>
              </a:ext>
            </a:extLst>
          </p:cNvPr>
          <p:cNvSpPr/>
          <p:nvPr/>
        </p:nvSpPr>
        <p:spPr>
          <a:xfrm>
            <a:off x="9868715" y="522423"/>
            <a:ext cx="320723" cy="327546"/>
          </a:xfrm>
          <a:prstGeom prst="flowChartConnector">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0" name="Flowchart: Connector 19">
            <a:extLst>
              <a:ext uri="{FF2B5EF4-FFF2-40B4-BE49-F238E27FC236}">
                <a16:creationId xmlns:a16="http://schemas.microsoft.com/office/drawing/2014/main" id="{7B84D9B9-C399-4813-A8A1-995FAAB108B3}"/>
              </a:ext>
            </a:extLst>
          </p:cNvPr>
          <p:cNvSpPr/>
          <p:nvPr/>
        </p:nvSpPr>
        <p:spPr>
          <a:xfrm>
            <a:off x="10560647" y="525505"/>
            <a:ext cx="320723" cy="327546"/>
          </a:xfrm>
          <a:prstGeom prst="flowChartConnector">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AC272042-9381-499F-98E5-C4B2AB1E81FE}"/>
              </a:ext>
            </a:extLst>
          </p:cNvPr>
          <p:cNvSpPr/>
          <p:nvPr/>
        </p:nvSpPr>
        <p:spPr>
          <a:xfrm>
            <a:off x="9693296" y="2612576"/>
            <a:ext cx="2055423" cy="3170099"/>
          </a:xfrm>
          <a:prstGeom prst="rect">
            <a:avLst/>
          </a:prstGeom>
        </p:spPr>
        <p:txBody>
          <a:bodyPr wrap="square">
            <a:spAutoFit/>
          </a:bodyPr>
          <a:lstStyle/>
          <a:p>
            <a:pPr algn="ctr"/>
            <a:r>
              <a:rPr lang="en-GB" sz="2000" b="1" dirty="0">
                <a:solidFill>
                  <a:srgbClr val="4EC1C4"/>
                </a:solidFill>
                <a:latin typeface="Segoe UI" panose="020B0502040204020203" pitchFamily="34" charset="0"/>
                <a:cs typeface="Segoe UI" panose="020B0502040204020203" pitchFamily="34" charset="0"/>
              </a:rPr>
              <a:t>Listening</a:t>
            </a:r>
          </a:p>
          <a:p>
            <a:pPr algn="ctr"/>
            <a:r>
              <a:rPr lang="en-GB" sz="2000" b="1" dirty="0">
                <a:solidFill>
                  <a:srgbClr val="4EC1C4"/>
                </a:solidFill>
                <a:latin typeface="Segoe UI" panose="020B0502040204020203" pitchFamily="34" charset="0"/>
                <a:cs typeface="Segoe UI" panose="020B0502040204020203" pitchFamily="34" charset="0"/>
              </a:rPr>
              <a:t>Speaking</a:t>
            </a:r>
          </a:p>
          <a:p>
            <a:pPr algn="ctr"/>
            <a:r>
              <a:rPr lang="en-GB" sz="2000" b="1" dirty="0">
                <a:solidFill>
                  <a:srgbClr val="4EC1C4"/>
                </a:solidFill>
                <a:latin typeface="Segoe UI" panose="020B0502040204020203" pitchFamily="34" charset="0"/>
                <a:cs typeface="Segoe UI" panose="020B0502040204020203" pitchFamily="34" charset="0"/>
              </a:rPr>
              <a:t>Problem Solving</a:t>
            </a:r>
          </a:p>
          <a:p>
            <a:pPr algn="ctr"/>
            <a:r>
              <a:rPr lang="en-GB" sz="2000" b="1" dirty="0">
                <a:solidFill>
                  <a:srgbClr val="4EC1C4"/>
                </a:solidFill>
                <a:latin typeface="Segoe UI" panose="020B0502040204020203" pitchFamily="34" charset="0"/>
                <a:cs typeface="Segoe UI" panose="020B0502040204020203" pitchFamily="34" charset="0"/>
              </a:rPr>
              <a:t>Creativity</a:t>
            </a:r>
          </a:p>
          <a:p>
            <a:pPr algn="ctr"/>
            <a:r>
              <a:rPr lang="en-GB" sz="2000" b="1" dirty="0">
                <a:solidFill>
                  <a:srgbClr val="4EC1C4"/>
                </a:solidFill>
                <a:latin typeface="Segoe UI" panose="020B0502040204020203" pitchFamily="34" charset="0"/>
                <a:cs typeface="Segoe UI" panose="020B0502040204020203" pitchFamily="34" charset="0"/>
              </a:rPr>
              <a:t>Staying Positive</a:t>
            </a:r>
          </a:p>
          <a:p>
            <a:pPr algn="ctr"/>
            <a:r>
              <a:rPr lang="en-GB" sz="2000" b="1" dirty="0">
                <a:solidFill>
                  <a:srgbClr val="4EC1C4"/>
                </a:solidFill>
                <a:latin typeface="Segoe UI" panose="020B0502040204020203" pitchFamily="34" charset="0"/>
                <a:cs typeface="Segoe UI" panose="020B0502040204020203" pitchFamily="34" charset="0"/>
              </a:rPr>
              <a:t>Aiming High</a:t>
            </a:r>
          </a:p>
          <a:p>
            <a:pPr algn="ctr"/>
            <a:r>
              <a:rPr lang="en-GB" sz="2000" b="1" dirty="0">
                <a:solidFill>
                  <a:srgbClr val="4EC1C4"/>
                </a:solidFill>
                <a:latin typeface="Segoe UI" panose="020B0502040204020203" pitchFamily="34" charset="0"/>
                <a:cs typeface="Segoe UI" panose="020B0502040204020203" pitchFamily="34" charset="0"/>
              </a:rPr>
              <a:t>Leadership</a:t>
            </a:r>
          </a:p>
          <a:p>
            <a:pPr algn="ctr"/>
            <a:r>
              <a:rPr lang="en-GB" sz="2000" b="1" dirty="0">
                <a:solidFill>
                  <a:srgbClr val="4EC1C4"/>
                </a:solidFill>
                <a:latin typeface="Segoe UI" panose="020B0502040204020203" pitchFamily="34" charset="0"/>
                <a:cs typeface="Segoe UI" panose="020B0502040204020203" pitchFamily="34" charset="0"/>
              </a:rPr>
              <a:t>Team Work</a:t>
            </a:r>
          </a:p>
        </p:txBody>
      </p:sp>
    </p:spTree>
    <p:extLst>
      <p:ext uri="{BB962C8B-B14F-4D97-AF65-F5344CB8AC3E}">
        <p14:creationId xmlns:p14="http://schemas.microsoft.com/office/powerpoint/2010/main" val="77491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0" y="1"/>
            <a:ext cx="12192000" cy="1351722"/>
          </a:xfrm>
        </p:spPr>
        <p:txBody>
          <a:bodyPr anchor="ctr">
            <a:noAutofit/>
          </a:bodyPr>
          <a:lstStyle/>
          <a:p>
            <a:pPr marL="0" indent="0" algn="ctr">
              <a:buNone/>
            </a:pPr>
            <a:r>
              <a:rPr lang="en-GB" sz="3600" dirty="0">
                <a:latin typeface="Segoe UI" panose="020B0502040204020203" pitchFamily="34" charset="0"/>
                <a:cs typeface="Segoe UI" panose="020B0502040204020203" pitchFamily="34" charset="0"/>
              </a:rPr>
              <a:t>Pathways into the Space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258958"/>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DA45245E-AFD1-4E50-AB2E-2C349382C5E4}"/>
              </a:ext>
            </a:extLst>
          </p:cNvPr>
          <p:cNvSpPr txBox="1"/>
          <p:nvPr/>
        </p:nvSpPr>
        <p:spPr>
          <a:xfrm>
            <a:off x="8764756" y="6373481"/>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3344043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72444" y="5447016"/>
            <a:ext cx="12013582" cy="1364476"/>
          </a:xfrm>
          <a:prstGeom prst="rect">
            <a:avLst/>
          </a:prstGeom>
        </p:spPr>
        <p:txBody>
          <a:bodyPr wrap="square" numCol="2">
            <a:spAutoFit/>
          </a:bodyPr>
          <a:lstStyle/>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2"/>
              </a:rPr>
              <a:t>www.spacecareers.uk</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3"/>
              </a:rPr>
              <a:t>www.spacecentre.co.uk</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4"/>
              </a:rPr>
              <a:t>https://le.ac.uk/spacepark/future</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5"/>
              </a:rPr>
              <a:t>https://nationalspaceacademy.org</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6"/>
              </a:rPr>
              <a:t>www.loucoll.ac.uk/tags/space-engineering</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7"/>
              </a:rPr>
              <a:t>www.nceo.ac.uk/</a:t>
            </a:r>
            <a:endParaRPr lang="en-GB" sz="1400" dirty="0">
              <a:latin typeface="Segoe UI" panose="020B0502040204020203" pitchFamily="34" charset="0"/>
              <a:ea typeface="Calibri" panose="020F0502020204030204" pitchFamily="34" charset="0"/>
              <a:cs typeface="Segoe UI" panose="020B0502040204020203" pitchFamily="34" charset="0"/>
            </a:endParaRPr>
          </a:p>
          <a:p>
            <a:pPr>
              <a:spcAft>
                <a:spcPts val="800"/>
              </a:spcAft>
            </a:pPr>
            <a:r>
              <a:rPr lang="en-GB" sz="1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8"/>
              </a:rPr>
              <a:t>www.sacatapultcoe.org/centre/east-midlands</a:t>
            </a:r>
            <a:endParaRPr lang="en-GB" sz="1400" dirty="0">
              <a:latin typeface="Segoe UI" panose="020B0502040204020203" pitchFamily="34" charset="0"/>
              <a:ea typeface="Calibri" panose="020F0502020204030204" pitchFamily="34" charset="0"/>
              <a:cs typeface="Segoe UI" panose="020B0502040204020203" pitchFamily="34" charset="0"/>
            </a:endParaRPr>
          </a:p>
        </p:txBody>
      </p:sp>
      <p:sp>
        <p:nvSpPr>
          <p:cNvPr id="4" name="Oval 3">
            <a:extLst>
              <a:ext uri="{FF2B5EF4-FFF2-40B4-BE49-F238E27FC236}">
                <a16:creationId xmlns:a16="http://schemas.microsoft.com/office/drawing/2014/main" id="{0992159D-288C-4D16-825E-62B1561375BB}"/>
              </a:ext>
            </a:extLst>
          </p:cNvPr>
          <p:cNvSpPr/>
          <p:nvPr/>
        </p:nvSpPr>
        <p:spPr>
          <a:xfrm>
            <a:off x="757730" y="557539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757729" y="5887852"/>
            <a:ext cx="124865" cy="118784"/>
          </a:xfrm>
          <a:prstGeom prst="ellipse">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757728" y="6200308"/>
            <a:ext cx="124865" cy="118784"/>
          </a:xfrm>
          <a:prstGeom prst="ellipse">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7DAC9B0A-8C86-45A7-9074-2D68E55DD65F}"/>
              </a:ext>
            </a:extLst>
          </p:cNvPr>
          <p:cNvSpPr/>
          <p:nvPr/>
        </p:nvSpPr>
        <p:spPr>
          <a:xfrm>
            <a:off x="757727" y="6512764"/>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AA28280-5957-47B6-A583-E987F6358D08}"/>
              </a:ext>
            </a:extLst>
          </p:cNvPr>
          <p:cNvSpPr/>
          <p:nvPr/>
        </p:nvSpPr>
        <p:spPr>
          <a:xfrm>
            <a:off x="6658923" y="5575396"/>
            <a:ext cx="124865" cy="118784"/>
          </a:xfrm>
          <a:prstGeom prst="ellipse">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5691C1A7-4FBD-4C8D-99AA-9416EC826ED3}"/>
              </a:ext>
            </a:extLst>
          </p:cNvPr>
          <p:cNvSpPr/>
          <p:nvPr/>
        </p:nvSpPr>
        <p:spPr>
          <a:xfrm>
            <a:off x="6658921" y="620030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9A93BEED-BCAA-4A7B-A566-A2FC9F0A6BA5}"/>
              </a:ext>
            </a:extLst>
          </p:cNvPr>
          <p:cNvSpPr/>
          <p:nvPr/>
        </p:nvSpPr>
        <p:spPr>
          <a:xfrm>
            <a:off x="6658921" y="5887852"/>
            <a:ext cx="124865" cy="118784"/>
          </a:xfrm>
          <a:prstGeom prst="ellipse">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29" grpId="0" animBg="1"/>
      <p:bldP spid="30" grpId="0" animBg="1"/>
      <p:bldP spid="31" grpId="0" animBg="1"/>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872995" y="3459707"/>
            <a:ext cx="11319006" cy="3361946"/>
          </a:xfrm>
          <a:prstGeom prst="rect">
            <a:avLst/>
          </a:prstGeom>
        </p:spPr>
        <p:txBody>
          <a:bodyPr wrap="square" numCol="1">
            <a:spAutoFit/>
          </a:bodyPr>
          <a:lstStyle/>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2"/>
              </a:rPr>
              <a:t>https://magnaparva.com/</a:t>
            </a:r>
            <a:r>
              <a:rPr lang="en-GB" sz="2000" dirty="0">
                <a:latin typeface="Segoe UI" panose="020B0502040204020203" pitchFamily="34" charset="0"/>
                <a:ea typeface="Calibri" panose="020F0502020204030204" pitchFamily="34" charset="0"/>
                <a:cs typeface="Segoe UI" panose="020B0502040204020203" pitchFamily="34" charset="0"/>
              </a:rPr>
              <a:t> build space hardware, Leicester</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3"/>
              </a:rPr>
              <a:t>www.ttelectronics.com/products/brands/semelab/</a:t>
            </a:r>
            <a:r>
              <a:rPr lang="en-GB" sz="2000" dirty="0">
                <a:latin typeface="Segoe UI" panose="020B0502040204020203" pitchFamily="34" charset="0"/>
                <a:ea typeface="Calibri" panose="020F0502020204030204" pitchFamily="34" charset="0"/>
                <a:cs typeface="Segoe UI" panose="020B0502040204020203" pitchFamily="34" charset="0"/>
              </a:rPr>
              <a:t> makes semiconductor components, Lutterworth</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4"/>
              </a:rPr>
              <a:t>www.safetty.net/</a:t>
            </a:r>
            <a:r>
              <a:rPr lang="en-GB" sz="2000" dirty="0">
                <a:latin typeface="Segoe UI" panose="020B0502040204020203" pitchFamily="34" charset="0"/>
                <a:ea typeface="Calibri" panose="020F0502020204030204" pitchFamily="34" charset="0"/>
                <a:cs typeface="Segoe UI" panose="020B0502040204020203" pitchFamily="34" charset="0"/>
              </a:rPr>
              <a:t> develops software for space-based systems, Leicester</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5"/>
              </a:rPr>
              <a:t>www.earthsense.co.uk/</a:t>
            </a:r>
            <a:r>
              <a:rPr lang="en-GB" sz="2000" dirty="0">
                <a:latin typeface="Segoe UI" panose="020B0502040204020203" pitchFamily="34" charset="0"/>
                <a:ea typeface="Calibri" panose="020F0502020204030204" pitchFamily="34" charset="0"/>
                <a:cs typeface="Segoe UI" panose="020B0502040204020203" pitchFamily="34" charset="0"/>
              </a:rPr>
              <a:t> uses satellite data for environmental monitoring, Leicester</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6"/>
              </a:rPr>
              <a:t>www.point4uk.com/</a:t>
            </a:r>
            <a:r>
              <a:rPr lang="en-GB" sz="2000" dirty="0">
                <a:latin typeface="Segoe UI" panose="020B0502040204020203" pitchFamily="34" charset="0"/>
                <a:ea typeface="Calibri" panose="020F0502020204030204" pitchFamily="34" charset="0"/>
                <a:cs typeface="Segoe UI" panose="020B0502040204020203" pitchFamily="34" charset="0"/>
              </a:rPr>
              <a:t> uses satellite data for vegetation risk management, Melton Mowbray</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7"/>
              </a:rPr>
              <a:t>www.moniteye.co.uk/</a:t>
            </a:r>
            <a:r>
              <a:rPr lang="en-GB" sz="2000" dirty="0">
                <a:latin typeface="Segoe UI" panose="020B0502040204020203" pitchFamily="34" charset="0"/>
                <a:ea typeface="Calibri" panose="020F0502020204030204" pitchFamily="34" charset="0"/>
                <a:cs typeface="Segoe UI" panose="020B0502040204020203" pitchFamily="34" charset="0"/>
              </a:rPr>
              <a:t> uses GPS, Oakham</a:t>
            </a:r>
          </a:p>
          <a:p>
            <a:pPr>
              <a:lnSpc>
                <a:spcPct val="107000"/>
              </a:lnSpc>
              <a:spcAft>
                <a:spcPts val="800"/>
              </a:spcAft>
            </a:pPr>
            <a:r>
              <a:rPr lang="en-GB" sz="20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8"/>
              </a:rPr>
              <a:t>www.seradata.com/</a:t>
            </a:r>
            <a:r>
              <a:rPr lang="en-GB" sz="2000" dirty="0">
                <a:latin typeface="Segoe UI" panose="020B0502040204020203" pitchFamily="34" charset="0"/>
                <a:ea typeface="Calibri" panose="020F0502020204030204" pitchFamily="34" charset="0"/>
                <a:cs typeface="Segoe UI" panose="020B0502040204020203" pitchFamily="34" charset="0"/>
              </a:rPr>
              <a:t> uses satellite data, Welford</a:t>
            </a:r>
          </a:p>
          <a:p>
            <a:endParaRPr lang="en-GB" sz="1600" dirty="0">
              <a:latin typeface="Segoe UI" panose="020B0502040204020203" pitchFamily="34" charset="0"/>
              <a:cs typeface="Segoe UI" panose="020B0502040204020203" pitchFamily="34" charset="0"/>
            </a:endParaRP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2" name="Oval 71">
            <a:extLst>
              <a:ext uri="{FF2B5EF4-FFF2-40B4-BE49-F238E27FC236}">
                <a16:creationId xmlns:a16="http://schemas.microsoft.com/office/drawing/2014/main" id="{A0013713-6911-49A9-86A0-634C1E6A89F1}"/>
              </a:ext>
            </a:extLst>
          </p:cNvPr>
          <p:cNvSpPr/>
          <p:nvPr/>
        </p:nvSpPr>
        <p:spPr>
          <a:xfrm>
            <a:off x="562176" y="409096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562177" y="3651982"/>
            <a:ext cx="124865" cy="118784"/>
          </a:xfrm>
          <a:prstGeom prst="ellipse">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562176" y="4526827"/>
            <a:ext cx="124865" cy="118784"/>
          </a:xfrm>
          <a:prstGeom prst="ellipse">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562175" y="4907012"/>
            <a:ext cx="124865" cy="118784"/>
          </a:xfrm>
          <a:prstGeom prst="ellipse">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562174" y="5345990"/>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DC42834-F08D-4F18-917B-82785499E758}"/>
              </a:ext>
            </a:extLst>
          </p:cNvPr>
          <p:cNvSpPr/>
          <p:nvPr/>
        </p:nvSpPr>
        <p:spPr>
          <a:xfrm>
            <a:off x="564742" y="5784968"/>
            <a:ext cx="124865" cy="118784"/>
          </a:xfrm>
          <a:prstGeom prst="ellipse">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128EFD7-76E4-489F-B599-11EEA057F177}"/>
              </a:ext>
            </a:extLst>
          </p:cNvPr>
          <p:cNvSpPr/>
          <p:nvPr/>
        </p:nvSpPr>
        <p:spPr>
          <a:xfrm>
            <a:off x="562174" y="6220835"/>
            <a:ext cx="124865" cy="118784"/>
          </a:xfrm>
          <a:prstGeom prst="ellipse">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510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89204" y="5160108"/>
            <a:ext cx="3540369"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07996"/>
          </a:xfrm>
          <a:prstGeom prst="rect">
            <a:avLst/>
          </a:prstGeom>
          <a:noFill/>
        </p:spPr>
        <p:txBody>
          <a:bodyPr wrap="square" rtlCol="0">
            <a:spAutoFit/>
          </a:bodyPr>
          <a:lstStyle/>
          <a:p>
            <a:r>
              <a:rPr lang="en-GB" sz="6600" b="1" dirty="0">
                <a:latin typeface="Segoe UI" panose="020B0502040204020203" pitchFamily="34" charset="0"/>
                <a:cs typeface="Segoe UI" panose="020B0502040204020203" pitchFamily="34" charset="0"/>
              </a:rPr>
              <a:t>Visit www.llep.org.uk/wow</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63426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9493897"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Space 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2" name="Online Media 1" title="Space (subtitled)  - LLEP World of Work">
            <a:hlinkClick r:id="" action="ppaction://media"/>
            <a:extLst>
              <a:ext uri="{FF2B5EF4-FFF2-40B4-BE49-F238E27FC236}">
                <a16:creationId xmlns:a16="http://schemas.microsoft.com/office/drawing/2014/main" id="{0315A8BD-1D0A-40CE-B2AE-647597B9DD2A}"/>
              </a:ext>
            </a:extLst>
          </p:cNvPr>
          <p:cNvPicPr>
            <a:picLocks noRot="1" noChangeAspect="1"/>
          </p:cNvPicPr>
          <p:nvPr>
            <a:videoFile r:link="rId1"/>
          </p:nvPr>
        </p:nvPicPr>
        <p:blipFill>
          <a:blip r:embed="rId3"/>
          <a:stretch>
            <a:fillRect/>
          </a:stretch>
        </p:blipFill>
        <p:spPr>
          <a:xfrm>
            <a:off x="2513160" y="1984532"/>
            <a:ext cx="7165680" cy="4048609"/>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1250" y="2587905"/>
            <a:ext cx="6096000" cy="2982688"/>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E4C2"/>
              </a:solidFill>
            </a:endParaRPr>
          </a:p>
        </p:txBody>
      </p:sp>
      <p:sp>
        <p:nvSpPr>
          <p:cNvPr id="9" name="Rectangle 8">
            <a:extLst>
              <a:ext uri="{FF2B5EF4-FFF2-40B4-BE49-F238E27FC236}">
                <a16:creationId xmlns:a16="http://schemas.microsoft.com/office/drawing/2014/main" id="{862F9376-DAFA-495B-902E-B851228079CA}"/>
              </a:ext>
            </a:extLst>
          </p:cNvPr>
          <p:cNvSpPr/>
          <p:nvPr/>
        </p:nvSpPr>
        <p:spPr>
          <a:xfrm>
            <a:off x="6096000" y="2587905"/>
            <a:ext cx="6096000" cy="2982689"/>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0" y="0"/>
            <a:ext cx="12192000" cy="1713849"/>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What is the </a:t>
            </a:r>
            <a:r>
              <a:rPr lang="en-GB" sz="4000" b="1" dirty="0">
                <a:solidFill>
                  <a:srgbClr val="4EC1C4"/>
                </a:solidFill>
                <a:latin typeface="Segoe UI" panose="020B0502040204020203" pitchFamily="34" charset="0"/>
                <a:cs typeface="Segoe UI" panose="020B0502040204020203" pitchFamily="34" charset="0"/>
              </a:rPr>
              <a:t>Space</a:t>
            </a:r>
            <a:r>
              <a:rPr lang="en-GB" sz="4000" dirty="0">
                <a:latin typeface="Segoe UI" panose="020B0502040204020203" pitchFamily="34" charset="0"/>
                <a:cs typeface="Segoe UI" panose="020B0502040204020203" pitchFamily="34" charset="0"/>
              </a:rPr>
              <a:t> industry?</a:t>
            </a:r>
          </a:p>
        </p:txBody>
      </p:sp>
      <p:sp>
        <p:nvSpPr>
          <p:cNvPr id="18" name="Rectangle 17">
            <a:extLst>
              <a:ext uri="{FF2B5EF4-FFF2-40B4-BE49-F238E27FC236}">
                <a16:creationId xmlns:a16="http://schemas.microsoft.com/office/drawing/2014/main" id="{F92FBA2C-DB4F-4A06-AACB-644F15A49D1E}"/>
              </a:ext>
            </a:extLst>
          </p:cNvPr>
          <p:cNvSpPr/>
          <p:nvPr/>
        </p:nvSpPr>
        <p:spPr>
          <a:xfrm>
            <a:off x="714874" y="3467273"/>
            <a:ext cx="4666248" cy="163121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companies who design, build and operate spacecraft and instruments in space for a variety of purposes including commerce, science and security</a:t>
            </a:r>
            <a:r>
              <a:rPr lang="en-US" sz="2000" dirty="0">
                <a:latin typeface="Segoe UI" panose="020B0502040204020203" pitchFamily="34" charset="0"/>
                <a:cs typeface="Segoe UI" panose="020B0502040204020203" pitchFamily="34" charset="0"/>
              </a:rPr>
              <a:t>.</a:t>
            </a:r>
          </a:p>
        </p:txBody>
      </p:sp>
      <p:sp>
        <p:nvSpPr>
          <p:cNvPr id="6" name="Rectangle 5">
            <a:extLst>
              <a:ext uri="{FF2B5EF4-FFF2-40B4-BE49-F238E27FC236}">
                <a16:creationId xmlns:a16="http://schemas.microsoft.com/office/drawing/2014/main" id="{E025C836-6182-433C-A0BD-53F1DD9903B2}"/>
              </a:ext>
            </a:extLst>
          </p:cNvPr>
          <p:cNvSpPr/>
          <p:nvPr/>
        </p:nvSpPr>
        <p:spPr>
          <a:xfrm>
            <a:off x="356095" y="2843173"/>
            <a:ext cx="5741157" cy="461665"/>
          </a:xfrm>
          <a:prstGeom prst="rect">
            <a:avLst/>
          </a:prstGeom>
        </p:spPr>
        <p:txBody>
          <a:bodyPr wrap="square">
            <a:spAutoFit/>
          </a:bodyPr>
          <a:lstStyle/>
          <a:p>
            <a:r>
              <a:rPr lang="en-US" sz="2400" b="1" dirty="0">
                <a:solidFill>
                  <a:srgbClr val="4EC1C4"/>
                </a:solidFill>
                <a:latin typeface="Segoe UI" panose="020B0502040204020203" pitchFamily="34" charset="0"/>
                <a:cs typeface="Segoe UI" panose="020B0502040204020203" pitchFamily="34" charset="0"/>
              </a:rPr>
              <a:t>Upstream space: </a:t>
            </a:r>
            <a:endParaRPr lang="en-GB" sz="2400" b="1" dirty="0">
              <a:solidFill>
                <a:srgbClr val="4EC1C4"/>
              </a:solidFill>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640F6CA1-C18E-459D-BD7F-A614E7C6B180}"/>
              </a:ext>
            </a:extLst>
          </p:cNvPr>
          <p:cNvSpPr/>
          <p:nvPr/>
        </p:nvSpPr>
        <p:spPr>
          <a:xfrm>
            <a:off x="6810876" y="3467273"/>
            <a:ext cx="4666248" cy="1938992"/>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companies who use data from spacecraft to create a wide variety of business products and services (such as weather forecasts, traffic monitoring, communications and navigation) – this is an important growth area.</a:t>
            </a:r>
          </a:p>
        </p:txBody>
      </p:sp>
      <p:sp>
        <p:nvSpPr>
          <p:cNvPr id="25" name="Rectangle 24">
            <a:extLst>
              <a:ext uri="{FF2B5EF4-FFF2-40B4-BE49-F238E27FC236}">
                <a16:creationId xmlns:a16="http://schemas.microsoft.com/office/drawing/2014/main" id="{17D406DA-F672-41B8-A844-DE15E3D74F25}"/>
              </a:ext>
            </a:extLst>
          </p:cNvPr>
          <p:cNvSpPr/>
          <p:nvPr/>
        </p:nvSpPr>
        <p:spPr>
          <a:xfrm>
            <a:off x="6452095" y="2843172"/>
            <a:ext cx="5741162" cy="461665"/>
          </a:xfrm>
          <a:prstGeom prst="rect">
            <a:avLst/>
          </a:prstGeom>
        </p:spPr>
        <p:txBody>
          <a:bodyPr wrap="square">
            <a:spAutoFit/>
          </a:bodyPr>
          <a:lstStyle/>
          <a:p>
            <a:r>
              <a:rPr lang="en-GB" sz="2400" b="1" dirty="0">
                <a:solidFill>
                  <a:srgbClr val="4EC1C4"/>
                </a:solidFill>
                <a:latin typeface="Segoe UI" panose="020B0502040204020203" pitchFamily="34" charset="0"/>
                <a:cs typeface="Segoe UI" panose="020B0502040204020203" pitchFamily="34" charset="0"/>
              </a:rPr>
              <a:t>Downstream:</a:t>
            </a:r>
          </a:p>
        </p:txBody>
      </p:sp>
      <p:sp>
        <p:nvSpPr>
          <p:cNvPr id="2" name="Rectangle 1">
            <a:extLst>
              <a:ext uri="{FF2B5EF4-FFF2-40B4-BE49-F238E27FC236}">
                <a16:creationId xmlns:a16="http://schemas.microsoft.com/office/drawing/2014/main" id="{F86846EB-B1A5-4421-8501-CE9E08813155}"/>
              </a:ext>
            </a:extLst>
          </p:cNvPr>
          <p:cNvSpPr/>
          <p:nvPr/>
        </p:nvSpPr>
        <p:spPr>
          <a:xfrm>
            <a:off x="185506" y="1962003"/>
            <a:ext cx="6047746" cy="400110"/>
          </a:xfrm>
          <a:prstGeom prst="rect">
            <a:avLst/>
          </a:prstGeom>
        </p:spPr>
        <p:txBody>
          <a:bodyPr wrap="none">
            <a:spAutoFit/>
          </a:bodyPr>
          <a:lstStyle/>
          <a:p>
            <a:r>
              <a:rPr lang="en-GB" sz="2000" dirty="0">
                <a:latin typeface="Segoe UI" panose="020B0502040204020203" pitchFamily="34" charset="0"/>
                <a:cs typeface="Segoe UI" panose="020B0502040204020203" pitchFamily="34" charset="0"/>
              </a:rPr>
              <a:t>The space industry is broadly made up of two areas:</a:t>
            </a:r>
          </a:p>
        </p:txBody>
      </p:sp>
      <p:sp>
        <p:nvSpPr>
          <p:cNvPr id="11" name="Rectangle 10">
            <a:extLst>
              <a:ext uri="{FF2B5EF4-FFF2-40B4-BE49-F238E27FC236}">
                <a16:creationId xmlns:a16="http://schemas.microsoft.com/office/drawing/2014/main" id="{6DA99DC3-93DF-4E8D-BE9F-70E9A66E003D}"/>
              </a:ext>
            </a:extLst>
          </p:cNvPr>
          <p:cNvSpPr/>
          <p:nvPr/>
        </p:nvSpPr>
        <p:spPr>
          <a:xfrm>
            <a:off x="0" y="1703187"/>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F8597E44-0600-4330-B2AE-1BC0B34AADE4}"/>
              </a:ext>
            </a:extLst>
          </p:cNvPr>
          <p:cNvSpPr/>
          <p:nvPr/>
        </p:nvSpPr>
        <p:spPr>
          <a:xfrm>
            <a:off x="185506" y="5872716"/>
            <a:ext cx="11605146" cy="70788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Space science and research make use of both upstream and downstream activities, using spacecraft to make observations.</a:t>
            </a:r>
          </a:p>
        </p:txBody>
      </p:sp>
      <p:sp>
        <p:nvSpPr>
          <p:cNvPr id="13" name="Rectangle 12">
            <a:extLst>
              <a:ext uri="{FF2B5EF4-FFF2-40B4-BE49-F238E27FC236}">
                <a16:creationId xmlns:a16="http://schemas.microsoft.com/office/drawing/2014/main" id="{B09EEFB0-C390-4466-AB45-0E9EDA5141E9}"/>
              </a:ext>
            </a:extLst>
          </p:cNvPr>
          <p:cNvSpPr/>
          <p:nvPr/>
        </p:nvSpPr>
        <p:spPr>
          <a:xfrm>
            <a:off x="-5" y="2474469"/>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B6FD4FC-D8DB-448B-BB1D-C52B2AA700FB}"/>
              </a:ext>
            </a:extLst>
          </p:cNvPr>
          <p:cNvSpPr/>
          <p:nvPr/>
        </p:nvSpPr>
        <p:spPr>
          <a:xfrm>
            <a:off x="-5" y="5572785"/>
            <a:ext cx="12192000" cy="104987"/>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33323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011690" y="0"/>
            <a:ext cx="11180310" cy="1663256"/>
          </a:xfrm>
        </p:spPr>
        <p:txBody>
          <a:bodyPr/>
          <a:lstStyle/>
          <a:p>
            <a:pPr algn="ctr"/>
            <a:r>
              <a:rPr lang="en-GB" dirty="0">
                <a:latin typeface="Segoe UI" panose="020B0502040204020203" pitchFamily="34" charset="0"/>
                <a:cs typeface="Segoe UI" panose="020B0502040204020203" pitchFamily="34" charset="0"/>
              </a:rPr>
              <a:t>Why work in the Space industry?</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351199" y="1658133"/>
            <a:ext cx="10210106" cy="5032376"/>
          </a:xfrm>
        </p:spPr>
        <p:txBody>
          <a:bodyPr>
            <a:normAutofit/>
          </a:bodyPr>
          <a:lstStyle/>
          <a:p>
            <a:pPr marL="0" indent="0">
              <a:lnSpc>
                <a:spcPct val="107000"/>
              </a:lnSpc>
              <a:spcAft>
                <a:spcPts val="800"/>
              </a:spcAft>
              <a:buNone/>
            </a:pPr>
            <a:r>
              <a:rPr lang="en-GB" sz="2000" dirty="0">
                <a:latin typeface="Segoe UI" panose="020B0502040204020203" pitchFamily="34" charset="0"/>
                <a:ea typeface="Calibri" panose="020F0502020204030204" pitchFamily="34" charset="0"/>
                <a:cs typeface="Segoe UI" panose="020B0502040204020203" pitchFamily="34" charset="0"/>
              </a:rPr>
              <a:t>Space technology is used in many ways to support our modern life, from medical devices to weather prediction.</a:t>
            </a:r>
            <a:endParaRPr lang="en-GB" sz="2000" b="1" dirty="0">
              <a:latin typeface="Segoe UI" panose="020B0502040204020203" pitchFamily="34" charset="0"/>
              <a:ea typeface="Calibri" panose="020F0502020204030204" pitchFamily="34" charset="0"/>
              <a:cs typeface="Segoe UI" panose="020B0502040204020203" pitchFamily="34" charset="0"/>
            </a:endParaRPr>
          </a:p>
          <a:p>
            <a:pPr marL="0" indent="0">
              <a:lnSpc>
                <a:spcPct val="107000"/>
              </a:lnSpc>
              <a:spcAft>
                <a:spcPts val="800"/>
              </a:spcAft>
              <a:buNone/>
            </a:pP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Growth Industry</a:t>
            </a:r>
          </a:p>
          <a:p>
            <a:pPr>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The UK’s space sector is growing at a rate of more than 3% a year, creating hundreds of new jobs.</a:t>
            </a:r>
          </a:p>
          <a:p>
            <a:pPr>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The sector needs to attract and retain a talented and diverse workforce of more than 30,000 new workers.</a:t>
            </a:r>
          </a:p>
          <a:p>
            <a:pPr marL="0" indent="0">
              <a:lnSpc>
                <a:spcPct val="107000"/>
              </a:lnSpc>
              <a:spcAft>
                <a:spcPts val="800"/>
              </a:spcAft>
              <a:buNone/>
            </a:pPr>
            <a:r>
              <a:rPr lang="en-GB" sz="2000" b="1" dirty="0">
                <a:solidFill>
                  <a:srgbClr val="4EC1C4"/>
                </a:solidFill>
                <a:latin typeface="Segoe UI" panose="020B0502040204020203" pitchFamily="34" charset="0"/>
                <a:ea typeface="Calibri" panose="020F0502020204030204" pitchFamily="34" charset="0"/>
                <a:cs typeface="Segoe UI" panose="020B0502040204020203" pitchFamily="34" charset="0"/>
              </a:rPr>
              <a:t>Companies are struggling to recruit</a:t>
            </a:r>
          </a:p>
          <a:p>
            <a:pPr>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68% of UK space organisations predict that they will be hiring over the next 3 years.</a:t>
            </a:r>
          </a:p>
          <a:p>
            <a:pPr>
              <a:lnSpc>
                <a:spcPct val="107000"/>
              </a:lnSpc>
              <a:spcAft>
                <a:spcPts val="800"/>
              </a:spcAft>
            </a:pPr>
            <a:r>
              <a:rPr lang="en-GB" sz="2000" dirty="0">
                <a:latin typeface="Segoe UI" panose="020B0502040204020203" pitchFamily="34" charset="0"/>
                <a:ea typeface="Calibri" panose="020F0502020204030204" pitchFamily="34" charset="0"/>
                <a:cs typeface="Segoe UI" panose="020B0502040204020203" pitchFamily="34" charset="0"/>
              </a:rPr>
              <a:t>40% of all organisations say staff recruitment is a major barrier to their growth.</a:t>
            </a:r>
          </a:p>
          <a:p>
            <a:pPr>
              <a:lnSpc>
                <a:spcPct val="107000"/>
              </a:lnSpc>
              <a:spcAft>
                <a:spcPts val="800"/>
              </a:spcAft>
            </a:pPr>
            <a:endParaRPr lang="en-GB" sz="1800" dirty="0">
              <a:latin typeface="Segoe UI" panose="020B0502040204020203" pitchFamily="34" charset="0"/>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37577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454865" cy="68580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73327" y="240632"/>
            <a:ext cx="8417801" cy="1422624"/>
          </a:xfrm>
        </p:spPr>
        <p:txBody>
          <a:bodyPr/>
          <a:lstStyle/>
          <a:p>
            <a:pPr algn="ctr"/>
            <a:r>
              <a:rPr lang="en-GB" dirty="0">
                <a:latin typeface="Segoe UI" panose="020B0502040204020203" pitchFamily="34" charset="0"/>
                <a:cs typeface="Segoe UI" panose="020B0502040204020203" pitchFamily="34" charset="0"/>
              </a:rPr>
              <a:t>Why work in the Space industry?</a:t>
            </a:r>
          </a:p>
        </p:txBody>
      </p:sp>
      <p:sp>
        <p:nvSpPr>
          <p:cNvPr id="8" name="Rectangle 7">
            <a:extLst>
              <a:ext uri="{FF2B5EF4-FFF2-40B4-BE49-F238E27FC236}">
                <a16:creationId xmlns:a16="http://schemas.microsoft.com/office/drawing/2014/main" id="{526BCF2E-7703-4571-A897-21C5144780BC}"/>
              </a:ext>
            </a:extLst>
          </p:cNvPr>
          <p:cNvSpPr/>
          <p:nvPr/>
        </p:nvSpPr>
        <p:spPr>
          <a:xfrm>
            <a:off x="588062" y="-3501"/>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926425" y="1769650"/>
            <a:ext cx="5746737" cy="5032376"/>
          </a:xfrm>
        </p:spPr>
        <p:txBody>
          <a:bodyPr>
            <a:normAutofit/>
          </a:bodyPr>
          <a:lstStyle/>
          <a:p>
            <a:pPr marL="0" indent="0" algn="just">
              <a:buNone/>
            </a:pPr>
            <a:r>
              <a:rPr lang="en-GB" sz="2000" dirty="0">
                <a:latin typeface="Segoe UI" panose="020B0502040204020203" pitchFamily="34" charset="0"/>
                <a:ea typeface="Calibri" panose="020F0502020204030204" pitchFamily="34" charset="0"/>
                <a:cs typeface="Segoe UI" panose="020B0502040204020203" pitchFamily="34" charset="0"/>
              </a:rPr>
              <a:t>There are many types of jobs in the sector. </a:t>
            </a:r>
          </a:p>
          <a:p>
            <a:pPr marL="0" indent="0" algn="just">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lgn="just">
              <a:buNone/>
            </a:pPr>
            <a:r>
              <a:rPr lang="en-GB" sz="2000" dirty="0">
                <a:latin typeface="Segoe UI" panose="020B0502040204020203" pitchFamily="34" charset="0"/>
                <a:ea typeface="Calibri" panose="020F0502020204030204" pitchFamily="34" charset="0"/>
                <a:cs typeface="Segoe UI" panose="020B0502040204020203" pitchFamily="34" charset="0"/>
              </a:rPr>
              <a:t>Job titles include:</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Systems Engineer</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Propulsion Engineer</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Optical Technician</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Communications Engineer</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Data Scientist</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Planetary Scientist</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Payload Systems Engineer</a:t>
            </a: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Electronics Technician</a:t>
            </a:r>
          </a:p>
          <a:p>
            <a:pPr lvl="1" algn="just"/>
            <a:r>
              <a:rPr lang="en-GB" sz="2000" dirty="0" err="1">
                <a:latin typeface="Segoe UI" panose="020B0502040204020203" pitchFamily="34" charset="0"/>
                <a:ea typeface="Calibri" panose="020F0502020204030204" pitchFamily="34" charset="0"/>
                <a:cs typeface="Segoe UI" panose="020B0502040204020203" pitchFamily="34" charset="0"/>
              </a:rPr>
              <a:t>Astrodynamicist</a:t>
            </a:r>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lgn="just"/>
            <a:r>
              <a:rPr lang="en-GB" sz="2000" dirty="0">
                <a:latin typeface="Segoe UI" panose="020B0502040204020203" pitchFamily="34" charset="0"/>
                <a:ea typeface="Calibri" panose="020F0502020204030204" pitchFamily="34" charset="0"/>
                <a:cs typeface="Segoe UI" panose="020B0502040204020203" pitchFamily="34" charset="0"/>
              </a:rPr>
              <a:t>Software Engineer</a:t>
            </a:r>
          </a:p>
        </p:txBody>
      </p:sp>
      <p:sp>
        <p:nvSpPr>
          <p:cNvPr id="9" name="Rectangle 8">
            <a:extLst>
              <a:ext uri="{FF2B5EF4-FFF2-40B4-BE49-F238E27FC236}">
                <a16:creationId xmlns:a16="http://schemas.microsoft.com/office/drawing/2014/main" id="{7599EBC0-C07E-44ED-BB3C-18692F2DB230}"/>
              </a:ext>
            </a:extLst>
          </p:cNvPr>
          <p:cNvSpPr/>
          <p:nvPr/>
        </p:nvSpPr>
        <p:spPr>
          <a:xfrm>
            <a:off x="9302942" y="0"/>
            <a:ext cx="2889058" cy="68580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7A3AA7E3-C9CC-4F8F-8471-2021EE129C0E}"/>
              </a:ext>
            </a:extLst>
          </p:cNvPr>
          <p:cNvSpPr txBox="1"/>
          <p:nvPr/>
        </p:nvSpPr>
        <p:spPr>
          <a:xfrm>
            <a:off x="9556040" y="1994338"/>
            <a:ext cx="2635960" cy="3785652"/>
          </a:xfrm>
          <a:prstGeom prst="rect">
            <a:avLst/>
          </a:prstGeom>
          <a:noFill/>
          <a:ln>
            <a:noFill/>
          </a:ln>
        </p:spPr>
        <p:txBody>
          <a:bodyPr wrap="square" rtlCol="0">
            <a:spAutoFit/>
          </a:bodyPr>
          <a:lstStyle/>
          <a:p>
            <a:r>
              <a:rPr lang="en-GB" sz="2000" dirty="0">
                <a:latin typeface="Segoe UI" panose="020B0502040204020203" pitchFamily="34" charset="0"/>
                <a:cs typeface="Segoe UI" panose="020B0502040204020203" pitchFamily="34" charset="0"/>
              </a:rPr>
              <a:t>Visit Space Careers for job profiles, interviews with current space employers and webinars; as well as live job adverts and opportunities.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2"/>
              </a:rPr>
              <a:t>www.spacecareers.uk</a:t>
            </a:r>
            <a:r>
              <a:rPr lang="en-GB" sz="2000" dirty="0">
                <a:latin typeface="Segoe UI" panose="020B0502040204020203" pitchFamily="34" charset="0"/>
                <a:cs typeface="Segoe UI" panose="020B0502040204020203" pitchFamily="34" charset="0"/>
              </a:rPr>
              <a:t> </a:t>
            </a:r>
          </a:p>
          <a:p>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5652B83E-9E56-4A04-8129-984151C4A900}"/>
              </a:ext>
            </a:extLst>
          </p:cNvPr>
          <p:cNvSpPr/>
          <p:nvPr/>
        </p:nvSpPr>
        <p:spPr>
          <a:xfrm>
            <a:off x="9091128" y="0"/>
            <a:ext cx="85265"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162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663256"/>
          </a:xfrm>
        </p:spPr>
        <p:txBody>
          <a:bodyPr/>
          <a:lstStyle/>
          <a:p>
            <a:pPr algn="ctr"/>
            <a:r>
              <a:rPr lang="en-GB" dirty="0">
                <a:latin typeface="Segoe UI" panose="020B0502040204020203" pitchFamily="34" charset="0"/>
                <a:cs typeface="Segoe UI" panose="020B0502040204020203" pitchFamily="34" charset="0"/>
              </a:rPr>
              <a:t>Activity – Types of roles</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9"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670890" y="1909011"/>
            <a:ext cx="11521109" cy="545110"/>
          </a:xfrm>
        </p:spPr>
        <p:txBody>
          <a:bodyPr>
            <a:normAutofit/>
          </a:bodyPr>
          <a:lstStyle/>
          <a:p>
            <a:pPr marL="0" indent="0" algn="just">
              <a:buNone/>
            </a:pPr>
            <a:r>
              <a:rPr lang="en-GB" sz="2000" dirty="0">
                <a:latin typeface="Segoe UI" panose="020B0502040204020203" pitchFamily="34" charset="0"/>
                <a:ea typeface="Calibri" panose="020F0502020204030204" pitchFamily="34" charset="0"/>
                <a:cs typeface="Segoe UI" panose="020B0502040204020203" pitchFamily="34" charset="0"/>
              </a:rPr>
              <a:t>Using some of the job titles on the previous slide, can you match the word to its meaning?</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414215" y="2982687"/>
            <a:ext cx="12034457" cy="28747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Propulsion		A. Study of sight and the behaviour of light. 	</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Optics			B. Study of the motion of natural and artificial bodies in space</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Data			C. Carrying capacity of an aircraft measured in terms of weight</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Planetary Science	D. Facts and statistics collected for reference or analysis</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Payload 		E. Set of things working together as parts of a mechanism or an 				interconnecting network</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Astrodynamics		F. Study of planets, moons, and planetary systems	</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Software		G. the programs and other operating information used by a computer</a:t>
            </a:r>
          </a:p>
          <a:p>
            <a:pPr marL="914400" lvl="1" indent="-457200">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Systems			H. Action of driving or pushing forwards</a:t>
            </a: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596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663256"/>
          </a:xfrm>
        </p:spPr>
        <p:txBody>
          <a:bodyPr/>
          <a:lstStyle/>
          <a:p>
            <a:pPr algn="ctr"/>
            <a:r>
              <a:rPr lang="en-GB" dirty="0">
                <a:latin typeface="Segoe UI" panose="020B0502040204020203" pitchFamily="34" charset="0"/>
                <a:cs typeface="Segoe UI" panose="020B0502040204020203" pitchFamily="34" charset="0"/>
              </a:rPr>
              <a:t>Activity – Types of roles</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9"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670890" y="1909011"/>
            <a:ext cx="11521109" cy="545110"/>
          </a:xfrm>
        </p:spPr>
        <p:txBody>
          <a:bodyPr>
            <a:normAutofit/>
          </a:bodyPr>
          <a:lstStyle/>
          <a:p>
            <a:pPr marL="0" indent="0" algn="just">
              <a:buNone/>
            </a:pPr>
            <a:r>
              <a:rPr lang="en-GB" sz="2000" dirty="0">
                <a:latin typeface="Segoe UI" panose="020B0502040204020203" pitchFamily="34" charset="0"/>
                <a:ea typeface="Calibri" panose="020F0502020204030204" pitchFamily="34" charset="0"/>
                <a:cs typeface="Segoe UI" panose="020B0502040204020203" pitchFamily="34" charset="0"/>
              </a:rPr>
              <a:t>Answers:</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414215" y="2982687"/>
            <a:ext cx="12034457" cy="28747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Propulsion		H. Action of driving or pushing forwards.</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Optics			A. Study of sight and the behaviour of light</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Data			D. Facts and statistics collected for reference or analysis</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Planetary Science	F. Study of planets, moons, and planetary systems</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Payload 		C. Carrying capacity of an aircraft measured in terms of weight</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Astrodynamics		B. Study of the motion of natural and artificial bodies in space</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Software		G. the programs and other operating information used by a computer</a:t>
            </a:r>
          </a:p>
          <a:p>
            <a:pPr marL="914400" lvl="1" indent="-457200" algn="just">
              <a:buFont typeface="+mj-lt"/>
              <a:buAutoNum type="arabicPeriod"/>
            </a:pPr>
            <a:r>
              <a:rPr lang="en-GB" sz="2000" dirty="0">
                <a:latin typeface="Segoe UI" panose="020B0502040204020203" pitchFamily="34" charset="0"/>
                <a:ea typeface="Calibri" panose="020F0502020204030204" pitchFamily="34" charset="0"/>
                <a:cs typeface="Segoe UI" panose="020B0502040204020203" pitchFamily="34" charset="0"/>
              </a:rPr>
              <a:t>Systems			E. Set of things working together as parts of a mechanism or 				an interconnecting network</a:t>
            </a: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462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448670" y="2590859"/>
            <a:ext cx="11294660" cy="2132224"/>
          </a:xfrm>
        </p:spPr>
        <p:txBody>
          <a:bodyPr>
            <a:noAutofit/>
          </a:bodyPr>
          <a:lstStyle/>
          <a:p>
            <a:pPr marL="0" indent="0" algn="just">
              <a:lnSpc>
                <a:spcPct val="170000"/>
              </a:lnSpc>
              <a:buNone/>
            </a:pPr>
            <a:r>
              <a:rPr lang="en-GB" sz="2000" dirty="0">
                <a:latin typeface="Segoe UI" panose="020B0502040204020203" pitchFamily="34" charset="0"/>
                <a:ea typeface="Calibri" panose="020F0502020204030204" pitchFamily="34" charset="0"/>
                <a:cs typeface="Segoe UI" panose="020B0502040204020203" pitchFamily="34" charset="0"/>
              </a:rPr>
              <a:t>Leicester and Leicestershire is home to:</a:t>
            </a:r>
          </a:p>
          <a:p>
            <a:pPr lvl="1" algn="just">
              <a:lnSpc>
                <a:spcPct val="170000"/>
              </a:lnSpc>
            </a:pPr>
            <a:r>
              <a:rPr lang="en-GB" sz="2000" dirty="0">
                <a:latin typeface="Segoe UI" panose="020B0502040204020203" pitchFamily="34" charset="0"/>
                <a:ea typeface="Calibri" panose="020F0502020204030204" pitchFamily="34" charset="0"/>
                <a:cs typeface="Segoe UI" panose="020B0502040204020203" pitchFamily="34" charset="0"/>
              </a:rPr>
              <a:t>University of Leicester, one of the world’s leading Universities for space science and exploration</a:t>
            </a:r>
          </a:p>
          <a:p>
            <a:pPr lvl="1" algn="just">
              <a:lnSpc>
                <a:spcPct val="170000"/>
              </a:lnSpc>
            </a:pPr>
            <a:r>
              <a:rPr lang="en-GB" sz="2000" dirty="0">
                <a:latin typeface="Segoe UI" panose="020B0502040204020203" pitchFamily="34" charset="0"/>
                <a:ea typeface="Calibri" panose="020F0502020204030204" pitchFamily="34" charset="0"/>
                <a:cs typeface="Segoe UI" panose="020B0502040204020203" pitchFamily="34" charset="0"/>
              </a:rPr>
              <a:t>the iconic National Space Centre attraction</a:t>
            </a:r>
          </a:p>
          <a:p>
            <a:pPr lvl="1" algn="just">
              <a:lnSpc>
                <a:spcPct val="170000"/>
              </a:lnSpc>
            </a:pPr>
            <a:r>
              <a:rPr lang="en-GB" sz="2000" dirty="0">
                <a:latin typeface="Segoe UI" panose="020B0502040204020203" pitchFamily="34" charset="0"/>
                <a:ea typeface="Calibri" panose="020F0502020204030204" pitchFamily="34" charset="0"/>
                <a:cs typeface="Segoe UI" panose="020B0502040204020203" pitchFamily="34" charset="0"/>
              </a:rPr>
              <a:t>the globally recognised National Space Academy</a:t>
            </a:r>
          </a:p>
          <a:p>
            <a:pPr lvl="1" algn="just">
              <a:lnSpc>
                <a:spcPct val="170000"/>
              </a:lnSpc>
            </a:pPr>
            <a:r>
              <a:rPr lang="en-GB" sz="2000" dirty="0">
                <a:latin typeface="Segoe UI" panose="020B0502040204020203" pitchFamily="34" charset="0"/>
                <a:ea typeface="Calibri" panose="020F0502020204030204" pitchFamily="34" charset="0"/>
                <a:cs typeface="Segoe UI" panose="020B0502040204020203" pitchFamily="34" charset="0"/>
              </a:rPr>
              <a:t>and an existing space-related business base, this area is well placed for the national growth in this sector. </a:t>
            </a: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9FD9DB"/>
          </a:solidFill>
          <a:ln>
            <a:solidFill>
              <a:srgbClr val="9F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5F1F1"/>
          </a:solidFill>
          <a:ln>
            <a:solidFill>
              <a:srgbClr val="D5F1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C91E8EF-5BBA-4F69-9D70-320528A7276B}"/>
              </a:ext>
            </a:extLst>
          </p:cNvPr>
          <p:cNvSpPr>
            <a:spLocks noGrp="1"/>
          </p:cNvSpPr>
          <p:nvPr>
            <p:ph type="title"/>
          </p:nvPr>
        </p:nvSpPr>
        <p:spPr>
          <a:xfrm>
            <a:off x="448670" y="317335"/>
            <a:ext cx="10515600" cy="1325563"/>
          </a:xfrm>
        </p:spPr>
        <p:txBody>
          <a:bodyPr/>
          <a:lstStyle/>
          <a:p>
            <a:r>
              <a:rPr lang="en-GB" dirty="0">
                <a:latin typeface="Segoe UI" panose="020B0502040204020203" pitchFamily="34" charset="0"/>
                <a:cs typeface="Segoe UI" panose="020B0502040204020203" pitchFamily="34" charset="0"/>
              </a:rPr>
              <a:t>Why is the Space industry relevant in Leicester and Leicestershire?</a:t>
            </a:r>
          </a:p>
        </p:txBody>
      </p:sp>
    </p:spTree>
    <p:extLst>
      <p:ext uri="{BB962C8B-B14F-4D97-AF65-F5344CB8AC3E}">
        <p14:creationId xmlns:p14="http://schemas.microsoft.com/office/powerpoint/2010/main" val="120566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4650</TotalTime>
  <Words>2243</Words>
  <Application>Microsoft Office PowerPoint</Application>
  <PresentationFormat>Widescreen</PresentationFormat>
  <Paragraphs>226</Paragraphs>
  <Slides>27</Slides>
  <Notes>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Segoe UI</vt:lpstr>
      <vt:lpstr>Office Theme</vt:lpstr>
      <vt:lpstr>PowerPoint Presentation</vt:lpstr>
      <vt:lpstr>What do the terms  Health and  Social Care  mean to you?</vt:lpstr>
      <vt:lpstr>PowerPoint Presentation</vt:lpstr>
      <vt:lpstr>PowerPoint Presentation</vt:lpstr>
      <vt:lpstr>Why work in the Space industry?</vt:lpstr>
      <vt:lpstr>Why work in the Space industry?</vt:lpstr>
      <vt:lpstr>Activity – Types of roles</vt:lpstr>
      <vt:lpstr>Activity – Types of roles</vt:lpstr>
      <vt:lpstr>Why is the Space industry relevant in Leicester and Leicestershire?</vt:lpstr>
      <vt:lpstr>Why is the Space industry relevant in Leicester and Leicestershire?</vt:lpstr>
      <vt:lpstr>Why is the Space industry relevant in Leicester and Leicestershire?</vt:lpstr>
      <vt:lpstr>Case Study – University of Leicester</vt:lpstr>
      <vt:lpstr>Activity – Fuzzy Logic</vt:lpstr>
      <vt:lpstr>Activity – Fuzzy Logic</vt:lpstr>
      <vt:lpstr>Activity – Fuzzy Logic</vt:lpstr>
      <vt:lpstr>Activity – Fuzzy Logic</vt:lpstr>
      <vt:lpstr>Activity – Fuzzy Logic</vt:lpstr>
      <vt:lpstr>Activity – Fuzzy Logic</vt:lpstr>
      <vt:lpstr>Activity – Fuzzy Logic</vt:lpstr>
      <vt:lpstr>PowerPoint Presentation</vt:lpstr>
      <vt:lpstr>PowerPoint Presentation</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132</cp:revision>
  <dcterms:created xsi:type="dcterms:W3CDTF">2020-06-26T09:35:04Z</dcterms:created>
  <dcterms:modified xsi:type="dcterms:W3CDTF">2021-06-17T09:49:00Z</dcterms:modified>
</cp:coreProperties>
</file>