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7" r:id="rId2"/>
    <p:sldId id="361" r:id="rId3"/>
    <p:sldId id="374" r:id="rId4"/>
    <p:sldId id="259" r:id="rId5"/>
    <p:sldId id="403" r:id="rId6"/>
    <p:sldId id="404" r:id="rId7"/>
    <p:sldId id="405" r:id="rId8"/>
    <p:sldId id="406" r:id="rId9"/>
    <p:sldId id="407" r:id="rId10"/>
    <p:sldId id="338" r:id="rId11"/>
    <p:sldId id="408" r:id="rId12"/>
    <p:sldId id="409" r:id="rId13"/>
    <p:sldId id="342" r:id="rId14"/>
    <p:sldId id="401" r:id="rId15"/>
    <p:sldId id="410" r:id="rId16"/>
    <p:sldId id="411" r:id="rId17"/>
    <p:sldId id="413" r:id="rId18"/>
    <p:sldId id="415" r:id="rId19"/>
    <p:sldId id="414" r:id="rId20"/>
    <p:sldId id="367" r:id="rId21"/>
    <p:sldId id="385" r:id="rId22"/>
    <p:sldId id="369" r:id="rId23"/>
    <p:sldId id="356" r:id="rId24"/>
    <p:sldId id="38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Sherlock" initials="MS" lastIdx="7" clrIdx="0">
    <p:extLst>
      <p:ext uri="{19B8F6BF-5375-455C-9EA6-DF929625EA0E}">
        <p15:presenceInfo xmlns:p15="http://schemas.microsoft.com/office/powerpoint/2012/main" userId="922b9c7b93af386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53A"/>
    <a:srgbClr val="FFE4C2"/>
    <a:srgbClr val="FDCA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72D43-1BCC-4D52-BC68-5C56B2C73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9EDD0-E0C8-447F-9932-C0CE2EB34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6CCA9-DE4E-4DD1-A6C6-BD9F4A88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64E3F-CA76-4DF8-8BF8-E14DBAAD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4E385-DB0C-4888-A50B-E26BF993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9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099B-62CC-4BF0-9270-85E69533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D7F5A-54CB-44E1-A6A7-4172B7B25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19F12-5B60-4971-B6E2-AE0D4C0E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D4019-A610-47E2-A467-09E7BA4D1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39BC0-8898-4208-8249-8599DB88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0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B3C52-D879-4032-8ED5-2A8CE5C91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77FB6-FD13-4DAD-9D9D-D77930203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BB6E-B0B3-4494-AB83-AE194D0A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2394-6D65-4F4F-9A1E-1B9E6A1D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C7F8-F374-4D21-A1F9-07BF6DCE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22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2AA4-EF7A-465C-B751-3230B542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A14F1-9715-425F-9394-3D91AF5F4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C3DCD-318E-4E03-A23D-EA1A106BC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C132B-73BD-4586-A04A-5EBC5771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FD65A-5D49-4574-83EC-70449D43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8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ED77-D796-497E-BB2B-1FDD228A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AD31E-FCEC-4DA4-A7AD-7543395A6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F6CBA-76F0-43E0-937B-CA57E3A4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37536-04EB-4262-861E-0E6905C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C9860-36E6-4992-9B22-5F49B939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8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966A-1C0A-47E4-942D-E856F963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D0171-E8B0-4792-9D6E-5F2C3A952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D6719-DFAB-4CC7-BBD8-BFB3C25B2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0E8C5-837E-4280-902E-6BD5B025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08CCD-8628-434A-9430-2B5C226E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EE158-F931-4EDF-9317-676639BF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61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03EA-C5AB-45E8-9392-312F9145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EC9C7-F5E6-4664-B141-CE99262FB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F5406-C1EA-4EC7-8376-1C904852E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ECF59-A375-4AA6-8D06-BA04B7676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7A27EE-BE8D-40DF-AC56-4FF075951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39F10-709E-4811-A333-7E98F45AE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883089-2E7F-4AFB-BB4C-6DAD4472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81D14-08DB-479D-87CD-4BFB456D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0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EB9A-3422-40A3-9B9F-2C675C6E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68A39-2A1E-4921-B7B8-2557A1E6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4F4C9-C909-4BBA-BE29-78E7D83A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7F462-76FE-4821-98DD-1F56FDE8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A85D2-F90D-4D66-8E34-AC530AB1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2C38E-4D79-44D3-A3D0-94786E1F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2735F-0AC5-492F-9D95-D45847B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4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55AE-2463-4963-87E3-53A97EC2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6055-9BD7-4C61-BEAA-9EA5511E1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F70C8-DA18-4D2A-830E-6FD9C8A79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D8030-F38B-4E07-B904-E02B9F99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EB677-455D-4B51-81FD-E120F63F7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31247-5602-4D6C-A1E8-812C437F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26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AA30-6748-4E2C-8D84-5EC0B2C8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46146-C2DB-44F8-858B-F118A3805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1F54-5AF6-45E0-9B8C-0D38093F0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38224-3BBA-432C-B5B7-7FBEFB71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97CD9-60DB-4A6C-8B90-4983CBE1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EEB59-75D2-444B-B966-C664FBE3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C0092-ECBA-4005-9B1B-142A15D2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DF237-64B7-481E-8807-0B23DB33B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8811-AA25-4344-A42D-8D01023E2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523B-65B1-4688-88F3-CCB3D2D40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CAED1-A1E8-4693-8FA2-9962CEC0A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_xAQNNi4pA?feature=oembed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ghcrossleicester.com/jobs" TargetMode="External"/><Relationship Id="rId7" Type="http://schemas.openxmlformats.org/officeDocument/2006/relationships/hyperlink" Target="http://www.rethinkretail.org.uk/" TargetMode="External"/><Relationship Id="rId2" Type="http://schemas.openxmlformats.org/officeDocument/2006/relationships/hyperlink" Target="http://www.inretail.co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shionretailacademy.ac.uk/" TargetMode="External"/><Relationship Id="rId5" Type="http://schemas.openxmlformats.org/officeDocument/2006/relationships/hyperlink" Target="http://www.leicestermarket.co.uk/" TargetMode="External"/><Relationship Id="rId4" Type="http://schemas.openxmlformats.org/officeDocument/2006/relationships/hyperlink" Target="http://www.fosseshoppingpark.co.uk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n-IXgP2vEw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351538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290578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6576606" y="5956250"/>
            <a:ext cx="4038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62050" y="3515380"/>
            <a:ext cx="91613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latin typeface="Segoe UI" panose="020B0502040204020203" pitchFamily="34" charset="0"/>
                <a:cs typeface="Segoe UI" panose="020B0502040204020203" pitchFamily="34" charset="0"/>
              </a:rPr>
              <a:t>Retail, E-tail and </a:t>
            </a:r>
          </a:p>
          <a:p>
            <a:r>
              <a:rPr lang="en-GB" sz="8000" b="1" dirty="0">
                <a:latin typeface="Segoe UI" panose="020B0502040204020203" pitchFamily="34" charset="0"/>
                <a:cs typeface="Segoe UI" panose="020B0502040204020203" pitchFamily="34" charset="0"/>
              </a:rPr>
              <a:t>Digital Innovation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6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 very important skill in the retail sector is customer service. Good customer service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increases your brand identity </a:t>
            </a: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and reputation and bad customer service can negatively impact your business – especially online when there is so much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competition</a:t>
            </a: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this activity we are going to role-play customer service. Firstly, we will do this in-store and then we will look at how we might take this function online and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 a positive customer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service through a chat box function, focusing on the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 experience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of the customer.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First, let’s get into pairs.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Choose who is the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Customer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who is the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Customer Service Assistant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Read the descriptions on the next slide and then role play the conversation.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3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229" y="1525040"/>
            <a:ext cx="5435221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Customer Service Assistants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work for an ethical clothing company specialising in school uniform.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are more expensive that most outlets but pride yourself on your sustainable supply and durability (clothes last a long time).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are new to your role and are behind the till in the clothes shop on the high street.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are not able to provide refunds but can swap the item if they have a receipt but you need management approval.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F0DAFBD-FE89-4CC9-9200-508A7C8784E4}"/>
              </a:ext>
            </a:extLst>
          </p:cNvPr>
          <p:cNvSpPr txBox="1">
            <a:spLocks/>
          </p:cNvSpPr>
          <p:nvPr/>
        </p:nvSpPr>
        <p:spPr>
          <a:xfrm>
            <a:off x="6091450" y="1525040"/>
            <a:ext cx="5435221" cy="435133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Customer</a:t>
            </a:r>
            <a:endParaRPr lang="en-GB" sz="2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You purchased a jumper for your child from the store’s online shop.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You can’t find the receipt but you know you bought it in summer before the new academic year.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You are upset about the quality as there is already a hole appearing in one of the sleeves.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You want a refund.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7DFDC8-7B25-4FE6-BC4B-6FCBC3A21A48}"/>
              </a:ext>
            </a:extLst>
          </p:cNvPr>
          <p:cNvSpPr/>
          <p:nvPr/>
        </p:nvSpPr>
        <p:spPr>
          <a:xfrm>
            <a:off x="0" y="616329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FEBBA99-5C7F-42A3-A568-696BD2DC7BFC}"/>
              </a:ext>
            </a:extLst>
          </p:cNvPr>
          <p:cNvSpPr/>
          <p:nvPr/>
        </p:nvSpPr>
        <p:spPr>
          <a:xfrm>
            <a:off x="11327641" y="616329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090A0B-1465-4C21-9E38-00DA5C84F224}"/>
              </a:ext>
            </a:extLst>
          </p:cNvPr>
          <p:cNvSpPr/>
          <p:nvPr/>
        </p:nvSpPr>
        <p:spPr>
          <a:xfrm>
            <a:off x="11526671" y="616329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9F667D-4063-4386-8F5E-B46D708E22C0}"/>
              </a:ext>
            </a:extLst>
          </p:cNvPr>
          <p:cNvSpPr/>
          <p:nvPr/>
        </p:nvSpPr>
        <p:spPr>
          <a:xfrm>
            <a:off x="11725701" y="616329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E35372E-2229-4D85-99E4-C2C21374F8EC}"/>
              </a:ext>
            </a:extLst>
          </p:cNvPr>
          <p:cNvSpPr txBox="1">
            <a:spLocks/>
          </p:cNvSpPr>
          <p:nvPr/>
        </p:nvSpPr>
        <p:spPr>
          <a:xfrm>
            <a:off x="0" y="6312049"/>
            <a:ext cx="12192000" cy="54595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Role play the conversation using the character guides above. You have 5 minutes.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87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was the outcome?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Did it feel like a positive experience for both the Customer and Customer Service Assistant?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If not, why not? Is there something that could be improved?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went well?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Providing a good customer service, especially in a challenging scenario, needs key skills.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do we mean by skills?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100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2589072"/>
            <a:ext cx="6096000" cy="4258646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2589072"/>
            <a:ext cx="6096000" cy="426892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5408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481473" y="2831078"/>
            <a:ext cx="48722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Soft Skills, Transferable Skills, </a:t>
            </a:r>
          </a:p>
          <a:p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Employability Skills</a:t>
            </a:r>
            <a:endParaRPr lang="en-GB" b="1" dirty="0">
              <a:solidFill>
                <a:srgbClr val="F9A5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374818" y="3899597"/>
            <a:ext cx="510851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will be learned in specific training, such as how to record a stock take.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Customer service, marketing and management skills are useful.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6475439" y="3899597"/>
            <a:ext cx="549094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qualities that you pick up over time; for example in work experience or hobbies or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school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things like: 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Listening			Speaking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Problem Solving		Creativity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Staying Positive		Aiming High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Leadership		Team Work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FFF5F6-104D-42EC-8998-CC30047CFF19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FA7C82-7ED0-4773-9A40-544A7026B241}"/>
              </a:ext>
            </a:extLst>
          </p:cNvPr>
          <p:cNvSpPr/>
          <p:nvPr/>
        </p:nvSpPr>
        <p:spPr>
          <a:xfrm>
            <a:off x="374818" y="1815631"/>
            <a:ext cx="11687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There are two categories of skills:</a:t>
            </a: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37D007B3-26C3-4351-8B9D-D15268A1E955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082DCA17-ABDF-47EA-A723-9AC070C62235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7B84D9B9-C399-4813-A8A1-995FAAB108B3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DE69B23-AFF9-42FF-8C0F-663135F788ED}"/>
              </a:ext>
            </a:extLst>
          </p:cNvPr>
          <p:cNvSpPr/>
          <p:nvPr/>
        </p:nvSpPr>
        <p:spPr>
          <a:xfrm>
            <a:off x="374818" y="2825226"/>
            <a:ext cx="48722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 Skills, Technical Skills, </a:t>
            </a:r>
          </a:p>
          <a:p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Vocational Skills</a:t>
            </a:r>
            <a:endParaRPr lang="en-GB" b="1" dirty="0">
              <a:solidFill>
                <a:srgbClr val="F9A5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6ED30A0-827E-4335-A84C-873C9B1A94E5}"/>
              </a:ext>
            </a:extLst>
          </p:cNvPr>
          <p:cNvSpPr/>
          <p:nvPr/>
        </p:nvSpPr>
        <p:spPr>
          <a:xfrm>
            <a:off x="0" y="2432981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01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9311876" y="1537252"/>
            <a:ext cx="2880124" cy="532074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5408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FFF5F6-104D-42EC-8998-CC30047CFF19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FA7C82-7ED0-4773-9A40-544A7026B241}"/>
              </a:ext>
            </a:extLst>
          </p:cNvPr>
          <p:cNvSpPr/>
          <p:nvPr/>
        </p:nvSpPr>
        <p:spPr>
          <a:xfrm>
            <a:off x="374817" y="1871193"/>
            <a:ext cx="8493777" cy="4949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We used all these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soft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skills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in the Customer Service activity.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Get back into your pairs.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You have 5 minutes to discuss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how you used these skills 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in the activity.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Using the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STAR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method, choose one of the skills and describe how you demonstrated this skill in that activity.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ituation - the situation you had to deal with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T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ask - the task you were given to do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ction - the action you took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esult - what happened as a result of your action and what you learned from the experience</a:t>
            </a: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37D007B3-26C3-4351-8B9D-D15268A1E955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082DCA17-ABDF-47EA-A723-9AC070C62235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7B84D9B9-C399-4813-A8A1-995FAAB108B3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272042-9381-499F-98E5-C4B2AB1E81FE}"/>
              </a:ext>
            </a:extLst>
          </p:cNvPr>
          <p:cNvSpPr/>
          <p:nvPr/>
        </p:nvSpPr>
        <p:spPr>
          <a:xfrm>
            <a:off x="9575473" y="2766203"/>
            <a:ext cx="23529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Listening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Speaking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 Solving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Staying Positive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Aiming High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 Work</a:t>
            </a:r>
          </a:p>
        </p:txBody>
      </p:sp>
    </p:spTree>
    <p:extLst>
      <p:ext uri="{BB962C8B-B14F-4D97-AF65-F5344CB8AC3E}">
        <p14:creationId xmlns:p14="http://schemas.microsoft.com/office/powerpoint/2010/main" val="77491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Having experienced a real life customer service scenario. Let’s think about how that exchange might happen online using a chat box.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Let’s start with the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Customer Service Assistant</a:t>
            </a: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How can the chat box help make their job easier? For example: should automatic questions appear at the start of the session?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If yes, what questions will help the Customer Support Assistant? For example: online order reference number. Can you think of anything else?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else would support them in their work?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65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Now let’s think about the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Customer’s</a:t>
            </a: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user experience.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If we are having automatic questions at the start: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order should these come in?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how should we phrase the questions so every user understands?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is the language we are using positive? Does it represent the brand?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should we have multiple choice answers?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happens if they don’t have an answer?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Is there anything else that you think the Chat Box needs to help create a positive experience for the Customer?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8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8207816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Now we are going to get back into our pairs and do the role play again but this time pretending we are online.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Choose your roles: Customer or Customer Support Assistant.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Make sure you have your automatic questions ready.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Remember to use those key soft skills (opposite) to help create a positive user experience for both roles.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Can you escalate and can you compromise?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C85CE1-7096-4933-AA48-DE39CB2D1C9C}"/>
              </a:ext>
            </a:extLst>
          </p:cNvPr>
          <p:cNvSpPr/>
          <p:nvPr/>
        </p:nvSpPr>
        <p:spPr>
          <a:xfrm>
            <a:off x="9311876" y="1365347"/>
            <a:ext cx="2880124" cy="5492653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7C934A-5738-49AB-B903-C0D6F546FB6E}"/>
              </a:ext>
            </a:extLst>
          </p:cNvPr>
          <p:cNvSpPr/>
          <p:nvPr/>
        </p:nvSpPr>
        <p:spPr>
          <a:xfrm>
            <a:off x="9635107" y="2596382"/>
            <a:ext cx="223366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Listening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Speaking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 Solving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Staying Positive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Aiming High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 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2192000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83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229" y="1525040"/>
            <a:ext cx="5435221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Customer Service Assistants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work for an ethical clothing company specialising in school uniform.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are more expensive that most outlets but pride yourself on your sustainable supply and durability (clothes last a long time).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are new to your role and are behind the till in the clothes shop on the high street.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are not able to provide refunds but can swap the item if they have a receipt but you need management approval.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F0DAFBD-FE89-4CC9-9200-508A7C8784E4}"/>
              </a:ext>
            </a:extLst>
          </p:cNvPr>
          <p:cNvSpPr txBox="1">
            <a:spLocks/>
          </p:cNvSpPr>
          <p:nvPr/>
        </p:nvSpPr>
        <p:spPr>
          <a:xfrm>
            <a:off x="6091450" y="1525040"/>
            <a:ext cx="5435221" cy="435133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Customer</a:t>
            </a:r>
            <a:endParaRPr lang="en-GB" sz="2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You purchased a jumper for your child from the store’s online shop.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You can’t find the receipt but you know you bought it in summer before the new academic year.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You are upset about the quality as there is already a hole appearing in one of the sleeves.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You want a refund.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7DFDC8-7B25-4FE6-BC4B-6FCBC3A21A48}"/>
              </a:ext>
            </a:extLst>
          </p:cNvPr>
          <p:cNvSpPr/>
          <p:nvPr/>
        </p:nvSpPr>
        <p:spPr>
          <a:xfrm>
            <a:off x="0" y="616329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FEBBA99-5C7F-42A3-A568-696BD2DC7BFC}"/>
              </a:ext>
            </a:extLst>
          </p:cNvPr>
          <p:cNvSpPr/>
          <p:nvPr/>
        </p:nvSpPr>
        <p:spPr>
          <a:xfrm>
            <a:off x="11327641" y="616329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090A0B-1465-4C21-9E38-00DA5C84F224}"/>
              </a:ext>
            </a:extLst>
          </p:cNvPr>
          <p:cNvSpPr/>
          <p:nvPr/>
        </p:nvSpPr>
        <p:spPr>
          <a:xfrm>
            <a:off x="11526671" y="616329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9F667D-4063-4386-8F5E-B46D708E22C0}"/>
              </a:ext>
            </a:extLst>
          </p:cNvPr>
          <p:cNvSpPr/>
          <p:nvPr/>
        </p:nvSpPr>
        <p:spPr>
          <a:xfrm>
            <a:off x="11725701" y="616329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E35372E-2229-4D85-99E4-C2C21374F8EC}"/>
              </a:ext>
            </a:extLst>
          </p:cNvPr>
          <p:cNvSpPr txBox="1">
            <a:spLocks/>
          </p:cNvSpPr>
          <p:nvPr/>
        </p:nvSpPr>
        <p:spPr>
          <a:xfrm>
            <a:off x="0" y="6312049"/>
            <a:ext cx="12192000" cy="54595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Role play the conversation using the character guides above. You have 5 minutes.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64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was the outcome?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Did you feel supported and empowered in your role?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Did it feel like a positive experience?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If not, why not? Is there something that could be improved?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went well?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Could you see how you use those key soft skills?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FFFAC6-991B-43B8-957C-3DA490D5ADCC}"/>
              </a:ext>
            </a:extLst>
          </p:cNvPr>
          <p:cNvSpPr/>
          <p:nvPr/>
        </p:nvSpPr>
        <p:spPr>
          <a:xfrm>
            <a:off x="2151080" y="5160014"/>
            <a:ext cx="7889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Listening – Speaking – Problem Solving – Creativity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Staying Positive – Aiming High – Leadership – Team Work</a:t>
            </a:r>
          </a:p>
        </p:txBody>
      </p:sp>
    </p:spTree>
    <p:extLst>
      <p:ext uri="{BB962C8B-B14F-4D97-AF65-F5344CB8AC3E}">
        <p14:creationId xmlns:p14="http://schemas.microsoft.com/office/powerpoint/2010/main" val="4220102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274" y="0"/>
            <a:ext cx="4535606" cy="685800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What do the terms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Health</a:t>
            </a: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 Care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01D9D7-0CF1-4590-A87A-D29FD312AA5A}"/>
              </a:ext>
            </a:extLst>
          </p:cNvPr>
          <p:cNvSpPr/>
          <p:nvPr/>
        </p:nvSpPr>
        <p:spPr>
          <a:xfrm>
            <a:off x="0" y="-1"/>
            <a:ext cx="4811331" cy="685799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C0AFDB-6DAA-451C-A9ED-1A2A6FDFCAB2}"/>
              </a:ext>
            </a:extLst>
          </p:cNvPr>
          <p:cNvSpPr/>
          <p:nvPr/>
        </p:nvSpPr>
        <p:spPr>
          <a:xfrm>
            <a:off x="1311172" y="-3"/>
            <a:ext cx="4784828" cy="6857999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F5FC31-50AD-4F1A-BACA-75276CAA2A3B}"/>
              </a:ext>
            </a:extLst>
          </p:cNvPr>
          <p:cNvSpPr/>
          <p:nvPr/>
        </p:nvSpPr>
        <p:spPr>
          <a:xfrm>
            <a:off x="2933252" y="-7"/>
            <a:ext cx="4769649" cy="685799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7520B38-83FF-45FD-9AAA-031730E98957}"/>
              </a:ext>
            </a:extLst>
          </p:cNvPr>
          <p:cNvSpPr txBox="1">
            <a:spLocks/>
          </p:cNvSpPr>
          <p:nvPr/>
        </p:nvSpPr>
        <p:spPr>
          <a:xfrm>
            <a:off x="3545305" y="-15"/>
            <a:ext cx="3107286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do the terms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Retail,     E-tail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Digital Innovation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</p:spTree>
    <p:extLst>
      <p:ext uri="{BB962C8B-B14F-4D97-AF65-F5344CB8AC3E}">
        <p14:creationId xmlns:p14="http://schemas.microsoft.com/office/powerpoint/2010/main" val="2670441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"/>
            <a:ext cx="12192000" cy="1351722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GB" sz="3600" dirty="0">
                <a:latin typeface="Segoe UI" panose="020B0502040204020203" pitchFamily="34" charset="0"/>
                <a:cs typeface="Segoe UI" panose="020B0502040204020203" pitchFamily="34" charset="0"/>
              </a:rPr>
              <a:t>Pathways into the Retail and E-tail Industry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258958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Online Media 4" title="Department for Education Post-16 Choices Animation">
            <a:hlinkClick r:id="" action="ppaction://media"/>
            <a:extLst>
              <a:ext uri="{FF2B5EF4-FFF2-40B4-BE49-F238E27FC236}">
                <a16:creationId xmlns:a16="http://schemas.microsoft.com/office/drawing/2014/main" id="{7C937557-8134-48AB-B085-233F8199CB3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5519" y="1922567"/>
            <a:ext cx="7700962" cy="4351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45245E-AFD1-4E50-AB2E-2C349382C5E4}"/>
              </a:ext>
            </a:extLst>
          </p:cNvPr>
          <p:cNvSpPr txBox="1"/>
          <p:nvPr/>
        </p:nvSpPr>
        <p:spPr>
          <a:xfrm>
            <a:off x="8764756" y="6373481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33017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57C087BD-293C-47CF-8A88-230FDCD8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61" y="-181096"/>
            <a:ext cx="12427061" cy="722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43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7"/>
            <a:ext cx="6096000" cy="472065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4718074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334186"/>
            <a:ext cx="7032158" cy="999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Pathways Mapping Activity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595057" y="1730859"/>
            <a:ext cx="5130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What does this mean for you?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787020" y="2443490"/>
            <a:ext cx="44660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this industry is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why it is an important industry locally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skills you have that are relevant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different routes for further study:</a:t>
            </a:r>
          </a:p>
          <a:p>
            <a:pPr algn="ctr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 – A Level – T Level Technical/Vocational – Applied Traineeships – Entrepreneurship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7002093" y="2426824"/>
            <a:ext cx="48150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job roles from this industry interest you the most?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key employability skills and qualifications do you think you need to get this job?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route do you think you need to take to get there? 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5C836-6182-433C-A0BD-53F1DD9903B2}"/>
              </a:ext>
            </a:extLst>
          </p:cNvPr>
          <p:cNvSpPr/>
          <p:nvPr/>
        </p:nvSpPr>
        <p:spPr>
          <a:xfrm>
            <a:off x="466520" y="1726405"/>
            <a:ext cx="4032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Today we have talked about: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45B0B7-79C8-4D9E-8256-3976F1225613}"/>
              </a:ext>
            </a:extLst>
          </p:cNvPr>
          <p:cNvSpPr/>
          <p:nvPr/>
        </p:nvSpPr>
        <p:spPr>
          <a:xfrm>
            <a:off x="595332" y="2579396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6750D8-B75C-4073-8477-742392E5B3A0}"/>
              </a:ext>
            </a:extLst>
          </p:cNvPr>
          <p:cNvSpPr/>
          <p:nvPr/>
        </p:nvSpPr>
        <p:spPr>
          <a:xfrm>
            <a:off x="595332" y="3189730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CBD7E4-7C92-4ACA-8D67-587D10058BD4}"/>
              </a:ext>
            </a:extLst>
          </p:cNvPr>
          <p:cNvSpPr/>
          <p:nvPr/>
        </p:nvSpPr>
        <p:spPr>
          <a:xfrm>
            <a:off x="595332" y="3800084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F51E8F-FBE5-44B3-B1F7-4C9AE93B84C1}"/>
              </a:ext>
            </a:extLst>
          </p:cNvPr>
          <p:cNvSpPr/>
          <p:nvPr/>
        </p:nvSpPr>
        <p:spPr>
          <a:xfrm>
            <a:off x="595331" y="4410418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E84766-6FA0-43A9-A0E7-9E11EDE92F92}"/>
              </a:ext>
            </a:extLst>
          </p:cNvPr>
          <p:cNvSpPr/>
          <p:nvPr/>
        </p:nvSpPr>
        <p:spPr>
          <a:xfrm>
            <a:off x="0" y="6228850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latin typeface="Segoe UI" panose="020B0502040204020203" pitchFamily="34" charset="0"/>
                <a:cs typeface="Segoe UI" panose="020B0502040204020203" pitchFamily="34" charset="0"/>
              </a:rPr>
              <a:t>Use the Pathways poster and table handout to help you map out your pathway route.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1510EF6-0011-4864-936A-06103DC20FE8}"/>
              </a:ext>
            </a:extLst>
          </p:cNvPr>
          <p:cNvSpPr/>
          <p:nvPr/>
        </p:nvSpPr>
        <p:spPr>
          <a:xfrm>
            <a:off x="6810281" y="2554332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D13AE7-B5DE-42FF-A164-16C742BECC88}"/>
              </a:ext>
            </a:extLst>
          </p:cNvPr>
          <p:cNvSpPr/>
          <p:nvPr/>
        </p:nvSpPr>
        <p:spPr>
          <a:xfrm>
            <a:off x="6810281" y="3479955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9EFC38-41CE-438E-B98B-F7AE38A8B684}"/>
              </a:ext>
            </a:extLst>
          </p:cNvPr>
          <p:cNvSpPr/>
          <p:nvPr/>
        </p:nvSpPr>
        <p:spPr>
          <a:xfrm>
            <a:off x="6810280" y="4700644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2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126436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029681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F4B68A-B5AD-4983-9469-BD82CC922C30}"/>
              </a:ext>
            </a:extLst>
          </p:cNvPr>
          <p:cNvSpPr txBox="1">
            <a:spLocks/>
          </p:cNvSpPr>
          <p:nvPr/>
        </p:nvSpPr>
        <p:spPr>
          <a:xfrm>
            <a:off x="223912" y="2068890"/>
            <a:ext cx="11275683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in school: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E7C2816-819F-4DFD-B0A4-9F81CE155924}"/>
              </a:ext>
            </a:extLst>
          </p:cNvPr>
          <p:cNvSpPr/>
          <p:nvPr/>
        </p:nvSpPr>
        <p:spPr>
          <a:xfrm>
            <a:off x="4226952" y="2865305"/>
            <a:ext cx="1671546" cy="1665694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Careers Guidance Tool</a:t>
            </a:r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8D696D3-07B6-400B-9BBB-E9AB3ACC57F7}"/>
              </a:ext>
            </a:extLst>
          </p:cNvPr>
          <p:cNvSpPr/>
          <p:nvPr/>
        </p:nvSpPr>
        <p:spPr>
          <a:xfrm>
            <a:off x="8244982" y="2867713"/>
            <a:ext cx="1709510" cy="1665695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Enterprise Adviser</a:t>
            </a:r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B14DC290-5627-4C34-AB90-9EB5C5C5E365}"/>
              </a:ext>
            </a:extLst>
          </p:cNvPr>
          <p:cNvSpPr/>
          <p:nvPr/>
        </p:nvSpPr>
        <p:spPr>
          <a:xfrm>
            <a:off x="2225432" y="2865304"/>
            <a:ext cx="1671546" cy="1660614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Leader</a:t>
            </a: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7A7B41A4-7EBA-4DE2-BAEF-7DF3EF7E8F38}"/>
              </a:ext>
            </a:extLst>
          </p:cNvPr>
          <p:cNvSpPr/>
          <p:nvPr/>
        </p:nvSpPr>
        <p:spPr>
          <a:xfrm>
            <a:off x="223912" y="2865304"/>
            <a:ext cx="1671546" cy="1660614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Adviser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A453C7F1-477D-43CE-A146-2A01EC153669}"/>
              </a:ext>
            </a:extLst>
          </p:cNvPr>
          <p:cNvSpPr/>
          <p:nvPr/>
        </p:nvSpPr>
        <p:spPr>
          <a:xfrm>
            <a:off x="10246502" y="2865304"/>
            <a:ext cx="1671546" cy="1665695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Links</a:t>
            </a: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B7C41383-44D4-496C-8FD7-13F6DD73C96D}"/>
              </a:ext>
            </a:extLst>
          </p:cNvPr>
          <p:cNvSpPr/>
          <p:nvPr/>
        </p:nvSpPr>
        <p:spPr>
          <a:xfrm>
            <a:off x="6243462" y="2865304"/>
            <a:ext cx="1671546" cy="1665695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 Intranet Careers Section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BD7AFA8F-EC09-448F-BCAF-4ADE5D4B1516}"/>
              </a:ext>
            </a:extLst>
          </p:cNvPr>
          <p:cNvSpPr txBox="1">
            <a:spLocks/>
          </p:cNvSpPr>
          <p:nvPr/>
        </p:nvSpPr>
        <p:spPr>
          <a:xfrm>
            <a:off x="395307" y="4784063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online: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DCCD22-D929-4D79-8E95-EF2253D0BB9E}"/>
              </a:ext>
            </a:extLst>
          </p:cNvPr>
          <p:cNvSpPr/>
          <p:nvPr/>
        </p:nvSpPr>
        <p:spPr>
          <a:xfrm>
            <a:off x="1108677" y="5467352"/>
            <a:ext cx="7991060" cy="92333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u="sng" dirty="0">
                <a:hlinkClick r:id="rId2"/>
              </a:rPr>
              <a:t>www.inretail.co.uk</a:t>
            </a:r>
            <a:endParaRPr lang="en-GB" dirty="0"/>
          </a:p>
          <a:p>
            <a:r>
              <a:rPr lang="en-GB" u="sng" dirty="0">
                <a:hlinkClick r:id="rId3"/>
              </a:rPr>
              <a:t>www.highcrossleicester.com/jobs</a:t>
            </a:r>
            <a:endParaRPr lang="en-GB" dirty="0"/>
          </a:p>
          <a:p>
            <a:r>
              <a:rPr lang="en-GB" u="sng" dirty="0">
                <a:hlinkClick r:id="rId4"/>
              </a:rPr>
              <a:t>www.fosseshoppingpark.co.uk</a:t>
            </a:r>
            <a:endParaRPr lang="en-GB" dirty="0"/>
          </a:p>
          <a:p>
            <a:r>
              <a:rPr lang="en-GB" u="sng" dirty="0">
                <a:hlinkClick r:id="rId5"/>
              </a:rPr>
              <a:t>www.leicestermarket.co.uk</a:t>
            </a:r>
            <a:endParaRPr lang="en-GB" dirty="0"/>
          </a:p>
          <a:p>
            <a:r>
              <a:rPr lang="en-GB" u="sng" dirty="0">
                <a:hlinkClick r:id="rId6"/>
              </a:rPr>
              <a:t>www.fashionretailacademy.ac.uk</a:t>
            </a:r>
            <a:endParaRPr lang="en-GB" dirty="0"/>
          </a:p>
          <a:p>
            <a:r>
              <a:rPr lang="en-GB" u="sng" dirty="0">
                <a:hlinkClick r:id="rId7"/>
              </a:rPr>
              <a:t>www.rethinkretail.org.uk</a:t>
            </a:r>
            <a:endParaRPr lang="en-GB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92159D-288C-4D16-825E-62B1561375BB}"/>
              </a:ext>
            </a:extLst>
          </p:cNvPr>
          <p:cNvSpPr/>
          <p:nvPr/>
        </p:nvSpPr>
        <p:spPr>
          <a:xfrm>
            <a:off x="882593" y="5612466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3D8415B-30E3-4C92-B8CF-CF72E13DB156}"/>
              </a:ext>
            </a:extLst>
          </p:cNvPr>
          <p:cNvSpPr/>
          <p:nvPr/>
        </p:nvSpPr>
        <p:spPr>
          <a:xfrm>
            <a:off x="882593" y="5887520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7D50CC4-123C-4E46-9859-6B882EB9127B}"/>
              </a:ext>
            </a:extLst>
          </p:cNvPr>
          <p:cNvSpPr/>
          <p:nvPr/>
        </p:nvSpPr>
        <p:spPr>
          <a:xfrm>
            <a:off x="882593" y="6161249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AA28280-5957-47B6-A583-E987F6358D08}"/>
              </a:ext>
            </a:extLst>
          </p:cNvPr>
          <p:cNvSpPr/>
          <p:nvPr/>
        </p:nvSpPr>
        <p:spPr>
          <a:xfrm>
            <a:off x="4725904" y="5612466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691C1A7-4FBD-4C8D-99AA-9416EC826ED3}"/>
              </a:ext>
            </a:extLst>
          </p:cNvPr>
          <p:cNvSpPr/>
          <p:nvPr/>
        </p:nvSpPr>
        <p:spPr>
          <a:xfrm>
            <a:off x="4725904" y="6161249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A93BEED-BCAA-4A7B-A566-A2FC9F0A6BA5}"/>
              </a:ext>
            </a:extLst>
          </p:cNvPr>
          <p:cNvSpPr/>
          <p:nvPr/>
        </p:nvSpPr>
        <p:spPr>
          <a:xfrm>
            <a:off x="4725904" y="5882877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49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" grpId="0" animBg="1"/>
      <p:bldP spid="27" grpId="0" animBg="1"/>
      <p:bldP spid="28" grpId="0" animBg="1"/>
      <p:bldP spid="30" grpId="0" animBg="1"/>
      <p:bldP spid="31" grpId="0" animBg="1"/>
      <p:bldP spid="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589204" y="5160108"/>
            <a:ext cx="3540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33474" y="4002166"/>
            <a:ext cx="11058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>
                <a:latin typeface="Segoe UI" panose="020B0502040204020203" pitchFamily="34" charset="0"/>
                <a:cs typeface="Segoe UI" panose="020B0502040204020203" pitchFamily="34" charset="0"/>
              </a:rPr>
              <a:t>Visit www.llep.org.uk/wow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63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10223"/>
            <a:ext cx="8140062" cy="5408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Complete your quiz while we watch this video about the Retail, E-tail and Digital innovation industry in Leicester and Leicestershire.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2" name="Online Media 1" title="Digital Innovation and Retail (Subtitled) - LLEP World of Work">
            <a:hlinkClick r:id="" action="ppaction://media"/>
            <a:extLst>
              <a:ext uri="{FF2B5EF4-FFF2-40B4-BE49-F238E27FC236}">
                <a16:creationId xmlns:a16="http://schemas.microsoft.com/office/drawing/2014/main" id="{6FD4380E-2324-4FEB-AB9D-49A57ADA823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00409" y="1917478"/>
            <a:ext cx="6991182" cy="395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198" y="0"/>
            <a:ext cx="10840801" cy="1663256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Retail?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199" y="1775791"/>
            <a:ext cx="10210106" cy="491471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we shop changes constantly, and retail is a fast-moving industry as organisations try to respond to - and predict - customer demand and future trends.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With online competition, physical stores are looking at ways to enhance in-store shopping with additional facilities like cafes, beauty treatments, music, events and family fun days.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Employing 42,000 people, retail is a significant sector with large shopping centres, smaller boutique areas and market towns with attractive shopping offers.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anyone name any local retail based in Leicester and Leicestershire? For example: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Next, Joules and Dunelm have their headquarters here.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Fosse Shopping Park has a £135m expansion programme, increasing stores and food outlets by 2021.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71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200" y="0"/>
            <a:ext cx="10840800" cy="1663256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E-tail and Digital Innovation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198" y="1775791"/>
            <a:ext cx="10536001" cy="49147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Online shopping was accelerated by lockdown, and now accounts for 30% of all purchases.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Growing numbers of new micro traders sell a wide range of products online or through 'pop-up' stores.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Renting goods is increasing, such as furniture, fashion and art.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There’s also a shift towards sustainability; and the repair and refurbishment of goods will grow.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407A7A90-94FF-4728-9DD5-DBC6CC10B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802" y="549964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03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200" y="0"/>
            <a:ext cx="10840800" cy="1663256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 impact of Covid-19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198" y="1775791"/>
            <a:ext cx="10681775" cy="49147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Covid-19 has had a significant impact on the sector, seeing growth in online and supermarket consumer spending but reduced footfall in some physical stores.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Supermarket staff supported the nation during the pandemic by keeping essential supplies on shelves.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Purchases of food, cleaning products, pet products, gym equipment, home office and home furnishings grew, but other areas like work and party clothing have had a large drop in sales, resulting in some High Street names closing.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Many store-based independent shops adapted to sell online during lockdown and offered personal delivery services.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76A52495-F750-4545-8EB2-E33E115CDA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800" y="167491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0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686938" y="2970661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86938" y="4210566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Stock Control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686938" y="0"/>
            <a:ext cx="11505062" cy="1713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Roles in Retail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6846EB-B1A5-4421-8501-CE9E08813155}"/>
              </a:ext>
            </a:extLst>
          </p:cNvPr>
          <p:cNvSpPr/>
          <p:nvPr/>
        </p:nvSpPr>
        <p:spPr>
          <a:xfrm>
            <a:off x="686938" y="1943960"/>
            <a:ext cx="58146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anyone name any roles in the Retail industry?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A99DC3-93DF-4E8D-BE9F-70E9A66E003D}"/>
              </a:ext>
            </a:extLst>
          </p:cNvPr>
          <p:cNvSpPr/>
          <p:nvPr/>
        </p:nvSpPr>
        <p:spPr>
          <a:xfrm>
            <a:off x="0" y="1703187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9EEFB0-C390-4466-AB45-0E9EDA5141E9}"/>
              </a:ext>
            </a:extLst>
          </p:cNvPr>
          <p:cNvSpPr/>
          <p:nvPr/>
        </p:nvSpPr>
        <p:spPr>
          <a:xfrm>
            <a:off x="-5" y="2511181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6FD4FC-D8DB-448B-BB1D-C52B2AA700FB}"/>
              </a:ext>
            </a:extLst>
          </p:cNvPr>
          <p:cNvSpPr/>
          <p:nvPr/>
        </p:nvSpPr>
        <p:spPr>
          <a:xfrm>
            <a:off x="-5" y="5646459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974D65-E367-4471-AFF6-0F594EB585C1}"/>
              </a:ext>
            </a:extLst>
          </p:cNvPr>
          <p:cNvSpPr/>
          <p:nvPr/>
        </p:nvSpPr>
        <p:spPr>
          <a:xfrm>
            <a:off x="3405117" y="2970661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Customer Services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000216-B48C-403E-BBC7-1A862FCD1A66}"/>
              </a:ext>
            </a:extLst>
          </p:cNvPr>
          <p:cNvSpPr/>
          <p:nvPr/>
        </p:nvSpPr>
        <p:spPr>
          <a:xfrm>
            <a:off x="3405117" y="4210566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Logistics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CD8970-5C56-4366-B195-DD7D50231C0B}"/>
              </a:ext>
            </a:extLst>
          </p:cNvPr>
          <p:cNvSpPr/>
          <p:nvPr/>
        </p:nvSpPr>
        <p:spPr>
          <a:xfrm>
            <a:off x="6123296" y="2962055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Buying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9A1A48-03DC-4852-8106-65A2122D22B3}"/>
              </a:ext>
            </a:extLst>
          </p:cNvPr>
          <p:cNvSpPr/>
          <p:nvPr/>
        </p:nvSpPr>
        <p:spPr>
          <a:xfrm>
            <a:off x="6123296" y="4210566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Accountancy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51E03AE-6E9A-468B-822A-6FE908AF1E9F}"/>
              </a:ext>
            </a:extLst>
          </p:cNvPr>
          <p:cNvSpPr/>
          <p:nvPr/>
        </p:nvSpPr>
        <p:spPr>
          <a:xfrm>
            <a:off x="8841475" y="2959546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Merchandising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A8C9D7-2842-4B0D-A6C3-E4FE10B93CF0}"/>
              </a:ext>
            </a:extLst>
          </p:cNvPr>
          <p:cNvSpPr/>
          <p:nvPr/>
        </p:nvSpPr>
        <p:spPr>
          <a:xfrm>
            <a:off x="8841474" y="4210566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Store Operations</a:t>
            </a:r>
          </a:p>
        </p:txBody>
      </p:sp>
      <p:pic>
        <p:nvPicPr>
          <p:cNvPr id="18" name="Picture 17" descr="A picture containing chart&#10;&#10;Description automatically generated">
            <a:extLst>
              <a:ext uri="{FF2B5EF4-FFF2-40B4-BE49-F238E27FC236}">
                <a16:creationId xmlns:a16="http://schemas.microsoft.com/office/drawing/2014/main" id="{2BAC3563-B6C1-40AB-9D22-C9B43E8EB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950" y="256161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5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6" grpId="0" animBg="1"/>
      <p:bldP spid="19" grpId="0" animBg="1"/>
      <p:bldP spid="20" grpId="0" animBg="1"/>
      <p:bldP spid="26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755680"/>
            <a:ext cx="12191995" cy="406987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686938" y="0"/>
            <a:ext cx="11505062" cy="1713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Roles in Retail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A99DC3-93DF-4E8D-BE9F-70E9A66E003D}"/>
              </a:ext>
            </a:extLst>
          </p:cNvPr>
          <p:cNvSpPr/>
          <p:nvPr/>
        </p:nvSpPr>
        <p:spPr>
          <a:xfrm>
            <a:off x="0" y="1703187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9A1A48-03DC-4852-8106-65A2122D22B3}"/>
              </a:ext>
            </a:extLst>
          </p:cNvPr>
          <p:cNvSpPr/>
          <p:nvPr/>
        </p:nvSpPr>
        <p:spPr>
          <a:xfrm>
            <a:off x="-5" y="1981514"/>
            <a:ext cx="12192000" cy="356326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6FD4FC-D8DB-448B-BB1D-C52B2AA700FB}"/>
              </a:ext>
            </a:extLst>
          </p:cNvPr>
          <p:cNvSpPr/>
          <p:nvPr/>
        </p:nvSpPr>
        <p:spPr>
          <a:xfrm>
            <a:off x="0" y="6496852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 descr="A picture containing chart&#10;&#10;Description automatically generated">
            <a:extLst>
              <a:ext uri="{FF2B5EF4-FFF2-40B4-BE49-F238E27FC236}">
                <a16:creationId xmlns:a16="http://schemas.microsoft.com/office/drawing/2014/main" id="{2BAC3563-B6C1-40AB-9D22-C9B43E8EB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950" y="256161"/>
            <a:ext cx="1160106" cy="119086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DA21136-3D37-4387-A750-2AA9463600E9}"/>
              </a:ext>
            </a:extLst>
          </p:cNvPr>
          <p:cNvSpPr/>
          <p:nvPr/>
        </p:nvSpPr>
        <p:spPr>
          <a:xfrm>
            <a:off x="0" y="2107184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29E9E3-79CE-4820-9D7E-E65791F9888A}"/>
              </a:ext>
            </a:extLst>
          </p:cNvPr>
          <p:cNvSpPr/>
          <p:nvPr/>
        </p:nvSpPr>
        <p:spPr>
          <a:xfrm>
            <a:off x="686938" y="2636850"/>
            <a:ext cx="1094847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Online shopping expansion means the types of roles in retail are changing:</a:t>
            </a:r>
          </a:p>
          <a:p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 Marketing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Website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 Experience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Online Security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 Security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Logistics Technology and Delivery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 Media vacancies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72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755680"/>
            <a:ext cx="12191995" cy="406987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686938" y="0"/>
            <a:ext cx="11505062" cy="1713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Roles in Retail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A99DC3-93DF-4E8D-BE9F-70E9A66E003D}"/>
              </a:ext>
            </a:extLst>
          </p:cNvPr>
          <p:cNvSpPr/>
          <p:nvPr/>
        </p:nvSpPr>
        <p:spPr>
          <a:xfrm>
            <a:off x="0" y="1703187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9A1A48-03DC-4852-8106-65A2122D22B3}"/>
              </a:ext>
            </a:extLst>
          </p:cNvPr>
          <p:cNvSpPr/>
          <p:nvPr/>
        </p:nvSpPr>
        <p:spPr>
          <a:xfrm>
            <a:off x="-5" y="1981514"/>
            <a:ext cx="12192000" cy="356326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6FD4FC-D8DB-448B-BB1D-C52B2AA700FB}"/>
              </a:ext>
            </a:extLst>
          </p:cNvPr>
          <p:cNvSpPr/>
          <p:nvPr/>
        </p:nvSpPr>
        <p:spPr>
          <a:xfrm>
            <a:off x="0" y="6496852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 descr="A picture containing chart&#10;&#10;Description automatically generated">
            <a:extLst>
              <a:ext uri="{FF2B5EF4-FFF2-40B4-BE49-F238E27FC236}">
                <a16:creationId xmlns:a16="http://schemas.microsoft.com/office/drawing/2014/main" id="{2BAC3563-B6C1-40AB-9D22-C9B43E8EB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950" y="256161"/>
            <a:ext cx="1160106" cy="119086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DA21136-3D37-4387-A750-2AA9463600E9}"/>
              </a:ext>
            </a:extLst>
          </p:cNvPr>
          <p:cNvSpPr/>
          <p:nvPr/>
        </p:nvSpPr>
        <p:spPr>
          <a:xfrm>
            <a:off x="0" y="2107184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29E9E3-79CE-4820-9D7E-E65791F9888A}"/>
              </a:ext>
            </a:extLst>
          </p:cNvPr>
          <p:cNvSpPr/>
          <p:nvPr/>
        </p:nvSpPr>
        <p:spPr>
          <a:xfrm>
            <a:off x="686938" y="2636850"/>
            <a:ext cx="109484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This sector welcomes young people, who can then progress through on-the-job training or apprenticeships.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Roles may include weekend, shift or seasonal work as shops are often open seven days a week.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Some students combine study with part-time work in supermarket retail.</a:t>
            </a:r>
          </a:p>
        </p:txBody>
      </p:sp>
    </p:spTree>
    <p:extLst>
      <p:ext uri="{BB962C8B-B14F-4D97-AF65-F5344CB8AC3E}">
        <p14:creationId xmlns:p14="http://schemas.microsoft.com/office/powerpoint/2010/main" val="348844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4799</TotalTime>
  <Words>1774</Words>
  <Application>Microsoft Office PowerPoint</Application>
  <PresentationFormat>Widescreen</PresentationFormat>
  <Paragraphs>213</Paragraphs>
  <Slides>24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Segoe UI</vt:lpstr>
      <vt:lpstr>Office Theme</vt:lpstr>
      <vt:lpstr>PowerPoint Presentation</vt:lpstr>
      <vt:lpstr>What do the terms  Health and  Social Care  mean to you?</vt:lpstr>
      <vt:lpstr>PowerPoint Presentation</vt:lpstr>
      <vt:lpstr>Why work in Retail?</vt:lpstr>
      <vt:lpstr>E-tail and Digital Innovation</vt:lpstr>
      <vt:lpstr>The impact of Covid-19</vt:lpstr>
      <vt:lpstr>PowerPoint Presentation</vt:lpstr>
      <vt:lpstr>PowerPoint Presentation</vt:lpstr>
      <vt:lpstr>PowerPoint Presentation</vt:lpstr>
      <vt:lpstr>Activity – Customer Service</vt:lpstr>
      <vt:lpstr>Activity – Customer Service</vt:lpstr>
      <vt:lpstr>Activity – Customer Service</vt:lpstr>
      <vt:lpstr>PowerPoint Presentation</vt:lpstr>
      <vt:lpstr>PowerPoint Presentation</vt:lpstr>
      <vt:lpstr>Activity – Customer Service</vt:lpstr>
      <vt:lpstr>Activity – Customer Service</vt:lpstr>
      <vt:lpstr>Activity – Customer Service</vt:lpstr>
      <vt:lpstr>Activity – Customer Service</vt:lpstr>
      <vt:lpstr>Activity – Customer Service</vt:lpstr>
      <vt:lpstr>PowerPoint Presentation</vt:lpstr>
      <vt:lpstr>PowerPoint Presentation</vt:lpstr>
      <vt:lpstr>PowerPoint Presentation</vt:lpstr>
      <vt:lpstr>Want to know more?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</dc:title>
  <dc:creator>Mike Sherlock</dc:creator>
  <cp:lastModifiedBy>Laura Sherlock</cp:lastModifiedBy>
  <cp:revision>152</cp:revision>
  <dcterms:created xsi:type="dcterms:W3CDTF">2020-06-26T09:35:04Z</dcterms:created>
  <dcterms:modified xsi:type="dcterms:W3CDTF">2021-06-23T13:45:32Z</dcterms:modified>
</cp:coreProperties>
</file>