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87" r:id="rId2"/>
    <p:sldId id="361" r:id="rId3"/>
    <p:sldId id="374" r:id="rId4"/>
    <p:sldId id="390" r:id="rId5"/>
    <p:sldId id="391" r:id="rId6"/>
    <p:sldId id="382" r:id="rId7"/>
    <p:sldId id="392" r:id="rId8"/>
    <p:sldId id="393" r:id="rId9"/>
    <p:sldId id="342" r:id="rId10"/>
    <p:sldId id="401" r:id="rId11"/>
    <p:sldId id="408" r:id="rId12"/>
    <p:sldId id="402" r:id="rId13"/>
    <p:sldId id="413" r:id="rId14"/>
    <p:sldId id="410" r:id="rId15"/>
    <p:sldId id="411" r:id="rId16"/>
    <p:sldId id="412" r:id="rId17"/>
    <p:sldId id="381" r:id="rId18"/>
    <p:sldId id="339" r:id="rId19"/>
    <p:sldId id="407" r:id="rId20"/>
    <p:sldId id="367" r:id="rId21"/>
    <p:sldId id="385" r:id="rId22"/>
    <p:sldId id="369" r:id="rId23"/>
    <p:sldId id="388" r:id="rId24"/>
    <p:sldId id="389"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ke Sherlock" initials="MS" lastIdx="6" clrIdx="0">
    <p:extLst>
      <p:ext uri="{19B8F6BF-5375-455C-9EA6-DF929625EA0E}">
        <p15:presenceInfo xmlns:p15="http://schemas.microsoft.com/office/powerpoint/2012/main" userId="922b9c7b93af386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6E2F8"/>
    <a:srgbClr val="21A6DF"/>
    <a:srgbClr val="84D2EC"/>
    <a:srgbClr val="F9A53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04" autoAdjust="0"/>
    <p:restoredTop sz="94660"/>
  </p:normalViewPr>
  <p:slideViewPr>
    <p:cSldViewPr snapToGrid="0">
      <p:cViewPr varScale="1">
        <p:scale>
          <a:sx n="72" d="100"/>
          <a:sy n="72" d="100"/>
        </p:scale>
        <p:origin x="57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672D43-1BCC-4D52-BC68-5C56B2C7329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1C9EDD0-E0C8-447F-9932-C0CE2EB342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B16CCA9-DE4E-4DD1-A6C6-BD9F4A888179}"/>
              </a:ext>
            </a:extLst>
          </p:cNvPr>
          <p:cNvSpPr>
            <a:spLocks noGrp="1"/>
          </p:cNvSpPr>
          <p:nvPr>
            <p:ph type="dt" sz="half" idx="10"/>
          </p:nvPr>
        </p:nvSpPr>
        <p:spPr/>
        <p:txBody>
          <a:bodyPr/>
          <a:lstStyle/>
          <a:p>
            <a:fld id="{F1ACFE2D-FF9A-4A6D-A323-1CCEFBBFF44E}" type="datetimeFigureOut">
              <a:rPr lang="en-GB" smtClean="0"/>
              <a:t>23/06/2021</a:t>
            </a:fld>
            <a:endParaRPr lang="en-GB"/>
          </a:p>
        </p:txBody>
      </p:sp>
      <p:sp>
        <p:nvSpPr>
          <p:cNvPr id="5" name="Footer Placeholder 4">
            <a:extLst>
              <a:ext uri="{FF2B5EF4-FFF2-40B4-BE49-F238E27FC236}">
                <a16:creationId xmlns:a16="http://schemas.microsoft.com/office/drawing/2014/main" id="{35864E3F-CA76-4DF8-8BF8-E14DBAAD097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B04E385-DB0C-4888-A50B-E26BF993DB22}"/>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38708974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8099B-62CC-4BF0-9270-85E69533330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C3D7F5A-54CB-44E1-A6A7-4172B7B2597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CA19F12-5B60-4971-B6E2-AE0D4C0E7FD4}"/>
              </a:ext>
            </a:extLst>
          </p:cNvPr>
          <p:cNvSpPr>
            <a:spLocks noGrp="1"/>
          </p:cNvSpPr>
          <p:nvPr>
            <p:ph type="dt" sz="half" idx="10"/>
          </p:nvPr>
        </p:nvSpPr>
        <p:spPr/>
        <p:txBody>
          <a:bodyPr/>
          <a:lstStyle/>
          <a:p>
            <a:fld id="{F1ACFE2D-FF9A-4A6D-A323-1CCEFBBFF44E}" type="datetimeFigureOut">
              <a:rPr lang="en-GB" smtClean="0"/>
              <a:t>23/06/2021</a:t>
            </a:fld>
            <a:endParaRPr lang="en-GB"/>
          </a:p>
        </p:txBody>
      </p:sp>
      <p:sp>
        <p:nvSpPr>
          <p:cNvPr id="5" name="Footer Placeholder 4">
            <a:extLst>
              <a:ext uri="{FF2B5EF4-FFF2-40B4-BE49-F238E27FC236}">
                <a16:creationId xmlns:a16="http://schemas.microsoft.com/office/drawing/2014/main" id="{868D4019-A610-47E2-A467-09E7BA4D175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539BC0-8898-4208-8249-8599DB888229}"/>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27660023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D0B3C52-D879-4032-8ED5-2A8CE5C91A0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2477FB6-FD13-4DAD-9D9D-D7793020369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839BB6E-B0B3-4494-AB83-AE194D0A018D}"/>
              </a:ext>
            </a:extLst>
          </p:cNvPr>
          <p:cNvSpPr>
            <a:spLocks noGrp="1"/>
          </p:cNvSpPr>
          <p:nvPr>
            <p:ph type="dt" sz="half" idx="10"/>
          </p:nvPr>
        </p:nvSpPr>
        <p:spPr/>
        <p:txBody>
          <a:bodyPr/>
          <a:lstStyle/>
          <a:p>
            <a:fld id="{F1ACFE2D-FF9A-4A6D-A323-1CCEFBBFF44E}" type="datetimeFigureOut">
              <a:rPr lang="en-GB" smtClean="0"/>
              <a:t>23/06/2021</a:t>
            </a:fld>
            <a:endParaRPr lang="en-GB"/>
          </a:p>
        </p:txBody>
      </p:sp>
      <p:sp>
        <p:nvSpPr>
          <p:cNvPr id="5" name="Footer Placeholder 4">
            <a:extLst>
              <a:ext uri="{FF2B5EF4-FFF2-40B4-BE49-F238E27FC236}">
                <a16:creationId xmlns:a16="http://schemas.microsoft.com/office/drawing/2014/main" id="{5D812394-6D65-4F4F-9A1E-1B9E6A1D6A7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57AC7F8-F374-4D21-A1F9-07BF6DCE014F}"/>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21732297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F2AA4-EF7A-465C-B751-3230B542B2E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AFA14F1-9715-425F-9394-3D91AF5F42C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6EC3DCD-318E-4E03-A23D-EA1A106BC8FE}"/>
              </a:ext>
            </a:extLst>
          </p:cNvPr>
          <p:cNvSpPr>
            <a:spLocks noGrp="1"/>
          </p:cNvSpPr>
          <p:nvPr>
            <p:ph type="dt" sz="half" idx="10"/>
          </p:nvPr>
        </p:nvSpPr>
        <p:spPr/>
        <p:txBody>
          <a:bodyPr/>
          <a:lstStyle/>
          <a:p>
            <a:fld id="{F1ACFE2D-FF9A-4A6D-A323-1CCEFBBFF44E}" type="datetimeFigureOut">
              <a:rPr lang="en-GB" smtClean="0"/>
              <a:t>23/06/2021</a:t>
            </a:fld>
            <a:endParaRPr lang="en-GB"/>
          </a:p>
        </p:txBody>
      </p:sp>
      <p:sp>
        <p:nvSpPr>
          <p:cNvPr id="5" name="Footer Placeholder 4">
            <a:extLst>
              <a:ext uri="{FF2B5EF4-FFF2-40B4-BE49-F238E27FC236}">
                <a16:creationId xmlns:a16="http://schemas.microsoft.com/office/drawing/2014/main" id="{18EC132B-73BD-4586-A04A-5EBC57718B9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52FD65A-5D49-4574-83EC-70449D436A6C}"/>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17592831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15ED77-D796-497E-BB2B-1FDD228AF95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7AAD31E-FCEC-4DA4-A7AD-7543395A61C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92F6CBA-76F0-43E0-937B-CA57E3A4A2F1}"/>
              </a:ext>
            </a:extLst>
          </p:cNvPr>
          <p:cNvSpPr>
            <a:spLocks noGrp="1"/>
          </p:cNvSpPr>
          <p:nvPr>
            <p:ph type="dt" sz="half" idx="10"/>
          </p:nvPr>
        </p:nvSpPr>
        <p:spPr/>
        <p:txBody>
          <a:bodyPr/>
          <a:lstStyle/>
          <a:p>
            <a:fld id="{F1ACFE2D-FF9A-4A6D-A323-1CCEFBBFF44E}" type="datetimeFigureOut">
              <a:rPr lang="en-GB" smtClean="0"/>
              <a:t>23/06/2021</a:t>
            </a:fld>
            <a:endParaRPr lang="en-GB"/>
          </a:p>
        </p:txBody>
      </p:sp>
      <p:sp>
        <p:nvSpPr>
          <p:cNvPr id="5" name="Footer Placeholder 4">
            <a:extLst>
              <a:ext uri="{FF2B5EF4-FFF2-40B4-BE49-F238E27FC236}">
                <a16:creationId xmlns:a16="http://schemas.microsoft.com/office/drawing/2014/main" id="{95E37536-04EB-4262-861E-0E6905C94AA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05C9860-36E6-4992-9B22-5F49B939BDFF}"/>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27266875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32966A-1C0A-47E4-942D-E856F963FF2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DBD0171-E8B0-4792-9D6E-5F2C3A95239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9DD6719-DFAB-4CC7-BBD8-BFB3C25B215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BA0E8C5-837E-4280-902E-6BD5B025BEBA}"/>
              </a:ext>
            </a:extLst>
          </p:cNvPr>
          <p:cNvSpPr>
            <a:spLocks noGrp="1"/>
          </p:cNvSpPr>
          <p:nvPr>
            <p:ph type="dt" sz="half" idx="10"/>
          </p:nvPr>
        </p:nvSpPr>
        <p:spPr/>
        <p:txBody>
          <a:bodyPr/>
          <a:lstStyle/>
          <a:p>
            <a:fld id="{F1ACFE2D-FF9A-4A6D-A323-1CCEFBBFF44E}" type="datetimeFigureOut">
              <a:rPr lang="en-GB" smtClean="0"/>
              <a:t>23/06/2021</a:t>
            </a:fld>
            <a:endParaRPr lang="en-GB"/>
          </a:p>
        </p:txBody>
      </p:sp>
      <p:sp>
        <p:nvSpPr>
          <p:cNvPr id="6" name="Footer Placeholder 5">
            <a:extLst>
              <a:ext uri="{FF2B5EF4-FFF2-40B4-BE49-F238E27FC236}">
                <a16:creationId xmlns:a16="http://schemas.microsoft.com/office/drawing/2014/main" id="{95D08CCD-8628-434A-9430-2B5C226E5F6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E7EE158-F931-4EDF-9317-676639BF7F56}"/>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11196145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A03EA-C5AB-45E8-9392-312F9145CE1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4EEC9C7-F5E6-4664-B141-CE99262FBAD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90F5406-C1EA-4EC7-8376-1C904852E15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38ECF59-A375-4AA6-8D06-BA04B76762C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87A27EE-BE8D-40DF-AC56-4FF07595104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62439F10-709E-4811-A333-7E98F45AEF17}"/>
              </a:ext>
            </a:extLst>
          </p:cNvPr>
          <p:cNvSpPr>
            <a:spLocks noGrp="1"/>
          </p:cNvSpPr>
          <p:nvPr>
            <p:ph type="dt" sz="half" idx="10"/>
          </p:nvPr>
        </p:nvSpPr>
        <p:spPr/>
        <p:txBody>
          <a:bodyPr/>
          <a:lstStyle/>
          <a:p>
            <a:fld id="{F1ACFE2D-FF9A-4A6D-A323-1CCEFBBFF44E}" type="datetimeFigureOut">
              <a:rPr lang="en-GB" smtClean="0"/>
              <a:t>23/06/2021</a:t>
            </a:fld>
            <a:endParaRPr lang="en-GB"/>
          </a:p>
        </p:txBody>
      </p:sp>
      <p:sp>
        <p:nvSpPr>
          <p:cNvPr id="8" name="Footer Placeholder 7">
            <a:extLst>
              <a:ext uri="{FF2B5EF4-FFF2-40B4-BE49-F238E27FC236}">
                <a16:creationId xmlns:a16="http://schemas.microsoft.com/office/drawing/2014/main" id="{4E883089-2E7F-4AFB-BB4C-6DAD44728F1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DD81D14-08DB-479D-87CD-4BFB456D3A78}"/>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42451023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37EB9A-3422-40A3-9B9F-2C675C6E4BF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B968A39-2A1E-4921-B7B8-2557A1E62FEA}"/>
              </a:ext>
            </a:extLst>
          </p:cNvPr>
          <p:cNvSpPr>
            <a:spLocks noGrp="1"/>
          </p:cNvSpPr>
          <p:nvPr>
            <p:ph type="dt" sz="half" idx="10"/>
          </p:nvPr>
        </p:nvSpPr>
        <p:spPr/>
        <p:txBody>
          <a:bodyPr/>
          <a:lstStyle/>
          <a:p>
            <a:fld id="{F1ACFE2D-FF9A-4A6D-A323-1CCEFBBFF44E}" type="datetimeFigureOut">
              <a:rPr lang="en-GB" smtClean="0"/>
              <a:t>23/06/2021</a:t>
            </a:fld>
            <a:endParaRPr lang="en-GB"/>
          </a:p>
        </p:txBody>
      </p:sp>
      <p:sp>
        <p:nvSpPr>
          <p:cNvPr id="4" name="Footer Placeholder 3">
            <a:extLst>
              <a:ext uri="{FF2B5EF4-FFF2-40B4-BE49-F238E27FC236}">
                <a16:creationId xmlns:a16="http://schemas.microsoft.com/office/drawing/2014/main" id="{3DA4F4C9-C909-4BBA-BE29-78E7D83A087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E07F462-76FE-4821-98DD-1F56FDE8A5DE}"/>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19391673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5A85D2-F90D-4D66-8E34-AC530AB148C1}"/>
              </a:ext>
            </a:extLst>
          </p:cNvPr>
          <p:cNvSpPr>
            <a:spLocks noGrp="1"/>
          </p:cNvSpPr>
          <p:nvPr>
            <p:ph type="dt" sz="half" idx="10"/>
          </p:nvPr>
        </p:nvSpPr>
        <p:spPr/>
        <p:txBody>
          <a:bodyPr/>
          <a:lstStyle/>
          <a:p>
            <a:fld id="{F1ACFE2D-FF9A-4A6D-A323-1CCEFBBFF44E}" type="datetimeFigureOut">
              <a:rPr lang="en-GB" smtClean="0"/>
              <a:t>23/06/2021</a:t>
            </a:fld>
            <a:endParaRPr lang="en-GB"/>
          </a:p>
        </p:txBody>
      </p:sp>
      <p:sp>
        <p:nvSpPr>
          <p:cNvPr id="3" name="Footer Placeholder 2">
            <a:extLst>
              <a:ext uri="{FF2B5EF4-FFF2-40B4-BE49-F238E27FC236}">
                <a16:creationId xmlns:a16="http://schemas.microsoft.com/office/drawing/2014/main" id="{ABF2C38E-4D79-44D3-A3D0-94786E1F6B5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732735F-0AC5-492F-9D95-D45847BA1E06}"/>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13834436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CF55AE-2463-4963-87E3-53A97EC2BB0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FAA6055-9BD7-4C61-BEAA-9EA5511E11E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BBF70C8-DA18-4D2A-830E-6FD9C8A79E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F3D8030-F38B-4E07-B904-E02B9F997DAE}"/>
              </a:ext>
            </a:extLst>
          </p:cNvPr>
          <p:cNvSpPr>
            <a:spLocks noGrp="1"/>
          </p:cNvSpPr>
          <p:nvPr>
            <p:ph type="dt" sz="half" idx="10"/>
          </p:nvPr>
        </p:nvSpPr>
        <p:spPr/>
        <p:txBody>
          <a:bodyPr/>
          <a:lstStyle/>
          <a:p>
            <a:fld id="{F1ACFE2D-FF9A-4A6D-A323-1CCEFBBFF44E}" type="datetimeFigureOut">
              <a:rPr lang="en-GB" smtClean="0"/>
              <a:t>23/06/2021</a:t>
            </a:fld>
            <a:endParaRPr lang="en-GB"/>
          </a:p>
        </p:txBody>
      </p:sp>
      <p:sp>
        <p:nvSpPr>
          <p:cNvPr id="6" name="Footer Placeholder 5">
            <a:extLst>
              <a:ext uri="{FF2B5EF4-FFF2-40B4-BE49-F238E27FC236}">
                <a16:creationId xmlns:a16="http://schemas.microsoft.com/office/drawing/2014/main" id="{9B1EB677-455D-4B51-81FD-E120F63F7B3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DF31247-5602-4D6C-A1E8-812C437F7BB6}"/>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9092663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03AA30-6748-4E2C-8D84-5EC0B2C851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0D46146-C2DB-44F8-858B-F118A3805C9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5811F54-5AF6-45E0-9B8C-0D38093F00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2638224-3BBA-432C-B5B7-7FBEFB71B00C}"/>
              </a:ext>
            </a:extLst>
          </p:cNvPr>
          <p:cNvSpPr>
            <a:spLocks noGrp="1"/>
          </p:cNvSpPr>
          <p:nvPr>
            <p:ph type="dt" sz="half" idx="10"/>
          </p:nvPr>
        </p:nvSpPr>
        <p:spPr/>
        <p:txBody>
          <a:bodyPr/>
          <a:lstStyle/>
          <a:p>
            <a:fld id="{F1ACFE2D-FF9A-4A6D-A323-1CCEFBBFF44E}" type="datetimeFigureOut">
              <a:rPr lang="en-GB" smtClean="0"/>
              <a:t>23/06/2021</a:t>
            </a:fld>
            <a:endParaRPr lang="en-GB"/>
          </a:p>
        </p:txBody>
      </p:sp>
      <p:sp>
        <p:nvSpPr>
          <p:cNvPr id="6" name="Footer Placeholder 5">
            <a:extLst>
              <a:ext uri="{FF2B5EF4-FFF2-40B4-BE49-F238E27FC236}">
                <a16:creationId xmlns:a16="http://schemas.microsoft.com/office/drawing/2014/main" id="{1D397CD9-60DB-4A6C-8B90-4983CBE1983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2BEEB59-75D2-444B-B966-C664FBE32F9D}"/>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3325857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E3C0092-ECBA-4005-9B1B-142A15D26F7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68DF237-64B7-481E-8807-0B23DB33BB6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6B38811-AA25-4344-A42D-8D01023E260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ACFE2D-FF9A-4A6D-A323-1CCEFBBFF44E}" type="datetimeFigureOut">
              <a:rPr lang="en-GB" smtClean="0"/>
              <a:t>23/06/2021</a:t>
            </a:fld>
            <a:endParaRPr lang="en-GB"/>
          </a:p>
        </p:txBody>
      </p:sp>
      <p:sp>
        <p:nvSpPr>
          <p:cNvPr id="5" name="Footer Placeholder 4">
            <a:extLst>
              <a:ext uri="{FF2B5EF4-FFF2-40B4-BE49-F238E27FC236}">
                <a16:creationId xmlns:a16="http://schemas.microsoft.com/office/drawing/2014/main" id="{EB36523B-65B1-4688-88F3-CCB3D2D4017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1EFCAED1-A1E8-4693-8FA2-9962CEC0A29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23BDE5-F0F1-453A-9B85-B3A9681AC211}" type="slidenum">
              <a:rPr lang="en-GB" smtClean="0"/>
              <a:t>‹#›</a:t>
            </a:fld>
            <a:endParaRPr lang="en-GB"/>
          </a:p>
        </p:txBody>
      </p:sp>
    </p:spTree>
    <p:extLst>
      <p:ext uri="{BB962C8B-B14F-4D97-AF65-F5344CB8AC3E}">
        <p14:creationId xmlns:p14="http://schemas.microsoft.com/office/powerpoint/2010/main" val="36001094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xml"/><Relationship Id="rId5" Type="http://schemas.openxmlformats.org/officeDocument/2006/relationships/image" Target="../media/image11.JPG"/><Relationship Id="rId4" Type="http://schemas.openxmlformats.org/officeDocument/2006/relationships/image" Target="../media/image10.JPG"/></Relationships>
</file>

<file path=ppt/slides/_rels/slide1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Layout" Target="../slideLayouts/slideLayout2.xml"/><Relationship Id="rId1" Type="http://schemas.openxmlformats.org/officeDocument/2006/relationships/video" Target="https://www.youtube.com/embed/f_xAQNNi4pA?feature=oembed"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www.gov.uk/apply-apprenticeship" TargetMode="External"/><Relationship Id="rId3" Type="http://schemas.openxmlformats.org/officeDocument/2006/relationships/hyperlink" Target="http://www.leics-fire.gov.uk/" TargetMode="External"/><Relationship Id="rId7" Type="http://schemas.openxmlformats.org/officeDocument/2006/relationships/hyperlink" Target="http://www.prisonandprobationjobs.gov.uk/" TargetMode="External"/><Relationship Id="rId2" Type="http://schemas.openxmlformats.org/officeDocument/2006/relationships/hyperlink" Target="http://www.civilservice.gov.uk/recruitment" TargetMode="External"/><Relationship Id="rId1" Type="http://schemas.openxmlformats.org/officeDocument/2006/relationships/slideLayout" Target="../slideLayouts/slideLayout2.xml"/><Relationship Id="rId6" Type="http://schemas.openxmlformats.org/officeDocument/2006/relationships/hyperlink" Target="http://www.leicester.gov.uk/jobs" TargetMode="External"/><Relationship Id="rId5" Type="http://schemas.openxmlformats.org/officeDocument/2006/relationships/hyperlink" Target="http://www.leicestershire.gov.uk/jobs" TargetMode="External"/><Relationship Id="rId4" Type="http://schemas.openxmlformats.org/officeDocument/2006/relationships/hyperlink" Target="http://www.leics.police.uk/"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video" Target="https://www.youtube.com/embed/y_v95VoELRY?feature=oembed"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slideLayout" Target="../slideLayouts/slideLayout2.xml"/><Relationship Id="rId1" Type="http://schemas.openxmlformats.org/officeDocument/2006/relationships/video" Target="https://www.youtube.com/embed/8TffeYLxerA?feature=oembed" TargetMode="Externa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slideLayout" Target="../slideLayouts/slideLayout2.xml"/><Relationship Id="rId1" Type="http://schemas.openxmlformats.org/officeDocument/2006/relationships/video" Target="https://www.youtube.com/embed/voSuHLA0Ixs?feature=oembed" TargetMode="Externa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F6D84416-99AC-4C62-8F00-B73F3F731D5E}"/>
              </a:ext>
            </a:extLst>
          </p:cNvPr>
          <p:cNvSpPr/>
          <p:nvPr/>
        </p:nvSpPr>
        <p:spPr>
          <a:xfrm>
            <a:off x="0" y="0"/>
            <a:ext cx="2343150" cy="6858000"/>
          </a:xfrm>
          <a:prstGeom prst="rect">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ED2DAD6E-B1B5-4E8E-B79B-FF2EA4AF6E47}"/>
              </a:ext>
            </a:extLst>
          </p:cNvPr>
          <p:cNvSpPr/>
          <p:nvPr/>
        </p:nvSpPr>
        <p:spPr>
          <a:xfrm>
            <a:off x="1162050" y="0"/>
            <a:ext cx="2114550" cy="4038600"/>
          </a:xfrm>
          <a:prstGeom prst="rect">
            <a:avLst/>
          </a:prstGeom>
          <a:solidFill>
            <a:srgbClr val="84D2EC"/>
          </a:solidFill>
          <a:ln>
            <a:solidFill>
              <a:srgbClr val="84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D3A31666-249B-433E-A164-F02D58A6BBEF}"/>
              </a:ext>
            </a:extLst>
          </p:cNvPr>
          <p:cNvSpPr txBox="1"/>
          <p:nvPr/>
        </p:nvSpPr>
        <p:spPr>
          <a:xfrm>
            <a:off x="1162050" y="3429000"/>
            <a:ext cx="2114550" cy="523220"/>
          </a:xfrm>
          <a:prstGeom prst="rect">
            <a:avLst/>
          </a:prstGeom>
          <a:noFill/>
        </p:spPr>
        <p:txBody>
          <a:bodyPr wrap="square" rtlCol="0">
            <a:spAutoFit/>
          </a:bodyPr>
          <a:lstStyle/>
          <a:p>
            <a:r>
              <a:rPr lang="en-GB" sz="2800" b="1" dirty="0">
                <a:solidFill>
                  <a:schemeClr val="bg1"/>
                </a:solidFill>
                <a:latin typeface="Segoe UI" panose="020B0502040204020203" pitchFamily="34" charset="0"/>
                <a:cs typeface="Segoe UI" panose="020B0502040204020203" pitchFamily="34" charset="0"/>
              </a:rPr>
              <a:t>Key Sectors</a:t>
            </a:r>
          </a:p>
        </p:txBody>
      </p:sp>
      <p:sp>
        <p:nvSpPr>
          <p:cNvPr id="22" name="TextBox 21">
            <a:extLst>
              <a:ext uri="{FF2B5EF4-FFF2-40B4-BE49-F238E27FC236}">
                <a16:creationId xmlns:a16="http://schemas.microsoft.com/office/drawing/2014/main" id="{06417CC5-D5D5-4C5C-99BA-431E5D0EE803}"/>
              </a:ext>
            </a:extLst>
          </p:cNvPr>
          <p:cNvSpPr txBox="1"/>
          <p:nvPr/>
        </p:nvSpPr>
        <p:spPr>
          <a:xfrm>
            <a:off x="7358308" y="6310490"/>
            <a:ext cx="4229100" cy="400110"/>
          </a:xfrm>
          <a:prstGeom prst="rect">
            <a:avLst/>
          </a:prstGeom>
          <a:noFill/>
        </p:spPr>
        <p:txBody>
          <a:bodyPr wrap="square" rtlCol="0">
            <a:spAutoFit/>
          </a:bodyPr>
          <a:lstStyle/>
          <a:p>
            <a:r>
              <a:rPr lang="en-GB" sz="2000" b="1" dirty="0">
                <a:solidFill>
                  <a:srgbClr val="21A6DF"/>
                </a:solidFill>
                <a:latin typeface="Segoe UI" panose="020B0502040204020203" pitchFamily="34" charset="0"/>
                <a:cs typeface="Segoe UI" panose="020B0502040204020203" pitchFamily="34" charset="0"/>
              </a:rPr>
              <a:t>LLEP</a:t>
            </a:r>
            <a:r>
              <a:rPr lang="en-GB" sz="2000" b="1" dirty="0">
                <a:latin typeface="Segoe UI" panose="020B0502040204020203" pitchFamily="34" charset="0"/>
                <a:cs typeface="Segoe UI" panose="020B0502040204020203" pitchFamily="34" charset="0"/>
              </a:rPr>
              <a:t> World of Work series.</a:t>
            </a:r>
          </a:p>
        </p:txBody>
      </p:sp>
      <p:sp>
        <p:nvSpPr>
          <p:cNvPr id="25" name="TextBox 24">
            <a:extLst>
              <a:ext uri="{FF2B5EF4-FFF2-40B4-BE49-F238E27FC236}">
                <a16:creationId xmlns:a16="http://schemas.microsoft.com/office/drawing/2014/main" id="{716ADBD8-C7F1-4148-91F2-5CB7F5D24338}"/>
              </a:ext>
            </a:extLst>
          </p:cNvPr>
          <p:cNvSpPr txBox="1"/>
          <p:nvPr/>
        </p:nvSpPr>
        <p:spPr>
          <a:xfrm>
            <a:off x="1133475" y="4002166"/>
            <a:ext cx="10369412" cy="2308324"/>
          </a:xfrm>
          <a:prstGeom prst="rect">
            <a:avLst/>
          </a:prstGeom>
          <a:noFill/>
        </p:spPr>
        <p:txBody>
          <a:bodyPr wrap="square" rtlCol="0">
            <a:spAutoFit/>
          </a:bodyPr>
          <a:lstStyle/>
          <a:p>
            <a:r>
              <a:rPr lang="en-GB" sz="7200" b="1" dirty="0">
                <a:latin typeface="Segoe UI" panose="020B0502040204020203" pitchFamily="34" charset="0"/>
                <a:cs typeface="Segoe UI" panose="020B0502040204020203" pitchFamily="34" charset="0"/>
              </a:rPr>
              <a:t>Public Administration and Defence</a:t>
            </a:r>
          </a:p>
        </p:txBody>
      </p:sp>
      <p:pic>
        <p:nvPicPr>
          <p:cNvPr id="26" name="Picture 25" descr="A picture containing text, clipart&#10;&#10;Description automatically generated">
            <a:extLst>
              <a:ext uri="{FF2B5EF4-FFF2-40B4-BE49-F238E27FC236}">
                <a16:creationId xmlns:a16="http://schemas.microsoft.com/office/drawing/2014/main" id="{C8150670-E902-4416-BD83-747EB11D09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32625" y="278326"/>
            <a:ext cx="2044122" cy="828262"/>
          </a:xfrm>
          <a:prstGeom prst="rect">
            <a:avLst/>
          </a:prstGeom>
        </p:spPr>
      </p:pic>
      <p:pic>
        <p:nvPicPr>
          <p:cNvPr id="27" name="Picture 26" descr="Logo&#10;&#10;Description automatically generated">
            <a:extLst>
              <a:ext uri="{FF2B5EF4-FFF2-40B4-BE49-F238E27FC236}">
                <a16:creationId xmlns:a16="http://schemas.microsoft.com/office/drawing/2014/main" id="{9A8AEFCF-36D2-4B26-A0CE-56C084E278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53614" y="99453"/>
            <a:ext cx="1563758" cy="1186008"/>
          </a:xfrm>
          <a:prstGeom prst="rect">
            <a:avLst/>
          </a:prstGeom>
        </p:spPr>
      </p:pic>
      <p:pic>
        <p:nvPicPr>
          <p:cNvPr id="28" name="Picture 27" descr="A picture containing chart&#10;&#10;Description automatically generated">
            <a:extLst>
              <a:ext uri="{FF2B5EF4-FFF2-40B4-BE49-F238E27FC236}">
                <a16:creationId xmlns:a16="http://schemas.microsoft.com/office/drawing/2014/main" id="{27C411A9-02A0-4535-A9AE-D65DA6D280B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78255" y="99453"/>
            <a:ext cx="1160106" cy="1190866"/>
          </a:xfrm>
          <a:prstGeom prst="rect">
            <a:avLst/>
          </a:prstGeom>
        </p:spPr>
      </p:pic>
    </p:spTree>
    <p:extLst>
      <p:ext uri="{BB962C8B-B14F-4D97-AF65-F5344CB8AC3E}">
        <p14:creationId xmlns:p14="http://schemas.microsoft.com/office/powerpoint/2010/main" val="18781164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62F9376-DAFA-495B-902E-B851228079CA}"/>
              </a:ext>
            </a:extLst>
          </p:cNvPr>
          <p:cNvSpPr/>
          <p:nvPr/>
        </p:nvSpPr>
        <p:spPr>
          <a:xfrm>
            <a:off x="9311876" y="1537252"/>
            <a:ext cx="2880124" cy="5320748"/>
          </a:xfrm>
          <a:prstGeom prst="rect">
            <a:avLst/>
          </a:prstGeom>
          <a:solidFill>
            <a:srgbClr val="84D2EC"/>
          </a:solidFill>
          <a:ln>
            <a:solidFill>
              <a:srgbClr val="84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ontent Placeholder 2">
            <a:extLst>
              <a:ext uri="{FF2B5EF4-FFF2-40B4-BE49-F238E27FC236}">
                <a16:creationId xmlns:a16="http://schemas.microsoft.com/office/drawing/2014/main" id="{BF025D6D-F755-4149-A69D-FC3525E783C3}"/>
              </a:ext>
            </a:extLst>
          </p:cNvPr>
          <p:cNvSpPr txBox="1">
            <a:spLocks/>
          </p:cNvSpPr>
          <p:nvPr/>
        </p:nvSpPr>
        <p:spPr>
          <a:xfrm>
            <a:off x="374818" y="410223"/>
            <a:ext cx="7032158" cy="540833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4400" dirty="0">
                <a:latin typeface="Segoe UI" panose="020B0502040204020203" pitchFamily="34" charset="0"/>
                <a:cs typeface="Segoe UI" panose="020B0502040204020203" pitchFamily="34" charset="0"/>
              </a:rPr>
              <a:t>Skills</a:t>
            </a:r>
          </a:p>
        </p:txBody>
      </p:sp>
      <p:sp>
        <p:nvSpPr>
          <p:cNvPr id="13" name="Rectangle 12">
            <a:extLst>
              <a:ext uri="{FF2B5EF4-FFF2-40B4-BE49-F238E27FC236}">
                <a16:creationId xmlns:a16="http://schemas.microsoft.com/office/drawing/2014/main" id="{70FFF5F6-104D-42EC-8998-CC30047CFF19}"/>
              </a:ext>
            </a:extLst>
          </p:cNvPr>
          <p:cNvSpPr/>
          <p:nvPr/>
        </p:nvSpPr>
        <p:spPr>
          <a:xfrm>
            <a:off x="0" y="1351722"/>
            <a:ext cx="12192000" cy="185530"/>
          </a:xfrm>
          <a:prstGeom prst="rect">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B6FA7C82-7ED0-4773-9A40-544A7026B241}"/>
              </a:ext>
            </a:extLst>
          </p:cNvPr>
          <p:cNvSpPr/>
          <p:nvPr/>
        </p:nvSpPr>
        <p:spPr>
          <a:xfrm>
            <a:off x="374817" y="1871193"/>
            <a:ext cx="8493777" cy="4550220"/>
          </a:xfrm>
          <a:prstGeom prst="rect">
            <a:avLst/>
          </a:prstGeom>
        </p:spPr>
        <p:txBody>
          <a:bodyPr wrap="square">
            <a:spAutoFit/>
          </a:bodyPr>
          <a:lstStyle/>
          <a:p>
            <a:pPr>
              <a:lnSpc>
                <a:spcPct val="107000"/>
              </a:lnSpc>
              <a:spcAft>
                <a:spcPts val="800"/>
              </a:spcAft>
            </a:pPr>
            <a:r>
              <a:rPr lang="en-GB" dirty="0">
                <a:latin typeface="Segoe UI" panose="020B0502040204020203" pitchFamily="34" charset="0"/>
                <a:ea typeface="Calibri" panose="020F0502020204030204" pitchFamily="34" charset="0"/>
                <a:cs typeface="Segoe UI" panose="020B0502040204020203" pitchFamily="34" charset="0"/>
              </a:rPr>
              <a:t>All of the roles we have discussed need skills and you all have plenty of experience of demonstrating these skills at school, in hobbies or in work experience.</a:t>
            </a:r>
          </a:p>
          <a:p>
            <a:pPr>
              <a:lnSpc>
                <a:spcPct val="107000"/>
              </a:lnSpc>
              <a:spcAft>
                <a:spcPts val="800"/>
              </a:spcAft>
            </a:pPr>
            <a:endParaRPr lang="en-GB" dirty="0">
              <a:latin typeface="Segoe UI" panose="020B0502040204020203" pitchFamily="34" charset="0"/>
              <a:ea typeface="Calibri" panose="020F0502020204030204" pitchFamily="34" charset="0"/>
              <a:cs typeface="Segoe UI" panose="020B0502040204020203" pitchFamily="34" charset="0"/>
            </a:endParaRPr>
          </a:p>
          <a:p>
            <a:pPr>
              <a:lnSpc>
                <a:spcPct val="107000"/>
              </a:lnSpc>
              <a:spcAft>
                <a:spcPts val="800"/>
              </a:spcAft>
            </a:pPr>
            <a:r>
              <a:rPr lang="en-GB" dirty="0">
                <a:latin typeface="Segoe UI" panose="020B0502040204020203" pitchFamily="34" charset="0"/>
                <a:ea typeface="Calibri" panose="020F0502020204030204" pitchFamily="34" charset="0"/>
                <a:cs typeface="Segoe UI" panose="020B0502040204020203" pitchFamily="34" charset="0"/>
              </a:rPr>
              <a:t>Get into pairs.</a:t>
            </a:r>
          </a:p>
          <a:p>
            <a:pPr>
              <a:lnSpc>
                <a:spcPct val="107000"/>
              </a:lnSpc>
              <a:spcAft>
                <a:spcPts val="800"/>
              </a:spcAft>
            </a:pPr>
            <a:r>
              <a:rPr lang="en-GB" dirty="0">
                <a:latin typeface="Segoe UI" panose="020B0502040204020203" pitchFamily="34" charset="0"/>
                <a:ea typeface="Calibri" panose="020F0502020204030204" pitchFamily="34" charset="0"/>
                <a:cs typeface="Segoe UI" panose="020B0502040204020203" pitchFamily="34" charset="0"/>
              </a:rPr>
              <a:t>You have 5 minutes to discuss what you think your best skills is. </a:t>
            </a:r>
          </a:p>
          <a:p>
            <a:pPr>
              <a:lnSpc>
                <a:spcPct val="107000"/>
              </a:lnSpc>
              <a:spcAft>
                <a:spcPts val="800"/>
              </a:spcAft>
            </a:pPr>
            <a:endParaRPr lang="en-GB" dirty="0">
              <a:latin typeface="Segoe UI" panose="020B0502040204020203" pitchFamily="34" charset="0"/>
              <a:ea typeface="Calibri" panose="020F0502020204030204" pitchFamily="34" charset="0"/>
              <a:cs typeface="Segoe UI" panose="020B0502040204020203" pitchFamily="34" charset="0"/>
            </a:endParaRPr>
          </a:p>
          <a:p>
            <a:pPr>
              <a:lnSpc>
                <a:spcPct val="107000"/>
              </a:lnSpc>
              <a:spcAft>
                <a:spcPts val="800"/>
              </a:spcAft>
            </a:pPr>
            <a:r>
              <a:rPr lang="en-GB" dirty="0">
                <a:latin typeface="Segoe UI" panose="020B0502040204020203" pitchFamily="34" charset="0"/>
                <a:ea typeface="Calibri" panose="020F0502020204030204" pitchFamily="34" charset="0"/>
                <a:cs typeface="Segoe UI" panose="020B0502040204020203" pitchFamily="34" charset="0"/>
              </a:rPr>
              <a:t>Using the </a:t>
            </a:r>
            <a:r>
              <a:rPr lang="en-GB" b="1" dirty="0">
                <a:solidFill>
                  <a:srgbClr val="21A6DF"/>
                </a:solidFill>
                <a:latin typeface="Segoe UI" panose="020B0502040204020203" pitchFamily="34" charset="0"/>
                <a:ea typeface="Calibri" panose="020F0502020204030204" pitchFamily="34" charset="0"/>
                <a:cs typeface="Segoe UI" panose="020B0502040204020203" pitchFamily="34" charset="0"/>
              </a:rPr>
              <a:t>STAR</a:t>
            </a:r>
            <a:r>
              <a:rPr lang="en-GB" dirty="0">
                <a:latin typeface="Segoe UI" panose="020B0502040204020203" pitchFamily="34" charset="0"/>
                <a:ea typeface="Calibri" panose="020F0502020204030204" pitchFamily="34" charset="0"/>
                <a:cs typeface="Segoe UI" panose="020B0502040204020203" pitchFamily="34" charset="0"/>
              </a:rPr>
              <a:t> method, describe how you have demonstrated this skill.</a:t>
            </a:r>
          </a:p>
          <a:p>
            <a:pPr marL="742950" lvl="1" indent="-285750">
              <a:lnSpc>
                <a:spcPct val="107000"/>
              </a:lnSpc>
              <a:spcAft>
                <a:spcPts val="800"/>
              </a:spcAft>
              <a:buFont typeface="Arial" panose="020B0604020202020204" pitchFamily="34" charset="0"/>
              <a:buChar char="•"/>
            </a:pPr>
            <a:r>
              <a:rPr lang="en-GB" b="1" dirty="0">
                <a:solidFill>
                  <a:srgbClr val="21A6DF"/>
                </a:solidFill>
                <a:latin typeface="Segoe UI" panose="020B0502040204020203" pitchFamily="34" charset="0"/>
                <a:ea typeface="Calibri" panose="020F0502020204030204" pitchFamily="34" charset="0"/>
                <a:cs typeface="Segoe UI" panose="020B0502040204020203" pitchFamily="34" charset="0"/>
              </a:rPr>
              <a:t>S</a:t>
            </a:r>
            <a:r>
              <a:rPr lang="en-GB" dirty="0">
                <a:latin typeface="Segoe UI" panose="020B0502040204020203" pitchFamily="34" charset="0"/>
                <a:ea typeface="Calibri" panose="020F0502020204030204" pitchFamily="34" charset="0"/>
                <a:cs typeface="Segoe UI" panose="020B0502040204020203" pitchFamily="34" charset="0"/>
              </a:rPr>
              <a:t>ituation - the situation you had to deal with</a:t>
            </a:r>
          </a:p>
          <a:p>
            <a:pPr marL="742950" lvl="1" indent="-285750">
              <a:lnSpc>
                <a:spcPct val="107000"/>
              </a:lnSpc>
              <a:spcAft>
                <a:spcPts val="800"/>
              </a:spcAft>
              <a:buFont typeface="Arial" panose="020B0604020202020204" pitchFamily="34" charset="0"/>
              <a:buChar char="•"/>
            </a:pPr>
            <a:r>
              <a:rPr lang="en-GB" b="1" dirty="0">
                <a:solidFill>
                  <a:srgbClr val="21A6DF"/>
                </a:solidFill>
                <a:latin typeface="Segoe UI" panose="020B0502040204020203" pitchFamily="34" charset="0"/>
                <a:ea typeface="Calibri" panose="020F0502020204030204" pitchFamily="34" charset="0"/>
                <a:cs typeface="Segoe UI" panose="020B0502040204020203" pitchFamily="34" charset="0"/>
              </a:rPr>
              <a:t>T</a:t>
            </a:r>
            <a:r>
              <a:rPr lang="en-GB" dirty="0">
                <a:latin typeface="Segoe UI" panose="020B0502040204020203" pitchFamily="34" charset="0"/>
                <a:ea typeface="Calibri" panose="020F0502020204030204" pitchFamily="34" charset="0"/>
                <a:cs typeface="Segoe UI" panose="020B0502040204020203" pitchFamily="34" charset="0"/>
              </a:rPr>
              <a:t>ask - the task you were given to do</a:t>
            </a:r>
          </a:p>
          <a:p>
            <a:pPr marL="742950" lvl="1" indent="-285750">
              <a:lnSpc>
                <a:spcPct val="107000"/>
              </a:lnSpc>
              <a:spcAft>
                <a:spcPts val="800"/>
              </a:spcAft>
              <a:buFont typeface="Arial" panose="020B0604020202020204" pitchFamily="34" charset="0"/>
              <a:buChar char="•"/>
            </a:pPr>
            <a:r>
              <a:rPr lang="en-GB" b="1" dirty="0">
                <a:solidFill>
                  <a:srgbClr val="21A6DF"/>
                </a:solidFill>
                <a:latin typeface="Segoe UI" panose="020B0502040204020203" pitchFamily="34" charset="0"/>
                <a:ea typeface="Calibri" panose="020F0502020204030204" pitchFamily="34" charset="0"/>
                <a:cs typeface="Segoe UI" panose="020B0502040204020203" pitchFamily="34" charset="0"/>
              </a:rPr>
              <a:t>A</a:t>
            </a:r>
            <a:r>
              <a:rPr lang="en-GB" dirty="0">
                <a:latin typeface="Segoe UI" panose="020B0502040204020203" pitchFamily="34" charset="0"/>
                <a:ea typeface="Calibri" panose="020F0502020204030204" pitchFamily="34" charset="0"/>
                <a:cs typeface="Segoe UI" panose="020B0502040204020203" pitchFamily="34" charset="0"/>
              </a:rPr>
              <a:t>ction - the action you took</a:t>
            </a:r>
          </a:p>
          <a:p>
            <a:pPr marL="742950" lvl="1" indent="-285750">
              <a:lnSpc>
                <a:spcPct val="107000"/>
              </a:lnSpc>
              <a:spcAft>
                <a:spcPts val="800"/>
              </a:spcAft>
              <a:buFont typeface="Arial" panose="020B0604020202020204" pitchFamily="34" charset="0"/>
              <a:buChar char="•"/>
            </a:pPr>
            <a:r>
              <a:rPr lang="en-GB" b="1" dirty="0">
                <a:solidFill>
                  <a:srgbClr val="21A6DF"/>
                </a:solidFill>
                <a:latin typeface="Segoe UI" panose="020B0502040204020203" pitchFamily="34" charset="0"/>
                <a:ea typeface="Calibri" panose="020F0502020204030204" pitchFamily="34" charset="0"/>
                <a:cs typeface="Segoe UI" panose="020B0502040204020203" pitchFamily="34" charset="0"/>
              </a:rPr>
              <a:t>R</a:t>
            </a:r>
            <a:r>
              <a:rPr lang="en-GB" dirty="0">
                <a:latin typeface="Segoe UI" panose="020B0502040204020203" pitchFamily="34" charset="0"/>
                <a:ea typeface="Calibri" panose="020F0502020204030204" pitchFamily="34" charset="0"/>
                <a:cs typeface="Segoe UI" panose="020B0502040204020203" pitchFamily="34" charset="0"/>
              </a:rPr>
              <a:t>esult - what happened as a result of your action and what you learned from the experience</a:t>
            </a:r>
          </a:p>
        </p:txBody>
      </p:sp>
      <p:sp>
        <p:nvSpPr>
          <p:cNvPr id="15" name="Flowchart: Connector 14">
            <a:extLst>
              <a:ext uri="{FF2B5EF4-FFF2-40B4-BE49-F238E27FC236}">
                <a16:creationId xmlns:a16="http://schemas.microsoft.com/office/drawing/2014/main" id="{37D007B3-26C3-4351-8B9D-D15268A1E955}"/>
              </a:ext>
            </a:extLst>
          </p:cNvPr>
          <p:cNvSpPr/>
          <p:nvPr/>
        </p:nvSpPr>
        <p:spPr>
          <a:xfrm>
            <a:off x="11252579" y="525505"/>
            <a:ext cx="320723" cy="327546"/>
          </a:xfrm>
          <a:prstGeom prst="flowChartConnector">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Flowchart: Connector 15">
            <a:extLst>
              <a:ext uri="{FF2B5EF4-FFF2-40B4-BE49-F238E27FC236}">
                <a16:creationId xmlns:a16="http://schemas.microsoft.com/office/drawing/2014/main" id="{082DCA17-ABDF-47EA-A723-9AC070C62235}"/>
              </a:ext>
            </a:extLst>
          </p:cNvPr>
          <p:cNvSpPr/>
          <p:nvPr/>
        </p:nvSpPr>
        <p:spPr>
          <a:xfrm>
            <a:off x="9868715" y="522423"/>
            <a:ext cx="320723" cy="327546"/>
          </a:xfrm>
          <a:prstGeom prst="flowChartConnector">
            <a:avLst/>
          </a:prstGeom>
          <a:solidFill>
            <a:srgbClr val="B6E2F8"/>
          </a:solidFill>
          <a:ln>
            <a:solidFill>
              <a:srgbClr val="B6E2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DCA89"/>
              </a:solidFill>
            </a:endParaRPr>
          </a:p>
        </p:txBody>
      </p:sp>
      <p:sp>
        <p:nvSpPr>
          <p:cNvPr id="20" name="Flowchart: Connector 19">
            <a:extLst>
              <a:ext uri="{FF2B5EF4-FFF2-40B4-BE49-F238E27FC236}">
                <a16:creationId xmlns:a16="http://schemas.microsoft.com/office/drawing/2014/main" id="{7B84D9B9-C399-4813-A8A1-995FAAB108B3}"/>
              </a:ext>
            </a:extLst>
          </p:cNvPr>
          <p:cNvSpPr/>
          <p:nvPr/>
        </p:nvSpPr>
        <p:spPr>
          <a:xfrm>
            <a:off x="10560647" y="525505"/>
            <a:ext cx="320723" cy="327546"/>
          </a:xfrm>
          <a:prstGeom prst="flowChartConnector">
            <a:avLst/>
          </a:prstGeom>
          <a:solidFill>
            <a:srgbClr val="84D2EC"/>
          </a:solidFill>
          <a:ln>
            <a:solidFill>
              <a:srgbClr val="84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a:extLst>
              <a:ext uri="{FF2B5EF4-FFF2-40B4-BE49-F238E27FC236}">
                <a16:creationId xmlns:a16="http://schemas.microsoft.com/office/drawing/2014/main" id="{AC272042-9381-499F-98E5-C4B2AB1E81FE}"/>
              </a:ext>
            </a:extLst>
          </p:cNvPr>
          <p:cNvSpPr/>
          <p:nvPr/>
        </p:nvSpPr>
        <p:spPr>
          <a:xfrm>
            <a:off x="9693296" y="2612576"/>
            <a:ext cx="2055423" cy="3170099"/>
          </a:xfrm>
          <a:prstGeom prst="rect">
            <a:avLst/>
          </a:prstGeom>
        </p:spPr>
        <p:txBody>
          <a:bodyPr wrap="square">
            <a:spAutoFit/>
          </a:bodyPr>
          <a:lstStyle/>
          <a:p>
            <a:pPr algn="ctr"/>
            <a:r>
              <a:rPr lang="en-GB" sz="2000" b="1" dirty="0">
                <a:solidFill>
                  <a:srgbClr val="21A6DF"/>
                </a:solidFill>
                <a:latin typeface="Segoe UI" panose="020B0502040204020203" pitchFamily="34" charset="0"/>
                <a:cs typeface="Segoe UI" panose="020B0502040204020203" pitchFamily="34" charset="0"/>
              </a:rPr>
              <a:t>Listening</a:t>
            </a:r>
          </a:p>
          <a:p>
            <a:pPr algn="ctr"/>
            <a:r>
              <a:rPr lang="en-GB" sz="2000" b="1" dirty="0">
                <a:solidFill>
                  <a:srgbClr val="21A6DF"/>
                </a:solidFill>
                <a:latin typeface="Segoe UI" panose="020B0502040204020203" pitchFamily="34" charset="0"/>
                <a:cs typeface="Segoe UI" panose="020B0502040204020203" pitchFamily="34" charset="0"/>
              </a:rPr>
              <a:t>Speaking</a:t>
            </a:r>
          </a:p>
          <a:p>
            <a:pPr algn="ctr"/>
            <a:r>
              <a:rPr lang="en-GB" sz="2000" b="1" dirty="0">
                <a:solidFill>
                  <a:srgbClr val="21A6DF"/>
                </a:solidFill>
                <a:latin typeface="Segoe UI" panose="020B0502040204020203" pitchFamily="34" charset="0"/>
                <a:cs typeface="Segoe UI" panose="020B0502040204020203" pitchFamily="34" charset="0"/>
              </a:rPr>
              <a:t>Problem Solving</a:t>
            </a:r>
          </a:p>
          <a:p>
            <a:pPr algn="ctr"/>
            <a:r>
              <a:rPr lang="en-GB" sz="2000" b="1" dirty="0">
                <a:solidFill>
                  <a:srgbClr val="21A6DF"/>
                </a:solidFill>
                <a:latin typeface="Segoe UI" panose="020B0502040204020203" pitchFamily="34" charset="0"/>
                <a:cs typeface="Segoe UI" panose="020B0502040204020203" pitchFamily="34" charset="0"/>
              </a:rPr>
              <a:t>Creativity</a:t>
            </a:r>
          </a:p>
          <a:p>
            <a:pPr algn="ctr"/>
            <a:r>
              <a:rPr lang="en-GB" sz="2000" b="1" dirty="0">
                <a:solidFill>
                  <a:srgbClr val="21A6DF"/>
                </a:solidFill>
                <a:latin typeface="Segoe UI" panose="020B0502040204020203" pitchFamily="34" charset="0"/>
                <a:cs typeface="Segoe UI" panose="020B0502040204020203" pitchFamily="34" charset="0"/>
              </a:rPr>
              <a:t>Staying Positive</a:t>
            </a:r>
          </a:p>
          <a:p>
            <a:pPr algn="ctr"/>
            <a:r>
              <a:rPr lang="en-GB" sz="2000" b="1" dirty="0">
                <a:solidFill>
                  <a:srgbClr val="21A6DF"/>
                </a:solidFill>
                <a:latin typeface="Segoe UI" panose="020B0502040204020203" pitchFamily="34" charset="0"/>
                <a:cs typeface="Segoe UI" panose="020B0502040204020203" pitchFamily="34" charset="0"/>
              </a:rPr>
              <a:t>Aiming High</a:t>
            </a:r>
          </a:p>
          <a:p>
            <a:pPr algn="ctr"/>
            <a:r>
              <a:rPr lang="en-GB" sz="2000" b="1" dirty="0">
                <a:solidFill>
                  <a:srgbClr val="21A6DF"/>
                </a:solidFill>
                <a:latin typeface="Segoe UI" panose="020B0502040204020203" pitchFamily="34" charset="0"/>
                <a:cs typeface="Segoe UI" panose="020B0502040204020203" pitchFamily="34" charset="0"/>
              </a:rPr>
              <a:t>Leadership</a:t>
            </a:r>
          </a:p>
          <a:p>
            <a:pPr algn="ctr"/>
            <a:r>
              <a:rPr lang="en-GB" sz="2000" b="1" dirty="0">
                <a:solidFill>
                  <a:srgbClr val="21A6DF"/>
                </a:solidFill>
                <a:latin typeface="Segoe UI" panose="020B0502040204020203" pitchFamily="34" charset="0"/>
                <a:cs typeface="Segoe UI" panose="020B0502040204020203" pitchFamily="34" charset="0"/>
              </a:rPr>
              <a:t>Team Work</a:t>
            </a:r>
          </a:p>
        </p:txBody>
      </p:sp>
    </p:spTree>
    <p:extLst>
      <p:ext uri="{BB962C8B-B14F-4D97-AF65-F5344CB8AC3E}">
        <p14:creationId xmlns:p14="http://schemas.microsoft.com/office/powerpoint/2010/main" val="774912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1CD628C-0223-40E3-84BA-208F70D83952}"/>
              </a:ext>
            </a:extLst>
          </p:cNvPr>
          <p:cNvSpPr/>
          <p:nvPr/>
        </p:nvSpPr>
        <p:spPr>
          <a:xfrm>
            <a:off x="-832" y="-3501"/>
            <a:ext cx="756732" cy="6858000"/>
          </a:xfrm>
          <a:prstGeom prst="rect">
            <a:avLst/>
          </a:prstGeom>
          <a:solidFill>
            <a:srgbClr val="84D2EC"/>
          </a:solidFill>
          <a:ln>
            <a:solidFill>
              <a:srgbClr val="84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1434032" y="-3501"/>
            <a:ext cx="6742559" cy="1666757"/>
          </a:xfrm>
        </p:spPr>
        <p:txBody>
          <a:bodyPr/>
          <a:lstStyle/>
          <a:p>
            <a:r>
              <a:rPr lang="en-GB" dirty="0">
                <a:latin typeface="Segoe UI" panose="020B0502040204020203" pitchFamily="34" charset="0"/>
                <a:cs typeface="Segoe UI" panose="020B0502040204020203" pitchFamily="34" charset="0"/>
              </a:rPr>
              <a:t>Local Elections</a:t>
            </a:r>
          </a:p>
        </p:txBody>
      </p:sp>
      <p:sp>
        <p:nvSpPr>
          <p:cNvPr id="8" name="Rectangle 7">
            <a:extLst>
              <a:ext uri="{FF2B5EF4-FFF2-40B4-BE49-F238E27FC236}">
                <a16:creationId xmlns:a16="http://schemas.microsoft.com/office/drawing/2014/main" id="{526BCF2E-7703-4571-A897-21C5144780BC}"/>
              </a:ext>
            </a:extLst>
          </p:cNvPr>
          <p:cNvSpPr/>
          <p:nvPr/>
        </p:nvSpPr>
        <p:spPr>
          <a:xfrm>
            <a:off x="926425" y="0"/>
            <a:ext cx="85265" cy="6858000"/>
          </a:xfrm>
          <a:prstGeom prst="rect">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Content Placeholder 2">
            <a:extLst>
              <a:ext uri="{FF2B5EF4-FFF2-40B4-BE49-F238E27FC236}">
                <a16:creationId xmlns:a16="http://schemas.microsoft.com/office/drawing/2014/main" id="{425EE05F-05BF-4E39-8A14-D55CD050292E}"/>
              </a:ext>
            </a:extLst>
          </p:cNvPr>
          <p:cNvSpPr>
            <a:spLocks noGrp="1"/>
          </p:cNvSpPr>
          <p:nvPr>
            <p:ph idx="1"/>
          </p:nvPr>
        </p:nvSpPr>
        <p:spPr>
          <a:xfrm>
            <a:off x="1434032" y="1744440"/>
            <a:ext cx="10501293" cy="5032376"/>
          </a:xfrm>
        </p:spPr>
        <p:txBody>
          <a:bodyPr>
            <a:normAutofit/>
          </a:bodyPr>
          <a:lstStyle/>
          <a:p>
            <a:pPr marL="0" lvl="0" indent="0">
              <a:lnSpc>
                <a:spcPct val="100000"/>
              </a:lnSpc>
              <a:buNone/>
            </a:pPr>
            <a:r>
              <a:rPr lang="en-GB" sz="2000" dirty="0">
                <a:latin typeface="Segoe UI" panose="020B0502040204020203" pitchFamily="34" charset="0"/>
                <a:cs typeface="Segoe UI" panose="020B0502040204020203" pitchFamily="34" charset="0"/>
              </a:rPr>
              <a:t>A public service is a service that is </a:t>
            </a:r>
            <a:r>
              <a:rPr lang="en-GB" sz="2000" b="1" dirty="0">
                <a:solidFill>
                  <a:srgbClr val="21A6DF"/>
                </a:solidFill>
                <a:latin typeface="Segoe UI" panose="020B0502040204020203" pitchFamily="34" charset="0"/>
                <a:cs typeface="Segoe UI" panose="020B0502040204020203" pitchFamily="34" charset="0"/>
              </a:rPr>
              <a:t>provided by government</a:t>
            </a:r>
            <a:r>
              <a:rPr lang="en-GB" sz="2000" dirty="0">
                <a:latin typeface="Segoe UI" panose="020B0502040204020203" pitchFamily="34" charset="0"/>
                <a:cs typeface="Segoe UI" panose="020B0502040204020203" pitchFamily="34" charset="0"/>
              </a:rPr>
              <a:t>, paid for by taxes. You can have your say in how the money is spent by electing officials to office.</a:t>
            </a:r>
          </a:p>
          <a:p>
            <a:pPr marL="0" indent="0">
              <a:buNone/>
            </a:pPr>
            <a:endParaRPr lang="en-US" sz="2000" dirty="0">
              <a:latin typeface="Segoe UI" panose="020B0502040204020203" pitchFamily="34" charset="0"/>
              <a:cs typeface="Segoe UI" panose="020B0502040204020203" pitchFamily="34" charset="0"/>
            </a:endParaRPr>
          </a:p>
          <a:p>
            <a:pPr marL="0" indent="0">
              <a:buNone/>
            </a:pPr>
            <a:r>
              <a:rPr lang="en-US" sz="2000" dirty="0">
                <a:latin typeface="Segoe UI" panose="020B0502040204020203" pitchFamily="34" charset="0"/>
                <a:cs typeface="Segoe UI" panose="020B0502040204020203" pitchFamily="34" charset="0"/>
              </a:rPr>
              <a:t>Can anyone tell me which party is currently in government? </a:t>
            </a:r>
          </a:p>
          <a:p>
            <a:pPr marL="0" indent="0">
              <a:buNone/>
            </a:pPr>
            <a:endParaRPr lang="en-US" sz="2000" dirty="0">
              <a:latin typeface="Segoe UI" panose="020B0502040204020203" pitchFamily="34" charset="0"/>
              <a:cs typeface="Segoe UI" panose="020B0502040204020203" pitchFamily="34" charset="0"/>
            </a:endParaRPr>
          </a:p>
          <a:p>
            <a:pPr marL="0" indent="0">
              <a:buNone/>
            </a:pPr>
            <a:r>
              <a:rPr lang="en-US" sz="2000" dirty="0">
                <a:latin typeface="Segoe UI" panose="020B0502040204020203" pitchFamily="34" charset="0"/>
                <a:cs typeface="Segoe UI" panose="020B0502040204020203" pitchFamily="34" charset="0"/>
              </a:rPr>
              <a:t>Can anyone tell me who their MP is or what party they belong to?</a:t>
            </a:r>
            <a:endParaRPr lang="en-GB" sz="2000" dirty="0">
              <a:latin typeface="Segoe UI" panose="020B0502040204020203" pitchFamily="34" charset="0"/>
              <a:cs typeface="Segoe UI" panose="020B0502040204020203" pitchFamily="34" charset="0"/>
            </a:endParaRPr>
          </a:p>
          <a:p>
            <a:pPr marL="0" lvl="0" indent="0">
              <a:lnSpc>
                <a:spcPct val="150000"/>
              </a:lnSpc>
              <a:buNone/>
            </a:pPr>
            <a:endParaRPr lang="en-GB" sz="2000" dirty="0">
              <a:latin typeface="Segoe UI" panose="020B0502040204020203" pitchFamily="34" charset="0"/>
              <a:cs typeface="Segoe UI" panose="020B0502040204020203" pitchFamily="34" charset="0"/>
            </a:endParaRPr>
          </a:p>
          <a:p>
            <a:endParaRPr lang="en-GB" dirty="0">
              <a:latin typeface="Segoe UI" panose="020B0502040204020203" pitchFamily="34" charset="0"/>
              <a:cs typeface="Segoe UI" panose="020B0502040204020203" pitchFamily="34" charset="0"/>
            </a:endParaRPr>
          </a:p>
        </p:txBody>
      </p:sp>
      <p:pic>
        <p:nvPicPr>
          <p:cNvPr id="26" name="Picture 25" descr="A picture containing chart&#10;&#10;Description automatically generated">
            <a:extLst>
              <a:ext uri="{FF2B5EF4-FFF2-40B4-BE49-F238E27FC236}">
                <a16:creationId xmlns:a16="http://schemas.microsoft.com/office/drawing/2014/main" id="{4445828D-D53A-46B2-8F62-57BBF85C6C1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Tree>
    <p:extLst>
      <p:ext uri="{BB962C8B-B14F-4D97-AF65-F5344CB8AC3E}">
        <p14:creationId xmlns:p14="http://schemas.microsoft.com/office/powerpoint/2010/main" val="2228520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1CD628C-0223-40E3-84BA-208F70D83952}"/>
              </a:ext>
            </a:extLst>
          </p:cNvPr>
          <p:cNvSpPr/>
          <p:nvPr/>
        </p:nvSpPr>
        <p:spPr>
          <a:xfrm>
            <a:off x="-832" y="-3501"/>
            <a:ext cx="756732" cy="6858000"/>
          </a:xfrm>
          <a:prstGeom prst="rect">
            <a:avLst/>
          </a:prstGeom>
          <a:solidFill>
            <a:srgbClr val="84D2EC"/>
          </a:solidFill>
          <a:ln>
            <a:solidFill>
              <a:srgbClr val="84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1434032" y="-3501"/>
            <a:ext cx="6742559" cy="1666757"/>
          </a:xfrm>
        </p:spPr>
        <p:txBody>
          <a:bodyPr/>
          <a:lstStyle/>
          <a:p>
            <a:r>
              <a:rPr lang="en-GB" dirty="0">
                <a:latin typeface="Segoe UI" panose="020B0502040204020203" pitchFamily="34" charset="0"/>
                <a:cs typeface="Segoe UI" panose="020B0502040204020203" pitchFamily="34" charset="0"/>
              </a:rPr>
              <a:t>Local Elections</a:t>
            </a:r>
          </a:p>
        </p:txBody>
      </p:sp>
      <p:sp>
        <p:nvSpPr>
          <p:cNvPr id="8" name="Rectangle 7">
            <a:extLst>
              <a:ext uri="{FF2B5EF4-FFF2-40B4-BE49-F238E27FC236}">
                <a16:creationId xmlns:a16="http://schemas.microsoft.com/office/drawing/2014/main" id="{526BCF2E-7703-4571-A897-21C5144780BC}"/>
              </a:ext>
            </a:extLst>
          </p:cNvPr>
          <p:cNvSpPr/>
          <p:nvPr/>
        </p:nvSpPr>
        <p:spPr>
          <a:xfrm>
            <a:off x="926425" y="0"/>
            <a:ext cx="85265" cy="6858000"/>
          </a:xfrm>
          <a:prstGeom prst="rect">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Content Placeholder 2">
            <a:extLst>
              <a:ext uri="{FF2B5EF4-FFF2-40B4-BE49-F238E27FC236}">
                <a16:creationId xmlns:a16="http://schemas.microsoft.com/office/drawing/2014/main" id="{425EE05F-05BF-4E39-8A14-D55CD050292E}"/>
              </a:ext>
            </a:extLst>
          </p:cNvPr>
          <p:cNvSpPr>
            <a:spLocks noGrp="1"/>
          </p:cNvSpPr>
          <p:nvPr>
            <p:ph idx="1"/>
          </p:nvPr>
        </p:nvSpPr>
        <p:spPr>
          <a:xfrm>
            <a:off x="1434032" y="1744440"/>
            <a:ext cx="10501293" cy="5032376"/>
          </a:xfrm>
        </p:spPr>
        <p:txBody>
          <a:bodyPr>
            <a:noAutofit/>
          </a:bodyPr>
          <a:lstStyle/>
          <a:p>
            <a:pPr marL="0" lvl="0" indent="0">
              <a:lnSpc>
                <a:spcPct val="100000"/>
              </a:lnSpc>
              <a:buNone/>
            </a:pPr>
            <a:r>
              <a:rPr lang="en-GB" sz="2000" dirty="0">
                <a:latin typeface="Segoe UI" panose="020B0502040204020203" pitchFamily="34" charset="0"/>
                <a:cs typeface="Segoe UI" panose="020B0502040204020203" pitchFamily="34" charset="0"/>
              </a:rPr>
              <a:t>As well as the </a:t>
            </a:r>
            <a:r>
              <a:rPr lang="en-GB" sz="2000" b="1" dirty="0">
                <a:solidFill>
                  <a:srgbClr val="21A6DF"/>
                </a:solidFill>
                <a:latin typeface="Segoe UI" panose="020B0502040204020203" pitchFamily="34" charset="0"/>
                <a:cs typeface="Segoe UI" panose="020B0502040204020203" pitchFamily="34" charset="0"/>
              </a:rPr>
              <a:t>General Election </a:t>
            </a:r>
            <a:r>
              <a:rPr lang="en-GB" sz="2000" dirty="0">
                <a:latin typeface="Segoe UI" panose="020B0502040204020203" pitchFamily="34" charset="0"/>
                <a:cs typeface="Segoe UI" panose="020B0502040204020203" pitchFamily="34" charset="0"/>
              </a:rPr>
              <a:t>to vote for a </a:t>
            </a:r>
            <a:r>
              <a:rPr lang="en-GB" sz="2000" b="1" dirty="0">
                <a:solidFill>
                  <a:srgbClr val="21A6DF"/>
                </a:solidFill>
                <a:latin typeface="Segoe UI" panose="020B0502040204020203" pitchFamily="34" charset="0"/>
                <a:cs typeface="Segoe UI" panose="020B0502040204020203" pitchFamily="34" charset="0"/>
              </a:rPr>
              <a:t>Member of Parliament (MP)</a:t>
            </a:r>
            <a:r>
              <a:rPr lang="en-GB" sz="2000" dirty="0">
                <a:latin typeface="Segoe UI" panose="020B0502040204020203" pitchFamily="34" charset="0"/>
                <a:cs typeface="Segoe UI" panose="020B0502040204020203" pitchFamily="34" charset="0"/>
              </a:rPr>
              <a:t>, there are other elections you can vote in. </a:t>
            </a:r>
          </a:p>
          <a:p>
            <a:pPr marL="0" lvl="0" indent="0">
              <a:lnSpc>
                <a:spcPct val="150000"/>
              </a:lnSpc>
              <a:buNone/>
            </a:pPr>
            <a:r>
              <a:rPr lang="en-GB" sz="2000" dirty="0">
                <a:latin typeface="Segoe UI" panose="020B0502040204020203" pitchFamily="34" charset="0"/>
                <a:cs typeface="Segoe UI" panose="020B0502040204020203" pitchFamily="34" charset="0"/>
              </a:rPr>
              <a:t>Can you name any?</a:t>
            </a:r>
          </a:p>
          <a:p>
            <a:r>
              <a:rPr lang="en-GB" sz="2000" b="1" dirty="0">
                <a:solidFill>
                  <a:srgbClr val="21A6DF"/>
                </a:solidFill>
                <a:latin typeface="Segoe UI" panose="020B0502040204020203" pitchFamily="34" charset="0"/>
                <a:cs typeface="Segoe UI" panose="020B0502040204020203" pitchFamily="34" charset="0"/>
              </a:rPr>
              <a:t>County Councils </a:t>
            </a:r>
            <a:r>
              <a:rPr lang="en-GB" sz="2000" dirty="0">
                <a:latin typeface="Segoe UI" panose="020B0502040204020203" pitchFamily="34" charset="0"/>
                <a:cs typeface="Segoe UI" panose="020B0502040204020203" pitchFamily="34" charset="0"/>
              </a:rPr>
              <a:t>– responsible for services across the whole of a county like education or fire and public safety</a:t>
            </a:r>
          </a:p>
          <a:p>
            <a:r>
              <a:rPr lang="en-GB" sz="2000" b="1" dirty="0">
                <a:solidFill>
                  <a:srgbClr val="21A6DF"/>
                </a:solidFill>
                <a:latin typeface="Segoe UI" panose="020B0502040204020203" pitchFamily="34" charset="0"/>
                <a:cs typeface="Segoe UI" panose="020B0502040204020203" pitchFamily="34" charset="0"/>
              </a:rPr>
              <a:t>District, Borough or City councils </a:t>
            </a:r>
            <a:r>
              <a:rPr lang="en-GB" sz="2000" dirty="0">
                <a:latin typeface="Segoe UI" panose="020B0502040204020203" pitchFamily="34" charset="0"/>
                <a:cs typeface="Segoe UI" panose="020B0502040204020203" pitchFamily="34" charset="0"/>
              </a:rPr>
              <a:t>– these cover a smaller area than county councils and manage things like refuse and recycling and collecting council ta</a:t>
            </a:r>
          </a:p>
          <a:p>
            <a:r>
              <a:rPr lang="en-GB" sz="2000" b="1" dirty="0">
                <a:solidFill>
                  <a:srgbClr val="21A6DF"/>
                </a:solidFill>
                <a:latin typeface="Segoe UI" panose="020B0502040204020203" pitchFamily="34" charset="0"/>
                <a:cs typeface="Segoe UI" panose="020B0502040204020203" pitchFamily="34" charset="0"/>
              </a:rPr>
              <a:t>Parish, Community and Town councils </a:t>
            </a:r>
            <a:r>
              <a:rPr lang="en-GB" sz="2000" dirty="0">
                <a:latin typeface="Segoe UI" panose="020B0502040204020203" pitchFamily="34" charset="0"/>
                <a:cs typeface="Segoe UI" panose="020B0502040204020203" pitchFamily="34" charset="0"/>
              </a:rPr>
              <a:t>– these operate at a level below District and Borough Councils and can help with local issues such as allotments</a:t>
            </a:r>
          </a:p>
          <a:p>
            <a:r>
              <a:rPr lang="en-GB" sz="2000" b="1" dirty="0">
                <a:solidFill>
                  <a:srgbClr val="21A6DF"/>
                </a:solidFill>
                <a:latin typeface="Segoe UI" panose="020B0502040204020203" pitchFamily="34" charset="0"/>
                <a:cs typeface="Segoe UI" panose="020B0502040204020203" pitchFamily="34" charset="0"/>
              </a:rPr>
              <a:t>Mayors</a:t>
            </a:r>
            <a:r>
              <a:rPr lang="en-GB" sz="2000" dirty="0">
                <a:latin typeface="Segoe UI" panose="020B0502040204020203" pitchFamily="34" charset="0"/>
                <a:cs typeface="Segoe UI" panose="020B0502040204020203" pitchFamily="34" charset="0"/>
              </a:rPr>
              <a:t> – carry out ceremonial duties and chair meetings, some councils (like Leicester City) have an elected mayor who are responsible for the day-to-day running of local </a:t>
            </a:r>
            <a:r>
              <a:rPr lang="en-GB" sz="2000" dirty="0">
                <a:solidFill>
                  <a:srgbClr val="21A6DF"/>
                </a:solidFill>
                <a:latin typeface="Segoe UI" panose="020B0502040204020203" pitchFamily="34" charset="0"/>
                <a:cs typeface="Segoe UI" panose="020B0502040204020203" pitchFamily="34" charset="0"/>
              </a:rPr>
              <a:t>services</a:t>
            </a:r>
          </a:p>
          <a:p>
            <a:r>
              <a:rPr lang="en-GB" sz="2000" b="1" dirty="0">
                <a:solidFill>
                  <a:srgbClr val="21A6DF"/>
                </a:solidFill>
                <a:latin typeface="Segoe UI" panose="020B0502040204020203" pitchFamily="34" charset="0"/>
                <a:cs typeface="Segoe UI" panose="020B0502040204020203" pitchFamily="34" charset="0"/>
              </a:rPr>
              <a:t>Police and Crime Commissioner</a:t>
            </a:r>
          </a:p>
        </p:txBody>
      </p:sp>
      <p:pic>
        <p:nvPicPr>
          <p:cNvPr id="26" name="Picture 25" descr="A picture containing chart&#10;&#10;Description automatically generated">
            <a:extLst>
              <a:ext uri="{FF2B5EF4-FFF2-40B4-BE49-F238E27FC236}">
                <a16:creationId xmlns:a16="http://schemas.microsoft.com/office/drawing/2014/main" id="{4445828D-D53A-46B2-8F62-57BBF85C6C1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Tree>
    <p:extLst>
      <p:ext uri="{BB962C8B-B14F-4D97-AF65-F5344CB8AC3E}">
        <p14:creationId xmlns:p14="http://schemas.microsoft.com/office/powerpoint/2010/main" val="1871034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1CD628C-0223-40E3-84BA-208F70D83952}"/>
              </a:ext>
            </a:extLst>
          </p:cNvPr>
          <p:cNvSpPr/>
          <p:nvPr/>
        </p:nvSpPr>
        <p:spPr>
          <a:xfrm>
            <a:off x="-832" y="-3501"/>
            <a:ext cx="756732" cy="6858000"/>
          </a:xfrm>
          <a:prstGeom prst="rect">
            <a:avLst/>
          </a:prstGeom>
          <a:solidFill>
            <a:srgbClr val="84D2EC"/>
          </a:solidFill>
          <a:ln>
            <a:solidFill>
              <a:srgbClr val="84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1434032" y="-3501"/>
            <a:ext cx="6742559" cy="1666757"/>
          </a:xfrm>
        </p:spPr>
        <p:txBody>
          <a:bodyPr/>
          <a:lstStyle/>
          <a:p>
            <a:r>
              <a:rPr lang="en-GB" dirty="0">
                <a:latin typeface="Segoe UI" panose="020B0502040204020203" pitchFamily="34" charset="0"/>
                <a:cs typeface="Segoe UI" panose="020B0502040204020203" pitchFamily="34" charset="0"/>
              </a:rPr>
              <a:t>Local Elections</a:t>
            </a:r>
          </a:p>
        </p:txBody>
      </p:sp>
      <p:sp>
        <p:nvSpPr>
          <p:cNvPr id="8" name="Rectangle 7">
            <a:extLst>
              <a:ext uri="{FF2B5EF4-FFF2-40B4-BE49-F238E27FC236}">
                <a16:creationId xmlns:a16="http://schemas.microsoft.com/office/drawing/2014/main" id="{526BCF2E-7703-4571-A897-21C5144780BC}"/>
              </a:ext>
            </a:extLst>
          </p:cNvPr>
          <p:cNvSpPr/>
          <p:nvPr/>
        </p:nvSpPr>
        <p:spPr>
          <a:xfrm>
            <a:off x="926425" y="0"/>
            <a:ext cx="85265" cy="6858000"/>
          </a:xfrm>
          <a:prstGeom prst="rect">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Content Placeholder 2">
            <a:extLst>
              <a:ext uri="{FF2B5EF4-FFF2-40B4-BE49-F238E27FC236}">
                <a16:creationId xmlns:a16="http://schemas.microsoft.com/office/drawing/2014/main" id="{425EE05F-05BF-4E39-8A14-D55CD050292E}"/>
              </a:ext>
            </a:extLst>
          </p:cNvPr>
          <p:cNvSpPr>
            <a:spLocks noGrp="1"/>
          </p:cNvSpPr>
          <p:nvPr>
            <p:ph idx="1"/>
          </p:nvPr>
        </p:nvSpPr>
        <p:spPr>
          <a:xfrm>
            <a:off x="1434032" y="1744440"/>
            <a:ext cx="10501293" cy="5032376"/>
          </a:xfrm>
        </p:spPr>
        <p:txBody>
          <a:bodyPr>
            <a:noAutofit/>
          </a:bodyPr>
          <a:lstStyle/>
          <a:p>
            <a:pPr marL="0" indent="0">
              <a:buNone/>
            </a:pPr>
            <a:r>
              <a:rPr lang="en-US" altLang="en-US" sz="2000" dirty="0">
                <a:latin typeface="Segoe UI" panose="020B0502040204020203" pitchFamily="34" charset="0"/>
                <a:cs typeface="Segoe UI" panose="020B0502040204020203" pitchFamily="34" charset="0"/>
              </a:rPr>
              <a:t>These </a:t>
            </a:r>
            <a:r>
              <a:rPr lang="en-US" altLang="en-US" sz="2000" b="1" dirty="0">
                <a:solidFill>
                  <a:srgbClr val="21A6DF"/>
                </a:solidFill>
                <a:latin typeface="Segoe UI" panose="020B0502040204020203" pitchFamily="34" charset="0"/>
                <a:cs typeface="Segoe UI" panose="020B0502040204020203" pitchFamily="34" charset="0"/>
              </a:rPr>
              <a:t>local elections </a:t>
            </a:r>
            <a:r>
              <a:rPr lang="en-US" altLang="en-US" sz="2000" dirty="0">
                <a:latin typeface="Segoe UI" panose="020B0502040204020203" pitchFamily="34" charset="0"/>
                <a:cs typeface="Segoe UI" panose="020B0502040204020203" pitchFamily="34" charset="0"/>
              </a:rPr>
              <a:t>take place at least every 4 years. </a:t>
            </a:r>
          </a:p>
          <a:p>
            <a:pPr marL="0" indent="0">
              <a:buNone/>
            </a:pPr>
            <a:endParaRPr lang="en-US" altLang="en-US" sz="2000" dirty="0">
              <a:latin typeface="Segoe UI" panose="020B0502040204020203" pitchFamily="34" charset="0"/>
              <a:cs typeface="Segoe UI" panose="020B0502040204020203" pitchFamily="34" charset="0"/>
            </a:endParaRPr>
          </a:p>
          <a:p>
            <a:pPr marL="0" indent="0">
              <a:buNone/>
            </a:pPr>
            <a:r>
              <a:rPr lang="en-US" altLang="en-US" sz="2000" dirty="0">
                <a:latin typeface="Segoe UI" panose="020B0502040204020203" pitchFamily="34" charset="0"/>
                <a:cs typeface="Segoe UI" panose="020B0502040204020203" pitchFamily="34" charset="0"/>
              </a:rPr>
              <a:t>Almost all these elections follow the </a:t>
            </a:r>
            <a:r>
              <a:rPr lang="en-US" altLang="en-US" sz="2000" b="1" dirty="0">
                <a:solidFill>
                  <a:srgbClr val="21A6DF"/>
                </a:solidFill>
                <a:latin typeface="Segoe UI" panose="020B0502040204020203" pitchFamily="34" charset="0"/>
                <a:cs typeface="Segoe UI" panose="020B0502040204020203" pitchFamily="34" charset="0"/>
              </a:rPr>
              <a:t>First Past the Post </a:t>
            </a:r>
            <a:r>
              <a:rPr lang="en-US" altLang="en-US" sz="2000" dirty="0">
                <a:latin typeface="Segoe UI" panose="020B0502040204020203" pitchFamily="34" charset="0"/>
                <a:cs typeface="Segoe UI" panose="020B0502040204020203" pitchFamily="34" charset="0"/>
              </a:rPr>
              <a:t>system, except the Police and Crime Commissioner elections.</a:t>
            </a:r>
          </a:p>
          <a:p>
            <a:endParaRPr lang="en-US" sz="2000" dirty="0">
              <a:latin typeface="Segoe UI" panose="020B0502040204020203" pitchFamily="34" charset="0"/>
              <a:cs typeface="Segoe UI" panose="020B0502040204020203" pitchFamily="34" charset="0"/>
            </a:endParaRPr>
          </a:p>
          <a:p>
            <a:pPr marL="0" indent="0">
              <a:buNone/>
            </a:pPr>
            <a:r>
              <a:rPr lang="en-US" altLang="en-US" sz="2000" dirty="0">
                <a:latin typeface="Segoe UI" panose="020B0502040204020203" pitchFamily="34" charset="0"/>
                <a:cs typeface="Segoe UI" panose="020B0502040204020203" pitchFamily="34" charset="0"/>
              </a:rPr>
              <a:t>Can anyone tell me what the First Past the Post voting system is?</a:t>
            </a:r>
          </a:p>
          <a:p>
            <a:pPr marL="0" indent="0">
              <a:buNone/>
            </a:pPr>
            <a:endParaRPr lang="en-US" altLang="en-US" sz="2000" dirty="0">
              <a:latin typeface="Segoe UI" panose="020B0502040204020203" pitchFamily="34" charset="0"/>
              <a:cs typeface="Segoe UI" panose="020B0502040204020203" pitchFamily="34" charset="0"/>
            </a:endParaRPr>
          </a:p>
          <a:p>
            <a:pPr marL="0" indent="0">
              <a:buNone/>
            </a:pPr>
            <a:r>
              <a:rPr lang="en-US" altLang="en-US" sz="2000" b="1" dirty="0">
                <a:solidFill>
                  <a:srgbClr val="21A6DF"/>
                </a:solidFill>
                <a:latin typeface="Segoe UI" panose="020B0502040204020203" pitchFamily="34" charset="0"/>
                <a:cs typeface="Segoe UI" panose="020B0502040204020203" pitchFamily="34" charset="0"/>
              </a:rPr>
              <a:t>It means that in each area (called constituencies) one candidate, with the most votes, wins the election. </a:t>
            </a:r>
            <a:r>
              <a:rPr lang="en-US" sz="2000" b="1" dirty="0">
                <a:solidFill>
                  <a:srgbClr val="21A6DF"/>
                </a:solidFill>
                <a:latin typeface="Segoe UI" panose="020B0502040204020203" pitchFamily="34" charset="0"/>
                <a:cs typeface="Segoe UI" panose="020B0502040204020203" pitchFamily="34" charset="0"/>
              </a:rPr>
              <a:t>Then the government is formed by the party with the most candidates. </a:t>
            </a:r>
          </a:p>
          <a:p>
            <a:pPr marL="0" indent="0">
              <a:buNone/>
            </a:pPr>
            <a:endParaRPr lang="en-US" sz="1200" dirty="0">
              <a:latin typeface="Segoe UI" panose="020B0502040204020203" pitchFamily="34" charset="0"/>
              <a:cs typeface="Segoe UI" panose="020B0502040204020203" pitchFamily="34" charset="0"/>
            </a:endParaRPr>
          </a:p>
          <a:p>
            <a:endParaRPr lang="en-GB" sz="1200" dirty="0">
              <a:latin typeface="Segoe UI" panose="020B0502040204020203" pitchFamily="34" charset="0"/>
              <a:cs typeface="Segoe UI" panose="020B0502040204020203" pitchFamily="34" charset="0"/>
            </a:endParaRPr>
          </a:p>
        </p:txBody>
      </p:sp>
      <p:pic>
        <p:nvPicPr>
          <p:cNvPr id="26" name="Picture 25" descr="A picture containing chart&#10;&#10;Description automatically generated">
            <a:extLst>
              <a:ext uri="{FF2B5EF4-FFF2-40B4-BE49-F238E27FC236}">
                <a16:creationId xmlns:a16="http://schemas.microsoft.com/office/drawing/2014/main" id="{4445828D-D53A-46B2-8F62-57BBF85C6C1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Tree>
    <p:extLst>
      <p:ext uri="{BB962C8B-B14F-4D97-AF65-F5344CB8AC3E}">
        <p14:creationId xmlns:p14="http://schemas.microsoft.com/office/powerpoint/2010/main" val="3659742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1CD628C-0223-40E3-84BA-208F70D83952}"/>
              </a:ext>
            </a:extLst>
          </p:cNvPr>
          <p:cNvSpPr/>
          <p:nvPr/>
        </p:nvSpPr>
        <p:spPr>
          <a:xfrm rot="5400000">
            <a:off x="5717632" y="-4632355"/>
            <a:ext cx="756732" cy="12192000"/>
          </a:xfrm>
          <a:prstGeom prst="rect">
            <a:avLst/>
          </a:prstGeom>
          <a:solidFill>
            <a:srgbClr val="84D2EC"/>
          </a:solidFill>
          <a:ln>
            <a:solidFill>
              <a:srgbClr val="84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0" y="1"/>
            <a:ext cx="12192000" cy="1085278"/>
          </a:xfrm>
        </p:spPr>
        <p:txBody>
          <a:bodyPr/>
          <a:lstStyle/>
          <a:p>
            <a:pPr algn="ctr"/>
            <a:r>
              <a:rPr lang="en-GB" dirty="0">
                <a:latin typeface="Segoe UI" panose="020B0502040204020203" pitchFamily="34" charset="0"/>
                <a:cs typeface="Segoe UI" panose="020B0502040204020203" pitchFamily="34" charset="0"/>
              </a:rPr>
              <a:t>First Past the Post</a:t>
            </a:r>
          </a:p>
        </p:txBody>
      </p:sp>
      <p:sp>
        <p:nvSpPr>
          <p:cNvPr id="8" name="Rectangle 7">
            <a:extLst>
              <a:ext uri="{FF2B5EF4-FFF2-40B4-BE49-F238E27FC236}">
                <a16:creationId xmlns:a16="http://schemas.microsoft.com/office/drawing/2014/main" id="{526BCF2E-7703-4571-A897-21C5144780BC}"/>
              </a:ext>
            </a:extLst>
          </p:cNvPr>
          <p:cNvSpPr/>
          <p:nvPr/>
        </p:nvSpPr>
        <p:spPr>
          <a:xfrm rot="5400000">
            <a:off x="6036607" y="-4096559"/>
            <a:ext cx="118785" cy="12192000"/>
          </a:xfrm>
          <a:prstGeom prst="rect">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Content Placeholder 2">
            <a:extLst>
              <a:ext uri="{FF2B5EF4-FFF2-40B4-BE49-F238E27FC236}">
                <a16:creationId xmlns:a16="http://schemas.microsoft.com/office/drawing/2014/main" id="{48F9D2FE-0DDA-467F-A9E7-D620A13B393F}"/>
              </a:ext>
            </a:extLst>
          </p:cNvPr>
          <p:cNvSpPr txBox="1">
            <a:spLocks/>
          </p:cNvSpPr>
          <p:nvPr/>
        </p:nvSpPr>
        <p:spPr>
          <a:xfrm>
            <a:off x="670891" y="3343019"/>
            <a:ext cx="10850217" cy="287471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endParaRPr lang="en-GB" sz="2000" dirty="0">
              <a:latin typeface="Segoe UI" panose="020B0502040204020203" pitchFamily="34" charset="0"/>
              <a:cs typeface="Segoe UI" panose="020B0502040204020203" pitchFamily="34" charset="0"/>
            </a:endParaRPr>
          </a:p>
        </p:txBody>
      </p:sp>
      <p:sp>
        <p:nvSpPr>
          <p:cNvPr id="16" name="Rectangle 15">
            <a:extLst>
              <a:ext uri="{FF2B5EF4-FFF2-40B4-BE49-F238E27FC236}">
                <a16:creationId xmlns:a16="http://schemas.microsoft.com/office/drawing/2014/main" id="{6E4CF082-44F4-43DE-A4B1-4E28770DF4A3}"/>
              </a:ext>
            </a:extLst>
          </p:cNvPr>
          <p:cNvSpPr/>
          <p:nvPr/>
        </p:nvSpPr>
        <p:spPr>
          <a:xfrm rot="5400000">
            <a:off x="6036608" y="566183"/>
            <a:ext cx="118785" cy="12192000"/>
          </a:xfrm>
          <a:prstGeom prst="rect">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2">
            <a:extLst>
              <a:ext uri="{FF2B5EF4-FFF2-40B4-BE49-F238E27FC236}">
                <a16:creationId xmlns:a16="http://schemas.microsoft.com/office/drawing/2014/main" id="{42A08288-1A4B-41E1-9551-F1B57DD10180}"/>
              </a:ext>
            </a:extLst>
          </p:cNvPr>
          <p:cNvSpPr>
            <a:spLocks noGrp="1"/>
          </p:cNvSpPr>
          <p:nvPr>
            <p:ph idx="1"/>
          </p:nvPr>
        </p:nvSpPr>
        <p:spPr>
          <a:xfrm>
            <a:off x="414870" y="2254535"/>
            <a:ext cx="11362255" cy="2205443"/>
          </a:xfrm>
          <a:noFill/>
        </p:spPr>
        <p:txBody>
          <a:bodyPr>
            <a:noAutofit/>
          </a:bodyPr>
          <a:lstStyle/>
          <a:p>
            <a:pPr marL="0" indent="0">
              <a:buNone/>
            </a:pPr>
            <a:r>
              <a:rPr lang="en-GB" sz="2000" b="1" dirty="0">
                <a:latin typeface="Segoe UI" panose="020B0502040204020203" pitchFamily="34" charset="0"/>
                <a:cs typeface="Segoe UI" panose="020B0502040204020203" pitchFamily="34" charset="0"/>
              </a:rPr>
              <a:t>Simple: </a:t>
            </a:r>
          </a:p>
          <a:p>
            <a:pPr marL="0" indent="0">
              <a:buNone/>
            </a:pPr>
            <a:r>
              <a:rPr lang="en-GB" sz="2000" dirty="0">
                <a:latin typeface="Segoe UI" panose="020B0502040204020203" pitchFamily="34" charset="0"/>
                <a:cs typeface="Segoe UI" panose="020B0502040204020203" pitchFamily="34" charset="0"/>
              </a:rPr>
              <a:t>It is easy to understand and familiar. </a:t>
            </a:r>
          </a:p>
          <a:p>
            <a:pPr marL="0" indent="0">
              <a:buNone/>
            </a:pPr>
            <a:endParaRPr lang="en-GB" sz="2000" b="1" dirty="0">
              <a:latin typeface="Segoe UI" panose="020B0502040204020203" pitchFamily="34" charset="0"/>
              <a:cs typeface="Segoe UI" panose="020B0502040204020203" pitchFamily="34" charset="0"/>
            </a:endParaRPr>
          </a:p>
          <a:p>
            <a:pPr marL="0" indent="0">
              <a:buNone/>
            </a:pPr>
            <a:r>
              <a:rPr lang="en-GB" sz="2000" b="1" dirty="0">
                <a:latin typeface="Segoe UI" panose="020B0502040204020203" pitchFamily="34" charset="0"/>
                <a:cs typeface="Segoe UI" panose="020B0502040204020203" pitchFamily="34" charset="0"/>
              </a:rPr>
              <a:t>One party strong government: </a:t>
            </a:r>
          </a:p>
          <a:p>
            <a:pPr marL="0" indent="0">
              <a:buNone/>
            </a:pPr>
            <a:r>
              <a:rPr lang="en-GB" sz="2000" dirty="0">
                <a:latin typeface="Segoe UI" panose="020B0502040204020203" pitchFamily="34" charset="0"/>
                <a:cs typeface="Segoe UI" panose="020B0502040204020203" pitchFamily="34" charset="0"/>
              </a:rPr>
              <a:t>Usually one party wins the election which means the winning party gets five years to put its plans (given in its manifesto) into action. </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b="1" dirty="0">
                <a:latin typeface="Segoe UI" panose="020B0502040204020203" pitchFamily="34" charset="0"/>
                <a:cs typeface="Segoe UI" panose="020B0502040204020203" pitchFamily="34" charset="0"/>
              </a:rPr>
              <a:t>Close MP-constituency relationship: </a:t>
            </a:r>
          </a:p>
          <a:p>
            <a:pPr marL="0" indent="0">
              <a:buNone/>
            </a:pPr>
            <a:r>
              <a:rPr lang="en-GB" sz="2000" dirty="0">
                <a:latin typeface="Segoe UI" panose="020B0502040204020203" pitchFamily="34" charset="0"/>
                <a:cs typeface="Segoe UI" panose="020B0502040204020203" pitchFamily="34" charset="0"/>
              </a:rPr>
              <a:t>One representative is elected for each constituency and this usually means there will be a strong constituency-MP relationship. It also means that if voters do not like their MP they can also vote to get rid of an individual person. </a:t>
            </a:r>
          </a:p>
          <a:p>
            <a:pPr marL="0" indent="0">
              <a:buNone/>
            </a:pPr>
            <a:endParaRPr lang="en-GB" sz="2000" dirty="0">
              <a:latin typeface="Segoe UI" panose="020B0502040204020203" pitchFamily="34" charset="0"/>
              <a:cs typeface="Segoe UI" panose="020B0502040204020203" pitchFamily="34" charset="0"/>
            </a:endParaRPr>
          </a:p>
          <a:p>
            <a:pPr marL="0" indent="0">
              <a:buNone/>
            </a:pPr>
            <a:endParaRPr lang="en-GB" sz="2000" dirty="0">
              <a:latin typeface="Segoe UI" panose="020B0502040204020203" pitchFamily="34" charset="0"/>
              <a:cs typeface="Segoe UI" panose="020B0502040204020203" pitchFamily="34" charset="0"/>
            </a:endParaRPr>
          </a:p>
        </p:txBody>
      </p:sp>
      <p:sp>
        <p:nvSpPr>
          <p:cNvPr id="3" name="Rectangle 2">
            <a:extLst>
              <a:ext uri="{FF2B5EF4-FFF2-40B4-BE49-F238E27FC236}">
                <a16:creationId xmlns:a16="http://schemas.microsoft.com/office/drawing/2014/main" id="{F2056F33-A2E0-45E6-8294-94DED78B78D1}"/>
              </a:ext>
            </a:extLst>
          </p:cNvPr>
          <p:cNvSpPr/>
          <p:nvPr/>
        </p:nvSpPr>
        <p:spPr>
          <a:xfrm>
            <a:off x="414870" y="1232812"/>
            <a:ext cx="5847178" cy="461665"/>
          </a:xfrm>
          <a:prstGeom prst="rect">
            <a:avLst/>
          </a:prstGeom>
        </p:spPr>
        <p:txBody>
          <a:bodyPr wrap="none">
            <a:spAutoFit/>
          </a:bodyPr>
          <a:lstStyle/>
          <a:p>
            <a:r>
              <a:rPr lang="en-GB" sz="2400" b="1" dirty="0">
                <a:solidFill>
                  <a:srgbClr val="21A6DF"/>
                </a:solidFill>
                <a:latin typeface="Segoe UI" panose="020B0502040204020203" pitchFamily="34" charset="0"/>
                <a:cs typeface="Segoe UI" panose="020B0502040204020203" pitchFamily="34" charset="0"/>
              </a:rPr>
              <a:t>What do you think the advantages are?</a:t>
            </a:r>
          </a:p>
        </p:txBody>
      </p:sp>
    </p:spTree>
    <p:extLst>
      <p:ext uri="{BB962C8B-B14F-4D97-AF65-F5344CB8AC3E}">
        <p14:creationId xmlns:p14="http://schemas.microsoft.com/office/powerpoint/2010/main" val="4282826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1CD628C-0223-40E3-84BA-208F70D83952}"/>
              </a:ext>
            </a:extLst>
          </p:cNvPr>
          <p:cNvSpPr/>
          <p:nvPr/>
        </p:nvSpPr>
        <p:spPr>
          <a:xfrm rot="5400000">
            <a:off x="5717632" y="-4632355"/>
            <a:ext cx="756732" cy="12192000"/>
          </a:xfrm>
          <a:prstGeom prst="rect">
            <a:avLst/>
          </a:prstGeom>
          <a:solidFill>
            <a:srgbClr val="84D2EC"/>
          </a:solidFill>
          <a:ln>
            <a:solidFill>
              <a:srgbClr val="84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0" y="1"/>
            <a:ext cx="12192000" cy="1085278"/>
          </a:xfrm>
        </p:spPr>
        <p:txBody>
          <a:bodyPr/>
          <a:lstStyle/>
          <a:p>
            <a:pPr algn="ctr"/>
            <a:r>
              <a:rPr lang="en-GB" dirty="0">
                <a:latin typeface="Segoe UI" panose="020B0502040204020203" pitchFamily="34" charset="0"/>
                <a:cs typeface="Segoe UI" panose="020B0502040204020203" pitchFamily="34" charset="0"/>
              </a:rPr>
              <a:t>First Past the Post</a:t>
            </a:r>
          </a:p>
        </p:txBody>
      </p:sp>
      <p:sp>
        <p:nvSpPr>
          <p:cNvPr id="8" name="Rectangle 7">
            <a:extLst>
              <a:ext uri="{FF2B5EF4-FFF2-40B4-BE49-F238E27FC236}">
                <a16:creationId xmlns:a16="http://schemas.microsoft.com/office/drawing/2014/main" id="{526BCF2E-7703-4571-A897-21C5144780BC}"/>
              </a:ext>
            </a:extLst>
          </p:cNvPr>
          <p:cNvSpPr/>
          <p:nvPr/>
        </p:nvSpPr>
        <p:spPr>
          <a:xfrm rot="5400000">
            <a:off x="6036607" y="-4096559"/>
            <a:ext cx="118785" cy="12192000"/>
          </a:xfrm>
          <a:prstGeom prst="rect">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Content Placeholder 2">
            <a:extLst>
              <a:ext uri="{FF2B5EF4-FFF2-40B4-BE49-F238E27FC236}">
                <a16:creationId xmlns:a16="http://schemas.microsoft.com/office/drawing/2014/main" id="{48F9D2FE-0DDA-467F-A9E7-D620A13B393F}"/>
              </a:ext>
            </a:extLst>
          </p:cNvPr>
          <p:cNvSpPr txBox="1">
            <a:spLocks/>
          </p:cNvSpPr>
          <p:nvPr/>
        </p:nvSpPr>
        <p:spPr>
          <a:xfrm>
            <a:off x="670891" y="3343019"/>
            <a:ext cx="10850217" cy="287471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endParaRPr lang="en-GB" sz="2000" dirty="0">
              <a:latin typeface="Segoe UI" panose="020B0502040204020203" pitchFamily="34" charset="0"/>
              <a:cs typeface="Segoe UI" panose="020B0502040204020203" pitchFamily="34" charset="0"/>
            </a:endParaRPr>
          </a:p>
        </p:txBody>
      </p:sp>
      <p:sp>
        <p:nvSpPr>
          <p:cNvPr id="16" name="Rectangle 15">
            <a:extLst>
              <a:ext uri="{FF2B5EF4-FFF2-40B4-BE49-F238E27FC236}">
                <a16:creationId xmlns:a16="http://schemas.microsoft.com/office/drawing/2014/main" id="{6E4CF082-44F4-43DE-A4B1-4E28770DF4A3}"/>
              </a:ext>
            </a:extLst>
          </p:cNvPr>
          <p:cNvSpPr/>
          <p:nvPr/>
        </p:nvSpPr>
        <p:spPr>
          <a:xfrm rot="5400000">
            <a:off x="6036608" y="566182"/>
            <a:ext cx="118785" cy="12192000"/>
          </a:xfrm>
          <a:prstGeom prst="rect">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F2056F33-A2E0-45E6-8294-94DED78B78D1}"/>
              </a:ext>
            </a:extLst>
          </p:cNvPr>
          <p:cNvSpPr/>
          <p:nvPr/>
        </p:nvSpPr>
        <p:spPr>
          <a:xfrm>
            <a:off x="414870" y="1232812"/>
            <a:ext cx="6260753" cy="461665"/>
          </a:xfrm>
          <a:prstGeom prst="rect">
            <a:avLst/>
          </a:prstGeom>
        </p:spPr>
        <p:txBody>
          <a:bodyPr wrap="none">
            <a:spAutoFit/>
          </a:bodyPr>
          <a:lstStyle/>
          <a:p>
            <a:r>
              <a:rPr lang="en-GB" sz="2400" b="1" dirty="0">
                <a:solidFill>
                  <a:srgbClr val="21A6DF"/>
                </a:solidFill>
                <a:latin typeface="Segoe UI" panose="020B0502040204020203" pitchFamily="34" charset="0"/>
                <a:cs typeface="Segoe UI" panose="020B0502040204020203" pitchFamily="34" charset="0"/>
              </a:rPr>
              <a:t>What do you think the disadvantages are?</a:t>
            </a:r>
          </a:p>
        </p:txBody>
      </p:sp>
      <p:sp>
        <p:nvSpPr>
          <p:cNvPr id="12" name="Rectangle 11">
            <a:extLst>
              <a:ext uri="{FF2B5EF4-FFF2-40B4-BE49-F238E27FC236}">
                <a16:creationId xmlns:a16="http://schemas.microsoft.com/office/drawing/2014/main" id="{E4BBA660-405D-42C2-B364-A9A78E5C3158}"/>
              </a:ext>
            </a:extLst>
          </p:cNvPr>
          <p:cNvSpPr/>
          <p:nvPr/>
        </p:nvSpPr>
        <p:spPr>
          <a:xfrm>
            <a:off x="562263" y="2170557"/>
            <a:ext cx="4520822" cy="4093428"/>
          </a:xfrm>
          <a:prstGeom prst="rect">
            <a:avLst/>
          </a:prstGeom>
        </p:spPr>
        <p:txBody>
          <a:bodyPr wrap="square">
            <a:spAutoFit/>
          </a:bodyPr>
          <a:lstStyle/>
          <a:p>
            <a:r>
              <a:rPr lang="en-GB" sz="2000" b="1" dirty="0">
                <a:latin typeface="Segoe UI" panose="020B0502040204020203" pitchFamily="34" charset="0"/>
                <a:cs typeface="Segoe UI" panose="020B0502040204020203" pitchFamily="34" charset="0"/>
              </a:rPr>
              <a:t>Minority of the vote</a:t>
            </a:r>
            <a:r>
              <a:rPr lang="en-GB" sz="2000" dirty="0">
                <a:latin typeface="Segoe UI" panose="020B0502040204020203" pitchFamily="34" charset="0"/>
                <a:cs typeface="Segoe UI" panose="020B0502040204020203" pitchFamily="34" charset="0"/>
              </a:rPr>
              <a:t>: </a:t>
            </a:r>
          </a:p>
          <a:p>
            <a:r>
              <a:rPr lang="en-GB" sz="2000" dirty="0">
                <a:latin typeface="Segoe UI" panose="020B0502040204020203" pitchFamily="34" charset="0"/>
                <a:cs typeface="Segoe UI" panose="020B0502040204020203" pitchFamily="34" charset="0"/>
              </a:rPr>
              <a:t>In most constituencies more people (in total) vote against the winning candidate than for them. Sometimes an MP can be elected on a vote as low as only 35%, a minority, of the vote. In 2015, the Conservative Party won the election and formed the government but only 36.9% of the people who voted chose to support the Conservatives.</a:t>
            </a:r>
          </a:p>
          <a:p>
            <a:endParaRPr lang="en-GB" sz="2000" dirty="0">
              <a:latin typeface="Segoe UI" panose="020B0502040204020203" pitchFamily="34" charset="0"/>
              <a:cs typeface="Segoe UI" panose="020B0502040204020203" pitchFamily="34" charset="0"/>
            </a:endParaRPr>
          </a:p>
          <a:p>
            <a:endParaRPr lang="en-GB" sz="2000" dirty="0">
              <a:latin typeface="Segoe UI" panose="020B0502040204020203" pitchFamily="34" charset="0"/>
              <a:cs typeface="Segoe UI" panose="020B0502040204020203" pitchFamily="34" charset="0"/>
            </a:endParaRPr>
          </a:p>
        </p:txBody>
      </p:sp>
      <p:pic>
        <p:nvPicPr>
          <p:cNvPr id="13" name="Picture 2" descr="First past the post voting system used in UK Parliament">
            <a:extLst>
              <a:ext uri="{FF2B5EF4-FFF2-40B4-BE49-F238E27FC236}">
                <a16:creationId xmlns:a16="http://schemas.microsoft.com/office/drawing/2014/main" id="{4DA11052-142F-4FFC-B17E-378B00A224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77508" y="2320680"/>
            <a:ext cx="5943600" cy="3267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3210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1CD628C-0223-40E3-84BA-208F70D83952}"/>
              </a:ext>
            </a:extLst>
          </p:cNvPr>
          <p:cNvSpPr/>
          <p:nvPr/>
        </p:nvSpPr>
        <p:spPr>
          <a:xfrm rot="5400000">
            <a:off x="5717632" y="-4632355"/>
            <a:ext cx="756732" cy="12192000"/>
          </a:xfrm>
          <a:prstGeom prst="rect">
            <a:avLst/>
          </a:prstGeom>
          <a:solidFill>
            <a:srgbClr val="84D2EC"/>
          </a:solidFill>
          <a:ln>
            <a:solidFill>
              <a:srgbClr val="84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0" y="1"/>
            <a:ext cx="12192000" cy="1085278"/>
          </a:xfrm>
        </p:spPr>
        <p:txBody>
          <a:bodyPr/>
          <a:lstStyle/>
          <a:p>
            <a:pPr algn="ctr"/>
            <a:r>
              <a:rPr lang="en-GB" dirty="0">
                <a:latin typeface="Segoe UI" panose="020B0502040204020203" pitchFamily="34" charset="0"/>
                <a:cs typeface="Segoe UI" panose="020B0502040204020203" pitchFamily="34" charset="0"/>
              </a:rPr>
              <a:t>First Past the Post</a:t>
            </a:r>
          </a:p>
        </p:txBody>
      </p:sp>
      <p:sp>
        <p:nvSpPr>
          <p:cNvPr id="8" name="Rectangle 7">
            <a:extLst>
              <a:ext uri="{FF2B5EF4-FFF2-40B4-BE49-F238E27FC236}">
                <a16:creationId xmlns:a16="http://schemas.microsoft.com/office/drawing/2014/main" id="{526BCF2E-7703-4571-A897-21C5144780BC}"/>
              </a:ext>
            </a:extLst>
          </p:cNvPr>
          <p:cNvSpPr/>
          <p:nvPr/>
        </p:nvSpPr>
        <p:spPr>
          <a:xfrm rot="5400000">
            <a:off x="6036607" y="-4096559"/>
            <a:ext cx="118785" cy="12192000"/>
          </a:xfrm>
          <a:prstGeom prst="rect">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Content Placeholder 2">
            <a:extLst>
              <a:ext uri="{FF2B5EF4-FFF2-40B4-BE49-F238E27FC236}">
                <a16:creationId xmlns:a16="http://schemas.microsoft.com/office/drawing/2014/main" id="{48F9D2FE-0DDA-467F-A9E7-D620A13B393F}"/>
              </a:ext>
            </a:extLst>
          </p:cNvPr>
          <p:cNvSpPr txBox="1">
            <a:spLocks/>
          </p:cNvSpPr>
          <p:nvPr/>
        </p:nvSpPr>
        <p:spPr>
          <a:xfrm>
            <a:off x="670891" y="3343019"/>
            <a:ext cx="10850217" cy="287471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endParaRPr lang="en-GB" sz="2000" dirty="0">
              <a:latin typeface="Segoe UI" panose="020B0502040204020203" pitchFamily="34" charset="0"/>
              <a:cs typeface="Segoe UI" panose="020B0502040204020203" pitchFamily="34" charset="0"/>
            </a:endParaRPr>
          </a:p>
        </p:txBody>
      </p:sp>
      <p:sp>
        <p:nvSpPr>
          <p:cNvPr id="16" name="Rectangle 15">
            <a:extLst>
              <a:ext uri="{FF2B5EF4-FFF2-40B4-BE49-F238E27FC236}">
                <a16:creationId xmlns:a16="http://schemas.microsoft.com/office/drawing/2014/main" id="{6E4CF082-44F4-43DE-A4B1-4E28770DF4A3}"/>
              </a:ext>
            </a:extLst>
          </p:cNvPr>
          <p:cNvSpPr/>
          <p:nvPr/>
        </p:nvSpPr>
        <p:spPr>
          <a:xfrm rot="5400000">
            <a:off x="6036608" y="566182"/>
            <a:ext cx="118785" cy="12192000"/>
          </a:xfrm>
          <a:prstGeom prst="rect">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F2056F33-A2E0-45E6-8294-94DED78B78D1}"/>
              </a:ext>
            </a:extLst>
          </p:cNvPr>
          <p:cNvSpPr/>
          <p:nvPr/>
        </p:nvSpPr>
        <p:spPr>
          <a:xfrm>
            <a:off x="414870" y="1232812"/>
            <a:ext cx="6260753" cy="461665"/>
          </a:xfrm>
          <a:prstGeom prst="rect">
            <a:avLst/>
          </a:prstGeom>
        </p:spPr>
        <p:txBody>
          <a:bodyPr wrap="none">
            <a:spAutoFit/>
          </a:bodyPr>
          <a:lstStyle/>
          <a:p>
            <a:r>
              <a:rPr lang="en-GB" sz="2400" b="1" dirty="0">
                <a:solidFill>
                  <a:srgbClr val="21A6DF"/>
                </a:solidFill>
                <a:latin typeface="Segoe UI" panose="020B0502040204020203" pitchFamily="34" charset="0"/>
                <a:cs typeface="Segoe UI" panose="020B0502040204020203" pitchFamily="34" charset="0"/>
              </a:rPr>
              <a:t>What do you think the disadvantages are?</a:t>
            </a:r>
          </a:p>
        </p:txBody>
      </p:sp>
      <p:sp>
        <p:nvSpPr>
          <p:cNvPr id="12" name="Rectangle 11">
            <a:extLst>
              <a:ext uri="{FF2B5EF4-FFF2-40B4-BE49-F238E27FC236}">
                <a16:creationId xmlns:a16="http://schemas.microsoft.com/office/drawing/2014/main" id="{E4BBA660-405D-42C2-B364-A9A78E5C3158}"/>
              </a:ext>
            </a:extLst>
          </p:cNvPr>
          <p:cNvSpPr/>
          <p:nvPr/>
        </p:nvSpPr>
        <p:spPr>
          <a:xfrm>
            <a:off x="562263" y="2170557"/>
            <a:ext cx="4520822" cy="2554545"/>
          </a:xfrm>
          <a:prstGeom prst="rect">
            <a:avLst/>
          </a:prstGeom>
        </p:spPr>
        <p:txBody>
          <a:bodyPr wrap="square">
            <a:spAutoFit/>
          </a:bodyPr>
          <a:lstStyle/>
          <a:p>
            <a:r>
              <a:rPr lang="en-GB" sz="2000" b="1" dirty="0">
                <a:latin typeface="Segoe UI" panose="020B0502040204020203" pitchFamily="34" charset="0"/>
                <a:cs typeface="Segoe UI" panose="020B0502040204020203" pitchFamily="34" charset="0"/>
              </a:rPr>
              <a:t>Smaller parties do not gain fair representation</a:t>
            </a:r>
            <a:r>
              <a:rPr lang="en-GB" sz="2000" dirty="0">
                <a:latin typeface="Segoe UI" panose="020B0502040204020203" pitchFamily="34" charset="0"/>
                <a:cs typeface="Segoe UI" panose="020B0502040204020203" pitchFamily="34" charset="0"/>
              </a:rPr>
              <a:t>: </a:t>
            </a:r>
          </a:p>
          <a:p>
            <a:r>
              <a:rPr lang="en-GB" sz="2000" dirty="0">
                <a:latin typeface="Segoe UI" panose="020B0502040204020203" pitchFamily="34" charset="0"/>
                <a:cs typeface="Segoe UI" panose="020B0502040204020203" pitchFamily="34" charset="0"/>
              </a:rPr>
              <a:t>In 2015, UKIP polled 12.6% of the vote but returned only 1 MP. In Scotland, Labour received 24.3% of the vote and returned 1 MP, while the SNP received 50% of the vote and returned 56 of the 59 Scottish MPs.</a:t>
            </a:r>
          </a:p>
        </p:txBody>
      </p:sp>
      <p:sp>
        <p:nvSpPr>
          <p:cNvPr id="10" name="Rectangle 9">
            <a:extLst>
              <a:ext uri="{FF2B5EF4-FFF2-40B4-BE49-F238E27FC236}">
                <a16:creationId xmlns:a16="http://schemas.microsoft.com/office/drawing/2014/main" id="{7F0767F3-B3C2-46D6-85EC-F93B45A0F163}"/>
              </a:ext>
            </a:extLst>
          </p:cNvPr>
          <p:cNvSpPr/>
          <p:nvPr/>
        </p:nvSpPr>
        <p:spPr>
          <a:xfrm>
            <a:off x="5996178" y="2170556"/>
            <a:ext cx="6036795" cy="4401205"/>
          </a:xfrm>
          <a:prstGeom prst="rect">
            <a:avLst/>
          </a:prstGeom>
        </p:spPr>
        <p:txBody>
          <a:bodyPr wrap="square">
            <a:spAutoFit/>
          </a:bodyPr>
          <a:lstStyle/>
          <a:p>
            <a:r>
              <a:rPr lang="en-GB" sz="2000" b="1" dirty="0">
                <a:latin typeface="Segoe UI" panose="020B0502040204020203" pitchFamily="34" charset="0"/>
                <a:cs typeface="Segoe UI" panose="020B0502040204020203" pitchFamily="34" charset="0"/>
              </a:rPr>
              <a:t>Tactical voting</a:t>
            </a:r>
            <a:r>
              <a:rPr lang="en-GB" sz="2000" dirty="0">
                <a:latin typeface="Segoe UI" panose="020B0502040204020203" pitchFamily="34" charset="0"/>
                <a:cs typeface="Segoe UI" panose="020B0502040204020203" pitchFamily="34" charset="0"/>
              </a:rPr>
              <a:t>: </a:t>
            </a:r>
          </a:p>
          <a:p>
            <a:r>
              <a:rPr lang="en-GB" sz="2000" dirty="0">
                <a:latin typeface="Segoe UI" panose="020B0502040204020203" pitchFamily="34" charset="0"/>
                <a:cs typeface="Segoe UI" panose="020B0502040204020203" pitchFamily="34" charset="0"/>
              </a:rPr>
              <a:t>It is argued that First Past The Post encourages tactical voting (or people not bothering to vote) as they think their vote will have little chance of helping elect their candidate. For example, in a constituency or seat that usually returns a Conservative MP (sometimes called a ‘safe’ seat), there is little point in a voter choosing Labour as they are unlikely to have their candidate elected. Where this happens, and it happens in many constituencies, people may vote not for a candidate they prefer but against a candidate they dislike. Two-thirds of constituencies in the UK are described as safe seats.</a:t>
            </a:r>
          </a:p>
        </p:txBody>
      </p:sp>
    </p:spTree>
    <p:extLst>
      <p:ext uri="{BB962C8B-B14F-4D97-AF65-F5344CB8AC3E}">
        <p14:creationId xmlns:p14="http://schemas.microsoft.com/office/powerpoint/2010/main" val="2787985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 grpId="0"/>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660778" y="255077"/>
            <a:ext cx="10307897" cy="823350"/>
          </a:xfrm>
        </p:spPr>
        <p:txBody>
          <a:bodyPr/>
          <a:lstStyle/>
          <a:p>
            <a:r>
              <a:rPr lang="en-GB" dirty="0">
                <a:latin typeface="Segoe UI" panose="020B0502040204020203" pitchFamily="34" charset="0"/>
                <a:cs typeface="Segoe UI" panose="020B0502040204020203" pitchFamily="34" charset="0"/>
              </a:rPr>
              <a:t>Activity – Mock Election</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660779" y="1697986"/>
            <a:ext cx="10515600" cy="4351338"/>
          </a:xfrm>
          <a:noFill/>
        </p:spPr>
        <p:txBody>
          <a:bodyPr>
            <a:noAutofit/>
          </a:bodyPr>
          <a:lstStyle/>
          <a:p>
            <a:pPr marL="0" indent="0">
              <a:buNone/>
            </a:pPr>
            <a:r>
              <a:rPr lang="en-GB" sz="2000" dirty="0">
                <a:latin typeface="Segoe UI" panose="020B0502040204020203" pitchFamily="34" charset="0"/>
                <a:cs typeface="Segoe UI" panose="020B0502040204020203" pitchFamily="34" charset="0"/>
              </a:rPr>
              <a:t>As a group, we are now going to run a mock vote to put some of what we have learnt into practise.</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We have four candidates to choose from:</a:t>
            </a:r>
          </a:p>
          <a:p>
            <a:pPr lvl="1"/>
            <a:r>
              <a:rPr lang="en-GB" sz="2000" dirty="0">
                <a:latin typeface="Segoe UI" panose="020B0502040204020203" pitchFamily="34" charset="0"/>
                <a:cs typeface="Segoe UI" panose="020B0502040204020203" pitchFamily="34" charset="0"/>
              </a:rPr>
              <a:t>Labrador</a:t>
            </a:r>
          </a:p>
          <a:p>
            <a:pPr lvl="1"/>
            <a:r>
              <a:rPr lang="en-GB" sz="2000" dirty="0">
                <a:latin typeface="Segoe UI" panose="020B0502040204020203" pitchFamily="34" charset="0"/>
                <a:cs typeface="Segoe UI" panose="020B0502040204020203" pitchFamily="34" charset="0"/>
              </a:rPr>
              <a:t>Cockapoo</a:t>
            </a:r>
          </a:p>
          <a:p>
            <a:pPr lvl="1"/>
            <a:r>
              <a:rPr lang="en-GB" sz="2000" dirty="0">
                <a:latin typeface="Segoe UI" panose="020B0502040204020203" pitchFamily="34" charset="0"/>
                <a:cs typeface="Segoe UI" panose="020B0502040204020203" pitchFamily="34" charset="0"/>
              </a:rPr>
              <a:t>Rottweiler</a:t>
            </a:r>
          </a:p>
          <a:p>
            <a:pPr lvl="1"/>
            <a:r>
              <a:rPr lang="en-GB" sz="2000" dirty="0">
                <a:latin typeface="Segoe UI" panose="020B0502040204020203" pitchFamily="34" charset="0"/>
                <a:cs typeface="Segoe UI" panose="020B0502040204020203" pitchFamily="34" charset="0"/>
              </a:rPr>
              <a:t>Collie</a:t>
            </a:r>
          </a:p>
          <a:p>
            <a:pPr lvl="1"/>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The following slide gives you their descriptions. Choose who you think will best represent what you need and write the name down privately on a scrap piece of paper. </a:t>
            </a:r>
          </a:p>
        </p:txBody>
      </p:sp>
      <p:sp>
        <p:nvSpPr>
          <p:cNvPr id="7" name="Rectangle 6">
            <a:extLst>
              <a:ext uri="{FF2B5EF4-FFF2-40B4-BE49-F238E27FC236}">
                <a16:creationId xmlns:a16="http://schemas.microsoft.com/office/drawing/2014/main" id="{37EB19BC-5179-4E8B-A43E-A7D573BC3305}"/>
              </a:ext>
            </a:extLst>
          </p:cNvPr>
          <p:cNvSpPr/>
          <p:nvPr/>
        </p:nvSpPr>
        <p:spPr>
          <a:xfrm>
            <a:off x="0" y="1319628"/>
            <a:ext cx="11176379" cy="45719"/>
          </a:xfrm>
          <a:prstGeom prst="rect">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picture containing chart&#10;&#10;Description automatically generated">
            <a:extLst>
              <a:ext uri="{FF2B5EF4-FFF2-40B4-BE49-F238E27FC236}">
                <a16:creationId xmlns:a16="http://schemas.microsoft.com/office/drawing/2014/main" id="{CBDB7CDE-348D-4112-85FC-21FF2E477D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
        <p:nvSpPr>
          <p:cNvPr id="9" name="Rectangle 8">
            <a:extLst>
              <a:ext uri="{FF2B5EF4-FFF2-40B4-BE49-F238E27FC236}">
                <a16:creationId xmlns:a16="http://schemas.microsoft.com/office/drawing/2014/main" id="{4896462E-1F81-4D6C-B9DF-ED2E4A4498D2}"/>
              </a:ext>
            </a:extLst>
          </p:cNvPr>
          <p:cNvSpPr/>
          <p:nvPr/>
        </p:nvSpPr>
        <p:spPr>
          <a:xfrm>
            <a:off x="11327641" y="1319628"/>
            <a:ext cx="75063" cy="45719"/>
          </a:xfrm>
          <a:prstGeom prst="rect">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08F3A01-096F-4153-9433-97148C9126C5}"/>
              </a:ext>
            </a:extLst>
          </p:cNvPr>
          <p:cNvSpPr/>
          <p:nvPr/>
        </p:nvSpPr>
        <p:spPr>
          <a:xfrm>
            <a:off x="11526671" y="1319628"/>
            <a:ext cx="75063" cy="45719"/>
          </a:xfrm>
          <a:prstGeom prst="rect">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899714A-DF56-402E-A024-69CE89B61F2F}"/>
              </a:ext>
            </a:extLst>
          </p:cNvPr>
          <p:cNvSpPr/>
          <p:nvPr/>
        </p:nvSpPr>
        <p:spPr>
          <a:xfrm>
            <a:off x="11725701" y="1319627"/>
            <a:ext cx="75063" cy="45719"/>
          </a:xfrm>
          <a:prstGeom prst="rect">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3232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CE09155-266E-4575-BDED-003B771BDE82}"/>
              </a:ext>
            </a:extLst>
          </p:cNvPr>
          <p:cNvSpPr/>
          <p:nvPr/>
        </p:nvSpPr>
        <p:spPr>
          <a:xfrm>
            <a:off x="2948608" y="1489815"/>
            <a:ext cx="2782957" cy="2319130"/>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08EC46A0-B9F9-4C27-BFF7-269CA608B46A}"/>
              </a:ext>
            </a:extLst>
          </p:cNvPr>
          <p:cNvSpPr/>
          <p:nvPr/>
        </p:nvSpPr>
        <p:spPr>
          <a:xfrm>
            <a:off x="6096000" y="1489815"/>
            <a:ext cx="2782957" cy="2319130"/>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F23B7414-3925-4655-ACDE-BB5A3CFF74ED}"/>
              </a:ext>
            </a:extLst>
          </p:cNvPr>
          <p:cNvSpPr/>
          <p:nvPr/>
        </p:nvSpPr>
        <p:spPr>
          <a:xfrm>
            <a:off x="2935355" y="4219762"/>
            <a:ext cx="2782957" cy="2319130"/>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08361EBD-3F1C-48A4-8222-45E30C809F63}"/>
              </a:ext>
            </a:extLst>
          </p:cNvPr>
          <p:cNvSpPr/>
          <p:nvPr/>
        </p:nvSpPr>
        <p:spPr>
          <a:xfrm>
            <a:off x="6096000" y="4219762"/>
            <a:ext cx="2782957" cy="2319130"/>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129689F8-1553-4E14-A916-049DA35EFA17}"/>
              </a:ext>
            </a:extLst>
          </p:cNvPr>
          <p:cNvSpPr txBox="1"/>
          <p:nvPr/>
        </p:nvSpPr>
        <p:spPr>
          <a:xfrm>
            <a:off x="-16565" y="1910716"/>
            <a:ext cx="2782956" cy="1477328"/>
          </a:xfrm>
          <a:prstGeom prst="rect">
            <a:avLst/>
          </a:prstGeom>
          <a:noFill/>
        </p:spPr>
        <p:txBody>
          <a:bodyPr wrap="square" rtlCol="0">
            <a:spAutoFit/>
          </a:bodyPr>
          <a:lstStyle/>
          <a:p>
            <a:pPr algn="r"/>
            <a:r>
              <a:rPr lang="en-GB" b="1" dirty="0">
                <a:latin typeface="Segoe UI" panose="020B0502040204020203" pitchFamily="34" charset="0"/>
                <a:cs typeface="Segoe UI" panose="020B0502040204020203" pitchFamily="34" charset="0"/>
              </a:rPr>
              <a:t>VOTE COCKAPOO</a:t>
            </a:r>
          </a:p>
          <a:p>
            <a:pPr algn="r"/>
            <a:r>
              <a:rPr lang="en-GB" dirty="0">
                <a:latin typeface="Segoe UI" panose="020B0502040204020203" pitchFamily="34" charset="0"/>
                <a:cs typeface="Segoe UI" panose="020B0502040204020203" pitchFamily="34" charset="0"/>
              </a:rPr>
              <a:t>Small but with a big personality. I am people-oriented, intelligent and affectionate.</a:t>
            </a:r>
          </a:p>
        </p:txBody>
      </p:sp>
      <p:sp>
        <p:nvSpPr>
          <p:cNvPr id="10" name="TextBox 9">
            <a:extLst>
              <a:ext uri="{FF2B5EF4-FFF2-40B4-BE49-F238E27FC236}">
                <a16:creationId xmlns:a16="http://schemas.microsoft.com/office/drawing/2014/main" id="{F79F9BA6-7C0A-4715-84CD-F690E25AF582}"/>
              </a:ext>
            </a:extLst>
          </p:cNvPr>
          <p:cNvSpPr txBox="1"/>
          <p:nvPr/>
        </p:nvSpPr>
        <p:spPr>
          <a:xfrm>
            <a:off x="1" y="4261965"/>
            <a:ext cx="2766390" cy="2031325"/>
          </a:xfrm>
          <a:prstGeom prst="rect">
            <a:avLst/>
          </a:prstGeom>
          <a:noFill/>
        </p:spPr>
        <p:txBody>
          <a:bodyPr wrap="square" rtlCol="0">
            <a:spAutoFit/>
          </a:bodyPr>
          <a:lstStyle/>
          <a:p>
            <a:pPr algn="r"/>
            <a:r>
              <a:rPr lang="en-GB" b="1" dirty="0">
                <a:latin typeface="Segoe UI" panose="020B0502040204020203" pitchFamily="34" charset="0"/>
                <a:cs typeface="Segoe UI" panose="020B0502040204020203" pitchFamily="34" charset="0"/>
              </a:rPr>
              <a:t>VOTE LABRADOR</a:t>
            </a:r>
          </a:p>
          <a:p>
            <a:pPr algn="r"/>
            <a:r>
              <a:rPr lang="en-GB" dirty="0">
                <a:latin typeface="Segoe UI" panose="020B0502040204020203" pitchFamily="34" charset="0"/>
                <a:cs typeface="Segoe UI" panose="020B0502040204020203" pitchFamily="34" charset="0"/>
              </a:rPr>
              <a:t>I work well with law enforcement and disability agencies. I work very hard, I am always loyal but also know how to have a good time.</a:t>
            </a:r>
          </a:p>
        </p:txBody>
      </p:sp>
      <p:sp>
        <p:nvSpPr>
          <p:cNvPr id="11" name="TextBox 10">
            <a:extLst>
              <a:ext uri="{FF2B5EF4-FFF2-40B4-BE49-F238E27FC236}">
                <a16:creationId xmlns:a16="http://schemas.microsoft.com/office/drawing/2014/main" id="{02B1BB12-0E98-4923-99F5-0C7CAC9FABAE}"/>
              </a:ext>
            </a:extLst>
          </p:cNvPr>
          <p:cNvSpPr txBox="1"/>
          <p:nvPr/>
        </p:nvSpPr>
        <p:spPr>
          <a:xfrm>
            <a:off x="9064485" y="1910716"/>
            <a:ext cx="3127515" cy="1477328"/>
          </a:xfrm>
          <a:prstGeom prst="rect">
            <a:avLst/>
          </a:prstGeom>
          <a:noFill/>
        </p:spPr>
        <p:txBody>
          <a:bodyPr wrap="square" rtlCol="0">
            <a:spAutoFit/>
          </a:bodyPr>
          <a:lstStyle/>
          <a:p>
            <a:r>
              <a:rPr lang="en-GB" b="1" dirty="0">
                <a:latin typeface="Segoe UI" panose="020B0502040204020203" pitchFamily="34" charset="0"/>
                <a:cs typeface="Segoe UI" panose="020B0502040204020203" pitchFamily="34" charset="0"/>
              </a:rPr>
              <a:t>VOTE COLLIE</a:t>
            </a:r>
          </a:p>
          <a:p>
            <a:r>
              <a:rPr lang="en-GB" dirty="0">
                <a:latin typeface="Segoe UI" panose="020B0502040204020203" pitchFamily="34" charset="0"/>
                <a:cs typeface="Segoe UI" panose="020B0502040204020203" pitchFamily="34" charset="0"/>
              </a:rPr>
              <a:t>Highly intelligent, full of beans and generally very enthusiastic about everything!</a:t>
            </a:r>
          </a:p>
        </p:txBody>
      </p:sp>
      <p:sp>
        <p:nvSpPr>
          <p:cNvPr id="12" name="TextBox 11">
            <a:extLst>
              <a:ext uri="{FF2B5EF4-FFF2-40B4-BE49-F238E27FC236}">
                <a16:creationId xmlns:a16="http://schemas.microsoft.com/office/drawing/2014/main" id="{E80A56F5-3B85-4CA4-85EF-978CC2E19198}"/>
              </a:ext>
            </a:extLst>
          </p:cNvPr>
          <p:cNvSpPr txBox="1"/>
          <p:nvPr/>
        </p:nvSpPr>
        <p:spPr>
          <a:xfrm>
            <a:off x="9064485" y="4261965"/>
            <a:ext cx="3127515" cy="1754326"/>
          </a:xfrm>
          <a:prstGeom prst="rect">
            <a:avLst/>
          </a:prstGeom>
          <a:noFill/>
        </p:spPr>
        <p:txBody>
          <a:bodyPr wrap="square" rtlCol="0">
            <a:spAutoFit/>
          </a:bodyPr>
          <a:lstStyle/>
          <a:p>
            <a:r>
              <a:rPr lang="en-GB" b="1" dirty="0">
                <a:latin typeface="Segoe UI" panose="020B0502040204020203" pitchFamily="34" charset="0"/>
                <a:cs typeface="Segoe UI" panose="020B0502040204020203" pitchFamily="34" charset="0"/>
              </a:rPr>
              <a:t>VOTE ROTTWEILER</a:t>
            </a:r>
          </a:p>
          <a:p>
            <a:r>
              <a:rPr lang="en-GB" dirty="0">
                <a:latin typeface="Segoe UI" panose="020B0502040204020203" pitchFamily="34" charset="0"/>
                <a:cs typeface="Segoe UI" panose="020B0502040204020203" pitchFamily="34" charset="0"/>
              </a:rPr>
              <a:t>I have a bad reputation as aggressive and untrustworthy! But I am personable,  protective, loyal and brave.</a:t>
            </a:r>
          </a:p>
        </p:txBody>
      </p:sp>
      <p:sp>
        <p:nvSpPr>
          <p:cNvPr id="15" name="Rectangle 14">
            <a:extLst>
              <a:ext uri="{FF2B5EF4-FFF2-40B4-BE49-F238E27FC236}">
                <a16:creationId xmlns:a16="http://schemas.microsoft.com/office/drawing/2014/main" id="{C87AF08B-38F2-488C-B2E3-A7CEA45E02DE}"/>
              </a:ext>
            </a:extLst>
          </p:cNvPr>
          <p:cNvSpPr/>
          <p:nvPr/>
        </p:nvSpPr>
        <p:spPr>
          <a:xfrm rot="5400000">
            <a:off x="5732131" y="-5743408"/>
            <a:ext cx="727742" cy="12192000"/>
          </a:xfrm>
          <a:prstGeom prst="rect">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2A61D68F-C47E-4794-9CB4-95A31C4EBD87}"/>
              </a:ext>
            </a:extLst>
          </p:cNvPr>
          <p:cNvSpPr/>
          <p:nvPr/>
        </p:nvSpPr>
        <p:spPr>
          <a:xfrm rot="5400000">
            <a:off x="5734134" y="-5415024"/>
            <a:ext cx="723733" cy="12191998"/>
          </a:xfrm>
          <a:prstGeom prst="rect">
            <a:avLst/>
          </a:prstGeom>
          <a:solidFill>
            <a:srgbClr val="84D2EC"/>
          </a:solidFill>
          <a:ln>
            <a:solidFill>
              <a:srgbClr val="84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E1FD894E-447D-4B8C-8F22-6C56D6D7D2C8}"/>
              </a:ext>
            </a:extLst>
          </p:cNvPr>
          <p:cNvSpPr/>
          <p:nvPr/>
        </p:nvSpPr>
        <p:spPr>
          <a:xfrm rot="5400000">
            <a:off x="5896349" y="-5252806"/>
            <a:ext cx="399306" cy="12191996"/>
          </a:xfrm>
          <a:prstGeom prst="rect">
            <a:avLst/>
          </a:prstGeom>
          <a:solidFill>
            <a:srgbClr val="B6E2F8"/>
          </a:solidFill>
          <a:ln>
            <a:solidFill>
              <a:srgbClr val="B6E2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747693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660778" y="255077"/>
            <a:ext cx="10307897" cy="823350"/>
          </a:xfrm>
        </p:spPr>
        <p:txBody>
          <a:bodyPr/>
          <a:lstStyle/>
          <a:p>
            <a:r>
              <a:rPr lang="en-GB" dirty="0">
                <a:latin typeface="Segoe UI" panose="020B0502040204020203" pitchFamily="34" charset="0"/>
                <a:cs typeface="Segoe UI" panose="020B0502040204020203" pitchFamily="34" charset="0"/>
              </a:rPr>
              <a:t>Activity – Mock Election</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660779" y="1697986"/>
            <a:ext cx="10515600" cy="4351338"/>
          </a:xfrm>
          <a:noFill/>
        </p:spPr>
        <p:txBody>
          <a:bodyPr>
            <a:noAutofit/>
          </a:bodyPr>
          <a:lstStyle/>
          <a:p>
            <a:pPr marL="0" indent="0">
              <a:buNone/>
            </a:pPr>
            <a:r>
              <a:rPr lang="en-GB" sz="2000" dirty="0">
                <a:latin typeface="Segoe UI" panose="020B0502040204020203" pitchFamily="34" charset="0"/>
                <a:cs typeface="Segoe UI" panose="020B0502040204020203" pitchFamily="34" charset="0"/>
              </a:rPr>
              <a:t>Once you have chosen your representative, fold over your paper and hand it back to me.</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Now we will tally up and see who has won.</a:t>
            </a:r>
          </a:p>
          <a:p>
            <a:pPr marL="0" indent="0">
              <a:buNone/>
            </a:pPr>
            <a:r>
              <a:rPr lang="en-GB" sz="2000" dirty="0">
                <a:latin typeface="Segoe UI" panose="020B0502040204020203" pitchFamily="34" charset="0"/>
                <a:cs typeface="Segoe UI" panose="020B0502040204020203" pitchFamily="34" charset="0"/>
              </a:rPr>
              <a:t>Remember: first past the post means that whoever has the most votes wins.</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The winner is…</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What proportion of the vote did the winner receive? </a:t>
            </a:r>
          </a:p>
          <a:p>
            <a:pPr marL="0" indent="0">
              <a:buNone/>
            </a:pPr>
            <a:r>
              <a:rPr lang="en-GB" sz="2000" dirty="0">
                <a:latin typeface="Segoe UI" panose="020B0502040204020203" pitchFamily="34" charset="0"/>
                <a:cs typeface="Segoe UI" panose="020B0502040204020203" pitchFamily="34" charset="0"/>
              </a:rPr>
              <a:t>How do those of you who didn’t vote for the winner feel?</a:t>
            </a:r>
          </a:p>
          <a:p>
            <a:pPr marL="0" indent="0">
              <a:buNone/>
            </a:pPr>
            <a:r>
              <a:rPr lang="en-GB" sz="2000" dirty="0">
                <a:latin typeface="Segoe UI" panose="020B0502040204020203" pitchFamily="34" charset="0"/>
                <a:cs typeface="Segoe UI" panose="020B0502040204020203" pitchFamily="34" charset="0"/>
              </a:rPr>
              <a:t>If you knew that it was going to be a tight race between two candidates and you really didn’t want one of those candidates to win, would you vote tactically? Or would you still vote for the candidate you wanted?</a:t>
            </a:r>
          </a:p>
        </p:txBody>
      </p:sp>
      <p:sp>
        <p:nvSpPr>
          <p:cNvPr id="7" name="Rectangle 6">
            <a:extLst>
              <a:ext uri="{FF2B5EF4-FFF2-40B4-BE49-F238E27FC236}">
                <a16:creationId xmlns:a16="http://schemas.microsoft.com/office/drawing/2014/main" id="{37EB19BC-5179-4E8B-A43E-A7D573BC3305}"/>
              </a:ext>
            </a:extLst>
          </p:cNvPr>
          <p:cNvSpPr/>
          <p:nvPr/>
        </p:nvSpPr>
        <p:spPr>
          <a:xfrm>
            <a:off x="0" y="1319628"/>
            <a:ext cx="11176379" cy="45719"/>
          </a:xfrm>
          <a:prstGeom prst="rect">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picture containing chart&#10;&#10;Description automatically generated">
            <a:extLst>
              <a:ext uri="{FF2B5EF4-FFF2-40B4-BE49-F238E27FC236}">
                <a16:creationId xmlns:a16="http://schemas.microsoft.com/office/drawing/2014/main" id="{CBDB7CDE-348D-4112-85FC-21FF2E477D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
        <p:nvSpPr>
          <p:cNvPr id="9" name="Rectangle 8">
            <a:extLst>
              <a:ext uri="{FF2B5EF4-FFF2-40B4-BE49-F238E27FC236}">
                <a16:creationId xmlns:a16="http://schemas.microsoft.com/office/drawing/2014/main" id="{4896462E-1F81-4D6C-B9DF-ED2E4A4498D2}"/>
              </a:ext>
            </a:extLst>
          </p:cNvPr>
          <p:cNvSpPr/>
          <p:nvPr/>
        </p:nvSpPr>
        <p:spPr>
          <a:xfrm>
            <a:off x="11327641" y="1319628"/>
            <a:ext cx="75063" cy="45719"/>
          </a:xfrm>
          <a:prstGeom prst="rect">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08F3A01-096F-4153-9433-97148C9126C5}"/>
              </a:ext>
            </a:extLst>
          </p:cNvPr>
          <p:cNvSpPr/>
          <p:nvPr/>
        </p:nvSpPr>
        <p:spPr>
          <a:xfrm>
            <a:off x="11526671" y="1319628"/>
            <a:ext cx="75063" cy="45719"/>
          </a:xfrm>
          <a:prstGeom prst="rect">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899714A-DF56-402E-A024-69CE89B61F2F}"/>
              </a:ext>
            </a:extLst>
          </p:cNvPr>
          <p:cNvSpPr/>
          <p:nvPr/>
        </p:nvSpPr>
        <p:spPr>
          <a:xfrm>
            <a:off x="11725701" y="1319627"/>
            <a:ext cx="75063" cy="45719"/>
          </a:xfrm>
          <a:prstGeom prst="rect">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80346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3050274" y="0"/>
            <a:ext cx="4535606" cy="6858000"/>
          </a:xfrm>
        </p:spPr>
        <p:txBody>
          <a:bodyPr>
            <a:normAutofit/>
          </a:bodyPr>
          <a:lstStyle/>
          <a:p>
            <a:r>
              <a:rPr lang="en-GB" sz="4000" dirty="0">
                <a:latin typeface="Segoe UI" panose="020B0502040204020203" pitchFamily="34" charset="0"/>
                <a:cs typeface="Segoe UI" panose="020B0502040204020203" pitchFamily="34" charset="0"/>
              </a:rPr>
              <a:t>What do the terms </a:t>
            </a:r>
            <a:br>
              <a:rPr lang="en-GB" sz="4000" dirty="0">
                <a:latin typeface="Segoe UI" panose="020B0502040204020203" pitchFamily="34" charset="0"/>
                <a:cs typeface="Segoe UI" panose="020B0502040204020203" pitchFamily="34" charset="0"/>
              </a:rPr>
            </a:br>
            <a:r>
              <a:rPr lang="en-GB" b="1" dirty="0">
                <a:solidFill>
                  <a:srgbClr val="CC1B86"/>
                </a:solidFill>
                <a:latin typeface="Segoe UI" panose="020B0502040204020203" pitchFamily="34" charset="0"/>
                <a:cs typeface="Segoe UI" panose="020B0502040204020203" pitchFamily="34" charset="0"/>
              </a:rPr>
              <a:t>Health</a:t>
            </a:r>
            <a:r>
              <a:rPr lang="en-GB" sz="4000" dirty="0">
                <a:latin typeface="Segoe UI" panose="020B0502040204020203" pitchFamily="34" charset="0"/>
                <a:cs typeface="Segoe UI" panose="020B0502040204020203" pitchFamily="34" charset="0"/>
              </a:rPr>
              <a:t> and </a:t>
            </a:r>
            <a:br>
              <a:rPr lang="en-GB" sz="4000" dirty="0">
                <a:latin typeface="Segoe UI" panose="020B0502040204020203" pitchFamily="34" charset="0"/>
                <a:cs typeface="Segoe UI" panose="020B0502040204020203" pitchFamily="34" charset="0"/>
              </a:rPr>
            </a:br>
            <a:r>
              <a:rPr lang="en-GB" b="1" dirty="0">
                <a:solidFill>
                  <a:srgbClr val="CC1B86"/>
                </a:solidFill>
                <a:latin typeface="Segoe UI" panose="020B0502040204020203" pitchFamily="34" charset="0"/>
                <a:cs typeface="Segoe UI" panose="020B0502040204020203" pitchFamily="34" charset="0"/>
              </a:rPr>
              <a:t>Social Care </a:t>
            </a:r>
            <a:br>
              <a:rPr lang="en-GB" sz="4000" dirty="0">
                <a:latin typeface="Segoe UI" panose="020B0502040204020203" pitchFamily="34" charset="0"/>
                <a:cs typeface="Segoe UI" panose="020B0502040204020203" pitchFamily="34" charset="0"/>
              </a:rPr>
            </a:br>
            <a:r>
              <a:rPr lang="en-GB" sz="4000" dirty="0">
                <a:latin typeface="Segoe UI" panose="020B0502040204020203" pitchFamily="34" charset="0"/>
                <a:cs typeface="Segoe UI" panose="020B0502040204020203" pitchFamily="34" charset="0"/>
              </a:rPr>
              <a:t>mean to you?</a:t>
            </a:r>
          </a:p>
        </p:txBody>
      </p:sp>
      <p:sp>
        <p:nvSpPr>
          <p:cNvPr id="8" name="Rectangle 7">
            <a:extLst>
              <a:ext uri="{FF2B5EF4-FFF2-40B4-BE49-F238E27FC236}">
                <a16:creationId xmlns:a16="http://schemas.microsoft.com/office/drawing/2014/main" id="{F101D9D7-0CF1-4590-A87A-D29FD312AA5A}"/>
              </a:ext>
            </a:extLst>
          </p:cNvPr>
          <p:cNvSpPr/>
          <p:nvPr/>
        </p:nvSpPr>
        <p:spPr>
          <a:xfrm>
            <a:off x="0" y="-1"/>
            <a:ext cx="4811331" cy="6857999"/>
          </a:xfrm>
          <a:prstGeom prst="rect">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13C0AFDB-6DAA-451C-A9ED-1A2A6FDFCAB2}"/>
              </a:ext>
            </a:extLst>
          </p:cNvPr>
          <p:cNvSpPr/>
          <p:nvPr/>
        </p:nvSpPr>
        <p:spPr>
          <a:xfrm>
            <a:off x="1311172" y="-3"/>
            <a:ext cx="4784828" cy="6857999"/>
          </a:xfrm>
          <a:prstGeom prst="rect">
            <a:avLst/>
          </a:prstGeom>
          <a:solidFill>
            <a:srgbClr val="84D2EC"/>
          </a:solidFill>
          <a:ln>
            <a:solidFill>
              <a:srgbClr val="84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43F5FC31-50AD-4F1A-BACA-75276CAA2A3B}"/>
              </a:ext>
            </a:extLst>
          </p:cNvPr>
          <p:cNvSpPr/>
          <p:nvPr/>
        </p:nvSpPr>
        <p:spPr>
          <a:xfrm>
            <a:off x="2933252" y="-7"/>
            <a:ext cx="4769649" cy="6857998"/>
          </a:xfrm>
          <a:prstGeom prst="rect">
            <a:avLst/>
          </a:prstGeom>
          <a:solidFill>
            <a:srgbClr val="B6E2F8"/>
          </a:solidFill>
          <a:ln>
            <a:solidFill>
              <a:srgbClr val="B6E2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itle 1">
            <a:extLst>
              <a:ext uri="{FF2B5EF4-FFF2-40B4-BE49-F238E27FC236}">
                <a16:creationId xmlns:a16="http://schemas.microsoft.com/office/drawing/2014/main" id="{17520B38-83FF-45FD-9AAA-031730E98957}"/>
              </a:ext>
            </a:extLst>
          </p:cNvPr>
          <p:cNvSpPr txBox="1">
            <a:spLocks/>
          </p:cNvSpPr>
          <p:nvPr/>
        </p:nvSpPr>
        <p:spPr>
          <a:xfrm>
            <a:off x="3085530" y="-15"/>
            <a:ext cx="4632549" cy="68580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latin typeface="Segoe UI" panose="020B0502040204020203" pitchFamily="34" charset="0"/>
                <a:cs typeface="Segoe UI" panose="020B0502040204020203" pitchFamily="34" charset="0"/>
              </a:rPr>
              <a:t>What do the terms </a:t>
            </a:r>
          </a:p>
          <a:p>
            <a:r>
              <a:rPr lang="en-GB" b="1" dirty="0">
                <a:solidFill>
                  <a:srgbClr val="21A6DF"/>
                </a:solidFill>
                <a:latin typeface="Segoe UI" panose="020B0502040204020203" pitchFamily="34" charset="0"/>
                <a:cs typeface="Segoe UI" panose="020B0502040204020203" pitchFamily="34" charset="0"/>
              </a:rPr>
              <a:t>Public Administration</a:t>
            </a:r>
            <a:endParaRPr lang="en-GB" dirty="0">
              <a:solidFill>
                <a:srgbClr val="21A6DF"/>
              </a:solidFill>
              <a:latin typeface="Segoe UI" panose="020B0502040204020203" pitchFamily="34" charset="0"/>
              <a:cs typeface="Segoe UI" panose="020B0502040204020203" pitchFamily="34" charset="0"/>
            </a:endParaRPr>
          </a:p>
          <a:p>
            <a:r>
              <a:rPr lang="en-GB" dirty="0">
                <a:latin typeface="Segoe UI" panose="020B0502040204020203" pitchFamily="34" charset="0"/>
                <a:cs typeface="Segoe UI" panose="020B0502040204020203" pitchFamily="34" charset="0"/>
              </a:rPr>
              <a:t>and </a:t>
            </a:r>
          </a:p>
          <a:p>
            <a:r>
              <a:rPr lang="en-GB" b="1" dirty="0">
                <a:solidFill>
                  <a:srgbClr val="21A6DF"/>
                </a:solidFill>
                <a:latin typeface="Segoe UI" panose="020B0502040204020203" pitchFamily="34" charset="0"/>
                <a:cs typeface="Segoe UI" panose="020B0502040204020203" pitchFamily="34" charset="0"/>
              </a:rPr>
              <a:t>Defence</a:t>
            </a:r>
            <a:br>
              <a:rPr lang="en-GB" dirty="0">
                <a:latin typeface="Segoe UI" panose="020B0502040204020203" pitchFamily="34" charset="0"/>
                <a:cs typeface="Segoe UI" panose="020B0502040204020203" pitchFamily="34" charset="0"/>
              </a:rPr>
            </a:br>
            <a:r>
              <a:rPr lang="en-GB" dirty="0">
                <a:latin typeface="Segoe UI" panose="020B0502040204020203" pitchFamily="34" charset="0"/>
                <a:cs typeface="Segoe UI" panose="020B0502040204020203" pitchFamily="34" charset="0"/>
              </a:rPr>
              <a:t>mean to you?</a:t>
            </a:r>
          </a:p>
        </p:txBody>
      </p:sp>
    </p:spTree>
    <p:extLst>
      <p:ext uri="{BB962C8B-B14F-4D97-AF65-F5344CB8AC3E}">
        <p14:creationId xmlns:p14="http://schemas.microsoft.com/office/powerpoint/2010/main" val="26704417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374818" y="1"/>
            <a:ext cx="11817182" cy="1351722"/>
          </a:xfrm>
        </p:spPr>
        <p:txBody>
          <a:bodyPr anchor="ctr">
            <a:noAutofit/>
          </a:bodyPr>
          <a:lstStyle/>
          <a:p>
            <a:pPr marL="0" indent="0" algn="ctr">
              <a:buNone/>
            </a:pPr>
            <a:r>
              <a:rPr lang="en-GB" sz="3600" dirty="0">
                <a:latin typeface="Segoe UI" panose="020B0502040204020203" pitchFamily="34" charset="0"/>
                <a:cs typeface="Segoe UI" panose="020B0502040204020203" pitchFamily="34" charset="0"/>
              </a:rPr>
              <a:t>Pathways into the Public Services Industry</a:t>
            </a:r>
          </a:p>
        </p:txBody>
      </p:sp>
      <p:sp>
        <p:nvSpPr>
          <p:cNvPr id="12" name="Rectangle 11">
            <a:extLst>
              <a:ext uri="{FF2B5EF4-FFF2-40B4-BE49-F238E27FC236}">
                <a16:creationId xmlns:a16="http://schemas.microsoft.com/office/drawing/2014/main" id="{6A7D96E9-7CDA-4BC6-97A9-E529878A2DAD}"/>
              </a:ext>
            </a:extLst>
          </p:cNvPr>
          <p:cNvSpPr/>
          <p:nvPr/>
        </p:nvSpPr>
        <p:spPr>
          <a:xfrm>
            <a:off x="0" y="1351722"/>
            <a:ext cx="12192000" cy="185530"/>
          </a:xfrm>
          <a:prstGeom prst="rect">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Online Media 4" title="Department for Education Post-16 Choices Animation">
            <a:hlinkClick r:id="" action="ppaction://media"/>
            <a:extLst>
              <a:ext uri="{FF2B5EF4-FFF2-40B4-BE49-F238E27FC236}">
                <a16:creationId xmlns:a16="http://schemas.microsoft.com/office/drawing/2014/main" id="{7C937557-8134-48AB-B085-233F8199CB37}"/>
              </a:ext>
            </a:extLst>
          </p:cNvPr>
          <p:cNvPicPr>
            <a:picLocks noRot="1" noChangeAspect="1"/>
          </p:cNvPicPr>
          <p:nvPr>
            <a:videoFile r:link="rId1"/>
          </p:nvPr>
        </p:nvPicPr>
        <p:blipFill>
          <a:blip r:embed="rId3"/>
          <a:stretch>
            <a:fillRect/>
          </a:stretch>
        </p:blipFill>
        <p:spPr>
          <a:xfrm>
            <a:off x="2245519" y="1922567"/>
            <a:ext cx="7700962" cy="4351338"/>
          </a:xfrm>
          <a:prstGeom prst="rect">
            <a:avLst/>
          </a:prstGeom>
        </p:spPr>
      </p:pic>
      <p:sp>
        <p:nvSpPr>
          <p:cNvPr id="7" name="TextBox 6">
            <a:extLst>
              <a:ext uri="{FF2B5EF4-FFF2-40B4-BE49-F238E27FC236}">
                <a16:creationId xmlns:a16="http://schemas.microsoft.com/office/drawing/2014/main" id="{DA45245E-AFD1-4E50-AB2E-2C349382C5E4}"/>
              </a:ext>
            </a:extLst>
          </p:cNvPr>
          <p:cNvSpPr txBox="1"/>
          <p:nvPr/>
        </p:nvSpPr>
        <p:spPr>
          <a:xfrm>
            <a:off x="8764756" y="6373481"/>
            <a:ext cx="4229100" cy="400110"/>
          </a:xfrm>
          <a:prstGeom prst="rect">
            <a:avLst/>
          </a:prstGeom>
          <a:noFill/>
        </p:spPr>
        <p:txBody>
          <a:bodyPr wrap="square" rtlCol="0">
            <a:spAutoFit/>
          </a:bodyPr>
          <a:lstStyle/>
          <a:p>
            <a:r>
              <a:rPr lang="en-GB" sz="2000" b="1" dirty="0">
                <a:solidFill>
                  <a:srgbClr val="21A6DF"/>
                </a:solidFill>
                <a:latin typeface="Segoe UI" panose="020B0502040204020203" pitchFamily="34" charset="0"/>
                <a:cs typeface="Segoe UI" panose="020B0502040204020203" pitchFamily="34" charset="0"/>
              </a:rPr>
              <a:t>LLEP</a:t>
            </a:r>
            <a:r>
              <a:rPr lang="en-GB" sz="2000" b="1" dirty="0">
                <a:latin typeface="Segoe UI" panose="020B0502040204020203" pitchFamily="34" charset="0"/>
                <a:cs typeface="Segoe UI" panose="020B0502040204020203" pitchFamily="34" charset="0"/>
              </a:rPr>
              <a:t> World of Work series.</a:t>
            </a:r>
          </a:p>
        </p:txBody>
      </p:sp>
    </p:spTree>
    <p:extLst>
      <p:ext uri="{BB962C8B-B14F-4D97-AF65-F5344CB8AC3E}">
        <p14:creationId xmlns:p14="http://schemas.microsoft.com/office/powerpoint/2010/main" val="330170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11" restart="whenNotActive" fill="hold" evtFilter="cancelBubble" nodeType="interactiveSeq">
                <p:stCondLst>
                  <p:cond evt="onClick" delay="0">
                    <p:tgtEl>
                      <p:spTgt spid="6"/>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6"/>
                                        </p:tgtEl>
                                      </p:cBhvr>
                                    </p:cmd>
                                  </p:childTnLst>
                                </p:cTn>
                              </p:par>
                            </p:childTnLst>
                          </p:cTn>
                        </p:par>
                      </p:childTnLst>
                    </p:cTn>
                  </p:par>
                </p:childTnLst>
              </p:cTn>
              <p:nextCondLst>
                <p:cond evt="onClick" delay="0">
                  <p:tgtEl>
                    <p:spTgt spid="6"/>
                  </p:tgtEl>
                </p:cond>
              </p:nextCondLst>
            </p:seq>
            <p:video>
              <p:cMediaNode vol="80000">
                <p:cTn id="16" fill="hold" display="0">
                  <p:stCondLst>
                    <p:cond delay="indefinite"/>
                  </p:stCondLst>
                </p:cTn>
                <p:tgtEl>
                  <p:spTgt spid="6"/>
                </p:tgtEl>
              </p:cMediaNode>
            </p:vide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alendar&#10;&#10;Description automatically generated">
            <a:extLst>
              <a:ext uri="{FF2B5EF4-FFF2-40B4-BE49-F238E27FC236}">
                <a16:creationId xmlns:a16="http://schemas.microsoft.com/office/drawing/2014/main" id="{57C087BD-293C-47CF-8A88-230FDCD817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5061" y="-181096"/>
            <a:ext cx="12427061" cy="7220192"/>
          </a:xfrm>
          <a:prstGeom prst="rect">
            <a:avLst/>
          </a:prstGeom>
        </p:spPr>
      </p:pic>
    </p:spTree>
    <p:extLst>
      <p:ext uri="{BB962C8B-B14F-4D97-AF65-F5344CB8AC3E}">
        <p14:creationId xmlns:p14="http://schemas.microsoft.com/office/powerpoint/2010/main" val="33440436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654FD7E-6B36-4FE5-A7A2-285AE78AF052}"/>
              </a:ext>
            </a:extLst>
          </p:cNvPr>
          <p:cNvSpPr/>
          <p:nvPr/>
        </p:nvSpPr>
        <p:spPr>
          <a:xfrm>
            <a:off x="0" y="1335847"/>
            <a:ext cx="6096000" cy="4720658"/>
          </a:xfrm>
          <a:prstGeom prst="rect">
            <a:avLst/>
          </a:prstGeom>
          <a:solidFill>
            <a:srgbClr val="B6E2F8"/>
          </a:solidFill>
          <a:ln>
            <a:solidFill>
              <a:srgbClr val="B6E2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862F9376-DAFA-495B-902E-B851228079CA}"/>
              </a:ext>
            </a:extLst>
          </p:cNvPr>
          <p:cNvSpPr/>
          <p:nvPr/>
        </p:nvSpPr>
        <p:spPr>
          <a:xfrm>
            <a:off x="6096000" y="1335846"/>
            <a:ext cx="6096000" cy="4718074"/>
          </a:xfrm>
          <a:prstGeom prst="rect">
            <a:avLst/>
          </a:prstGeom>
          <a:solidFill>
            <a:srgbClr val="84D2EC"/>
          </a:solidFill>
          <a:ln>
            <a:solidFill>
              <a:srgbClr val="84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ontent Placeholder 2">
            <a:extLst>
              <a:ext uri="{FF2B5EF4-FFF2-40B4-BE49-F238E27FC236}">
                <a16:creationId xmlns:a16="http://schemas.microsoft.com/office/drawing/2014/main" id="{BF025D6D-F755-4149-A69D-FC3525E783C3}"/>
              </a:ext>
            </a:extLst>
          </p:cNvPr>
          <p:cNvSpPr txBox="1">
            <a:spLocks/>
          </p:cNvSpPr>
          <p:nvPr/>
        </p:nvSpPr>
        <p:spPr>
          <a:xfrm>
            <a:off x="374818" y="334186"/>
            <a:ext cx="7032158" cy="99907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4400" dirty="0">
                <a:latin typeface="Segoe UI" panose="020B0502040204020203" pitchFamily="34" charset="0"/>
                <a:cs typeface="Segoe UI" panose="020B0502040204020203" pitchFamily="34" charset="0"/>
              </a:rPr>
              <a:t>Pathways Mapping Activity</a:t>
            </a:r>
          </a:p>
        </p:txBody>
      </p:sp>
      <p:sp>
        <p:nvSpPr>
          <p:cNvPr id="4" name="Rectangle 3">
            <a:extLst>
              <a:ext uri="{FF2B5EF4-FFF2-40B4-BE49-F238E27FC236}">
                <a16:creationId xmlns:a16="http://schemas.microsoft.com/office/drawing/2014/main" id="{3CA9545D-FBFC-4A96-9A4F-EAF11DBCC800}"/>
              </a:ext>
            </a:extLst>
          </p:cNvPr>
          <p:cNvSpPr/>
          <p:nvPr/>
        </p:nvSpPr>
        <p:spPr>
          <a:xfrm>
            <a:off x="6595057" y="1730859"/>
            <a:ext cx="5130423" cy="461665"/>
          </a:xfrm>
          <a:prstGeom prst="rect">
            <a:avLst/>
          </a:prstGeom>
        </p:spPr>
        <p:txBody>
          <a:bodyPr wrap="square">
            <a:spAutoFit/>
          </a:bodyPr>
          <a:lstStyle/>
          <a:p>
            <a:r>
              <a:rPr lang="en-GB" sz="2400" dirty="0">
                <a:latin typeface="Segoe UI" panose="020B0502040204020203" pitchFamily="34" charset="0"/>
                <a:cs typeface="Segoe UI" panose="020B0502040204020203" pitchFamily="34" charset="0"/>
              </a:rPr>
              <a:t>What does this mean for you?</a:t>
            </a:r>
            <a:endParaRPr lang="en-GB" sz="2000" dirty="0">
              <a:latin typeface="Segoe UI" panose="020B0502040204020203" pitchFamily="34" charset="0"/>
              <a:cs typeface="Segoe UI" panose="020B0502040204020203" pitchFamily="34" charset="0"/>
            </a:endParaRPr>
          </a:p>
        </p:txBody>
      </p:sp>
      <p:sp>
        <p:nvSpPr>
          <p:cNvPr id="18" name="Rectangle 17">
            <a:extLst>
              <a:ext uri="{FF2B5EF4-FFF2-40B4-BE49-F238E27FC236}">
                <a16:creationId xmlns:a16="http://schemas.microsoft.com/office/drawing/2014/main" id="{F92FBA2C-DB4F-4A06-AACB-644F15A49D1E}"/>
              </a:ext>
            </a:extLst>
          </p:cNvPr>
          <p:cNvSpPr/>
          <p:nvPr/>
        </p:nvSpPr>
        <p:spPr>
          <a:xfrm>
            <a:off x="787020" y="2443490"/>
            <a:ext cx="4466082" cy="3170099"/>
          </a:xfrm>
          <a:prstGeom prst="rect">
            <a:avLst/>
          </a:prstGeom>
        </p:spPr>
        <p:txBody>
          <a:bodyPr wrap="square">
            <a:spAutoFit/>
          </a:bodyPr>
          <a:lstStyle/>
          <a:p>
            <a:r>
              <a:rPr lang="en-GB" sz="2000" dirty="0">
                <a:latin typeface="Segoe UI" panose="020B0502040204020203" pitchFamily="34" charset="0"/>
                <a:cs typeface="Segoe UI" panose="020B0502040204020203" pitchFamily="34" charset="0"/>
              </a:rPr>
              <a:t>what this industry is</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why it is an important industry locally</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the skills you have that are relevant</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the different routes for further study:</a:t>
            </a:r>
          </a:p>
          <a:p>
            <a:pPr algn="ctr"/>
            <a:r>
              <a:rPr lang="en-GB" sz="2000" dirty="0">
                <a:latin typeface="Segoe UI" panose="020B0502040204020203" pitchFamily="34" charset="0"/>
                <a:cs typeface="Segoe UI" panose="020B0502040204020203" pitchFamily="34" charset="0"/>
              </a:rPr>
              <a:t>Apprenticeship – A Level – T Level Technical/Vocational – Applied Traineeships – Entrepreneurship</a:t>
            </a:r>
          </a:p>
        </p:txBody>
      </p:sp>
      <p:sp>
        <p:nvSpPr>
          <p:cNvPr id="19" name="Rectangle 18">
            <a:extLst>
              <a:ext uri="{FF2B5EF4-FFF2-40B4-BE49-F238E27FC236}">
                <a16:creationId xmlns:a16="http://schemas.microsoft.com/office/drawing/2014/main" id="{0B668509-8A62-4F3D-B716-02635CCC2E51}"/>
              </a:ext>
            </a:extLst>
          </p:cNvPr>
          <p:cNvSpPr/>
          <p:nvPr/>
        </p:nvSpPr>
        <p:spPr>
          <a:xfrm>
            <a:off x="7002093" y="2426824"/>
            <a:ext cx="4815089" cy="3170099"/>
          </a:xfrm>
          <a:prstGeom prst="rect">
            <a:avLst/>
          </a:prstGeom>
        </p:spPr>
        <p:txBody>
          <a:bodyPr wrap="square">
            <a:spAutoFit/>
          </a:bodyPr>
          <a:lstStyle/>
          <a:p>
            <a:r>
              <a:rPr lang="en-GB" sz="2000" dirty="0">
                <a:latin typeface="Segoe UI" panose="020B0502040204020203" pitchFamily="34" charset="0"/>
                <a:cs typeface="Segoe UI" panose="020B0502040204020203" pitchFamily="34" charset="0"/>
              </a:rPr>
              <a:t>Which job roles from this industry interest you the most?  </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What key employability skills and qualifications do you think you need to get this job?  </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What route do you think you need to take to get there?  </a:t>
            </a:r>
          </a:p>
          <a:p>
            <a:r>
              <a:rPr lang="en-GB" sz="2000" dirty="0">
                <a:latin typeface="Segoe UI" panose="020B0502040204020203" pitchFamily="34" charset="0"/>
                <a:cs typeface="Segoe UI" panose="020B0502040204020203" pitchFamily="34" charset="0"/>
              </a:rPr>
              <a:t> </a:t>
            </a:r>
          </a:p>
        </p:txBody>
      </p:sp>
      <p:sp>
        <p:nvSpPr>
          <p:cNvPr id="6" name="Rectangle 5">
            <a:extLst>
              <a:ext uri="{FF2B5EF4-FFF2-40B4-BE49-F238E27FC236}">
                <a16:creationId xmlns:a16="http://schemas.microsoft.com/office/drawing/2014/main" id="{E025C836-6182-433C-A0BD-53F1DD9903B2}"/>
              </a:ext>
            </a:extLst>
          </p:cNvPr>
          <p:cNvSpPr/>
          <p:nvPr/>
        </p:nvSpPr>
        <p:spPr>
          <a:xfrm>
            <a:off x="466520" y="1726405"/>
            <a:ext cx="4032386" cy="461665"/>
          </a:xfrm>
          <a:prstGeom prst="rect">
            <a:avLst/>
          </a:prstGeom>
        </p:spPr>
        <p:txBody>
          <a:bodyPr wrap="none">
            <a:spAutoFit/>
          </a:bodyPr>
          <a:lstStyle/>
          <a:p>
            <a:r>
              <a:rPr lang="en-GB" sz="2400" dirty="0">
                <a:latin typeface="Segoe UI" panose="020B0502040204020203" pitchFamily="34" charset="0"/>
                <a:cs typeface="Segoe UI" panose="020B0502040204020203" pitchFamily="34" charset="0"/>
              </a:rPr>
              <a:t>Today we have talked about:</a:t>
            </a:r>
          </a:p>
        </p:txBody>
      </p:sp>
      <p:sp>
        <p:nvSpPr>
          <p:cNvPr id="8" name="Oval 7">
            <a:extLst>
              <a:ext uri="{FF2B5EF4-FFF2-40B4-BE49-F238E27FC236}">
                <a16:creationId xmlns:a16="http://schemas.microsoft.com/office/drawing/2014/main" id="{F545B0B7-79C8-4D9E-8256-3976F1225613}"/>
              </a:ext>
            </a:extLst>
          </p:cNvPr>
          <p:cNvSpPr/>
          <p:nvPr/>
        </p:nvSpPr>
        <p:spPr>
          <a:xfrm>
            <a:off x="595332" y="2579396"/>
            <a:ext cx="128617" cy="114242"/>
          </a:xfrm>
          <a:prstGeom prst="ellipse">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DC6750D8-B75C-4073-8477-742392E5B3A0}"/>
              </a:ext>
            </a:extLst>
          </p:cNvPr>
          <p:cNvSpPr/>
          <p:nvPr/>
        </p:nvSpPr>
        <p:spPr>
          <a:xfrm>
            <a:off x="595332" y="3189730"/>
            <a:ext cx="128617" cy="114242"/>
          </a:xfrm>
          <a:prstGeom prst="ellipse">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E9CBD7E4-7C92-4ACA-8D67-587D10058BD4}"/>
              </a:ext>
            </a:extLst>
          </p:cNvPr>
          <p:cNvSpPr/>
          <p:nvPr/>
        </p:nvSpPr>
        <p:spPr>
          <a:xfrm>
            <a:off x="595332" y="3800084"/>
            <a:ext cx="128617" cy="114242"/>
          </a:xfrm>
          <a:prstGeom prst="ellipse">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D4F51E8F-FBE5-44B3-B1F7-4C9AE93B84C1}"/>
              </a:ext>
            </a:extLst>
          </p:cNvPr>
          <p:cNvSpPr/>
          <p:nvPr/>
        </p:nvSpPr>
        <p:spPr>
          <a:xfrm>
            <a:off x="595331" y="4410418"/>
            <a:ext cx="128617" cy="114242"/>
          </a:xfrm>
          <a:prstGeom prst="ellipse">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4DE84766-6FA0-43A9-A0E7-9E11EDE92F92}"/>
              </a:ext>
            </a:extLst>
          </p:cNvPr>
          <p:cNvSpPr/>
          <p:nvPr/>
        </p:nvSpPr>
        <p:spPr>
          <a:xfrm>
            <a:off x="0" y="6228850"/>
            <a:ext cx="12192000" cy="430887"/>
          </a:xfrm>
          <a:prstGeom prst="rect">
            <a:avLst/>
          </a:prstGeom>
        </p:spPr>
        <p:txBody>
          <a:bodyPr wrap="square">
            <a:spAutoFit/>
          </a:bodyPr>
          <a:lstStyle/>
          <a:p>
            <a:pPr algn="ctr"/>
            <a:r>
              <a:rPr lang="en-GB" sz="2200" dirty="0">
                <a:latin typeface="Segoe UI" panose="020B0502040204020203" pitchFamily="34" charset="0"/>
                <a:cs typeface="Segoe UI" panose="020B0502040204020203" pitchFamily="34" charset="0"/>
              </a:rPr>
              <a:t>Use the Pathways poster and table handout to help you map out your pathway route.</a:t>
            </a:r>
          </a:p>
        </p:txBody>
      </p:sp>
      <p:sp>
        <p:nvSpPr>
          <p:cNvPr id="21" name="Oval 20">
            <a:extLst>
              <a:ext uri="{FF2B5EF4-FFF2-40B4-BE49-F238E27FC236}">
                <a16:creationId xmlns:a16="http://schemas.microsoft.com/office/drawing/2014/main" id="{41510EF6-0011-4864-936A-06103DC20FE8}"/>
              </a:ext>
            </a:extLst>
          </p:cNvPr>
          <p:cNvSpPr/>
          <p:nvPr/>
        </p:nvSpPr>
        <p:spPr>
          <a:xfrm>
            <a:off x="6810281" y="2554332"/>
            <a:ext cx="128617" cy="114242"/>
          </a:xfrm>
          <a:prstGeom prst="ellipse">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8ED13AE7-B5DE-42FF-A164-16C742BECC88}"/>
              </a:ext>
            </a:extLst>
          </p:cNvPr>
          <p:cNvSpPr/>
          <p:nvPr/>
        </p:nvSpPr>
        <p:spPr>
          <a:xfrm>
            <a:off x="6810281" y="3479955"/>
            <a:ext cx="128617" cy="114242"/>
          </a:xfrm>
          <a:prstGeom prst="ellipse">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159EFC38-41CE-438E-B98B-F7AE38A8B684}"/>
              </a:ext>
            </a:extLst>
          </p:cNvPr>
          <p:cNvSpPr/>
          <p:nvPr/>
        </p:nvSpPr>
        <p:spPr>
          <a:xfrm>
            <a:off x="6810280" y="4700644"/>
            <a:ext cx="128617" cy="114242"/>
          </a:xfrm>
          <a:prstGeom prst="ellipse">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41235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8">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8">
                                            <p:txEl>
                                              <p:pRg st="4" end="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8">
                                            <p:txEl>
                                              <p:pRg st="6" end="6"/>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8">
                                            <p:txEl>
                                              <p:pRg st="7" end="7"/>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9">
                                            <p:txEl>
                                              <p:pRg st="2" end="2"/>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23"/>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19">
                                            <p:txEl>
                                              <p:pRg st="4" end="4"/>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4" grpId="0" animBg="1"/>
      <p:bldP spid="15" grpId="0" animBg="1"/>
      <p:bldP spid="20" grpId="0" animBg="1"/>
      <p:bldP spid="21" grpId="0" animBg="1"/>
      <p:bldP spid="22" grpId="0" animBg="1"/>
      <p:bldP spid="2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55E1423-663E-448A-B5DC-B92FE6D8ABB1}"/>
              </a:ext>
            </a:extLst>
          </p:cNvPr>
          <p:cNvSpPr/>
          <p:nvPr/>
        </p:nvSpPr>
        <p:spPr>
          <a:xfrm>
            <a:off x="0" y="609600"/>
            <a:ext cx="12192000" cy="1126436"/>
          </a:xfrm>
          <a:prstGeom prst="rect">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F491319-0778-4983-B820-4B07EF11F8D0}"/>
              </a:ext>
            </a:extLst>
          </p:cNvPr>
          <p:cNvSpPr>
            <a:spLocks noGrp="1"/>
          </p:cNvSpPr>
          <p:nvPr>
            <p:ph type="title"/>
          </p:nvPr>
        </p:nvSpPr>
        <p:spPr>
          <a:xfrm>
            <a:off x="223912" y="1029681"/>
            <a:ext cx="7416142" cy="538268"/>
          </a:xfrm>
        </p:spPr>
        <p:txBody>
          <a:bodyPr vert="horz" lIns="91440" tIns="45720" rIns="91440" bIns="45720" rtlCol="0" anchor="b">
            <a:noAutofit/>
          </a:bodyPr>
          <a:lstStyle/>
          <a:p>
            <a:r>
              <a:rPr lang="en-GB" dirty="0">
                <a:latin typeface="Segoe UI" panose="020B0502040204020203" pitchFamily="34" charset="0"/>
                <a:cs typeface="Segoe UI" panose="020B0502040204020203" pitchFamily="34" charset="0"/>
              </a:rPr>
              <a:t>Want to know more? </a:t>
            </a:r>
            <a:endParaRPr lang="en-US" sz="4000" i="1" kern="1200" dirty="0">
              <a:solidFill>
                <a:schemeClr val="tx1"/>
              </a:solidFill>
              <a:latin typeface="Segoe UI" panose="020B0502040204020203" pitchFamily="34" charset="0"/>
              <a:cs typeface="Segoe UI" panose="020B0502040204020203" pitchFamily="34" charset="0"/>
            </a:endParaRPr>
          </a:p>
        </p:txBody>
      </p:sp>
      <p:sp>
        <p:nvSpPr>
          <p:cNvPr id="10" name="Title 1">
            <a:extLst>
              <a:ext uri="{FF2B5EF4-FFF2-40B4-BE49-F238E27FC236}">
                <a16:creationId xmlns:a16="http://schemas.microsoft.com/office/drawing/2014/main" id="{B7F4B68A-B5AD-4983-9469-BD82CC922C30}"/>
              </a:ext>
            </a:extLst>
          </p:cNvPr>
          <p:cNvSpPr txBox="1">
            <a:spLocks/>
          </p:cNvSpPr>
          <p:nvPr/>
        </p:nvSpPr>
        <p:spPr>
          <a:xfrm>
            <a:off x="223912" y="2068890"/>
            <a:ext cx="11275683" cy="538269"/>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latin typeface="Segoe UI" panose="020B0502040204020203" pitchFamily="34" charset="0"/>
                <a:cs typeface="Segoe UI" panose="020B0502040204020203" pitchFamily="34" charset="0"/>
              </a:rPr>
              <a:t>Where to look in school:</a:t>
            </a:r>
            <a:endParaRPr lang="en-US" sz="4000" dirty="0">
              <a:latin typeface="Segoe UI" panose="020B0502040204020203" pitchFamily="34" charset="0"/>
              <a:cs typeface="Segoe UI" panose="020B0502040204020203" pitchFamily="34" charset="0"/>
            </a:endParaRPr>
          </a:p>
        </p:txBody>
      </p:sp>
      <p:sp>
        <p:nvSpPr>
          <p:cNvPr id="41" name="Flowchart: Connector 40">
            <a:extLst>
              <a:ext uri="{FF2B5EF4-FFF2-40B4-BE49-F238E27FC236}">
                <a16:creationId xmlns:a16="http://schemas.microsoft.com/office/drawing/2014/main" id="{3E7C2816-819F-4DFD-B0A4-9F81CE155924}"/>
              </a:ext>
            </a:extLst>
          </p:cNvPr>
          <p:cNvSpPr/>
          <p:nvPr/>
        </p:nvSpPr>
        <p:spPr>
          <a:xfrm>
            <a:off x="4226952" y="2865305"/>
            <a:ext cx="1671546" cy="1665694"/>
          </a:xfrm>
          <a:prstGeom prst="flowChartConnector">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Digital Careers Guidance Tool</a:t>
            </a:r>
          </a:p>
        </p:txBody>
      </p:sp>
      <p:sp>
        <p:nvSpPr>
          <p:cNvPr id="42" name="Flowchart: Connector 41">
            <a:extLst>
              <a:ext uri="{FF2B5EF4-FFF2-40B4-BE49-F238E27FC236}">
                <a16:creationId xmlns:a16="http://schemas.microsoft.com/office/drawing/2014/main" id="{78D696D3-07B6-400B-9BBB-E9AB3ACC57F7}"/>
              </a:ext>
            </a:extLst>
          </p:cNvPr>
          <p:cNvSpPr/>
          <p:nvPr/>
        </p:nvSpPr>
        <p:spPr>
          <a:xfrm>
            <a:off x="8244982" y="2867713"/>
            <a:ext cx="1709510" cy="1665695"/>
          </a:xfrm>
          <a:prstGeom prst="flowChartConnector">
            <a:avLst/>
          </a:prstGeom>
          <a:solidFill>
            <a:srgbClr val="84D2EC"/>
          </a:solidFill>
          <a:ln>
            <a:solidFill>
              <a:srgbClr val="84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Enterprise Adviser</a:t>
            </a:r>
          </a:p>
        </p:txBody>
      </p:sp>
      <p:sp>
        <p:nvSpPr>
          <p:cNvPr id="43" name="Flowchart: Connector 42">
            <a:extLst>
              <a:ext uri="{FF2B5EF4-FFF2-40B4-BE49-F238E27FC236}">
                <a16:creationId xmlns:a16="http://schemas.microsoft.com/office/drawing/2014/main" id="{B14DC290-5627-4C34-AB90-9EB5C5C5E365}"/>
              </a:ext>
            </a:extLst>
          </p:cNvPr>
          <p:cNvSpPr/>
          <p:nvPr/>
        </p:nvSpPr>
        <p:spPr>
          <a:xfrm>
            <a:off x="2225432" y="2865304"/>
            <a:ext cx="1671546" cy="1660614"/>
          </a:xfrm>
          <a:prstGeom prst="flowChartConnector">
            <a:avLst/>
          </a:prstGeom>
          <a:solidFill>
            <a:srgbClr val="84D2EC"/>
          </a:solidFill>
          <a:ln>
            <a:solidFill>
              <a:srgbClr val="84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Careers Leader</a:t>
            </a:r>
          </a:p>
        </p:txBody>
      </p:sp>
      <p:sp>
        <p:nvSpPr>
          <p:cNvPr id="44" name="Flowchart: Connector 43">
            <a:extLst>
              <a:ext uri="{FF2B5EF4-FFF2-40B4-BE49-F238E27FC236}">
                <a16:creationId xmlns:a16="http://schemas.microsoft.com/office/drawing/2014/main" id="{7A7B41A4-7EBA-4DE2-BAEF-7DF3EF7E8F38}"/>
              </a:ext>
            </a:extLst>
          </p:cNvPr>
          <p:cNvSpPr/>
          <p:nvPr/>
        </p:nvSpPr>
        <p:spPr>
          <a:xfrm>
            <a:off x="223912" y="2865304"/>
            <a:ext cx="1671546" cy="1660614"/>
          </a:xfrm>
          <a:prstGeom prst="flowChartConnector">
            <a:avLst/>
          </a:prstGeom>
          <a:solidFill>
            <a:srgbClr val="B6E2F8"/>
          </a:solidFill>
          <a:ln>
            <a:solidFill>
              <a:srgbClr val="B6E2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Careers Adviser</a:t>
            </a:r>
          </a:p>
        </p:txBody>
      </p:sp>
      <p:sp>
        <p:nvSpPr>
          <p:cNvPr id="45" name="Flowchart: Connector 44">
            <a:extLst>
              <a:ext uri="{FF2B5EF4-FFF2-40B4-BE49-F238E27FC236}">
                <a16:creationId xmlns:a16="http://schemas.microsoft.com/office/drawing/2014/main" id="{A453C7F1-477D-43CE-A146-2A01EC153669}"/>
              </a:ext>
            </a:extLst>
          </p:cNvPr>
          <p:cNvSpPr/>
          <p:nvPr/>
        </p:nvSpPr>
        <p:spPr>
          <a:xfrm>
            <a:off x="10246502" y="2865304"/>
            <a:ext cx="1671546" cy="1665695"/>
          </a:xfrm>
          <a:prstGeom prst="flowChartConnector">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Business Links</a:t>
            </a:r>
          </a:p>
        </p:txBody>
      </p:sp>
      <p:sp>
        <p:nvSpPr>
          <p:cNvPr id="46" name="Flowchart: Connector 45">
            <a:extLst>
              <a:ext uri="{FF2B5EF4-FFF2-40B4-BE49-F238E27FC236}">
                <a16:creationId xmlns:a16="http://schemas.microsoft.com/office/drawing/2014/main" id="{B7C41383-44D4-496C-8FD7-13F6DD73C96D}"/>
              </a:ext>
            </a:extLst>
          </p:cNvPr>
          <p:cNvSpPr/>
          <p:nvPr/>
        </p:nvSpPr>
        <p:spPr>
          <a:xfrm>
            <a:off x="6243462" y="2865304"/>
            <a:ext cx="1671546" cy="1665695"/>
          </a:xfrm>
          <a:prstGeom prst="flowChartConnector">
            <a:avLst/>
          </a:prstGeom>
          <a:solidFill>
            <a:srgbClr val="B6E2F8"/>
          </a:solidFill>
          <a:ln>
            <a:solidFill>
              <a:srgbClr val="B6E2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School Intranet Careers Section</a:t>
            </a:r>
          </a:p>
        </p:txBody>
      </p:sp>
      <p:sp>
        <p:nvSpPr>
          <p:cNvPr id="47" name="Title 1">
            <a:extLst>
              <a:ext uri="{FF2B5EF4-FFF2-40B4-BE49-F238E27FC236}">
                <a16:creationId xmlns:a16="http://schemas.microsoft.com/office/drawing/2014/main" id="{BD7AFA8F-EC09-448F-BCAF-4ADE5D4B1516}"/>
              </a:ext>
            </a:extLst>
          </p:cNvPr>
          <p:cNvSpPr txBox="1">
            <a:spLocks/>
          </p:cNvSpPr>
          <p:nvPr/>
        </p:nvSpPr>
        <p:spPr>
          <a:xfrm>
            <a:off x="395307" y="4784063"/>
            <a:ext cx="4306957" cy="538269"/>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latin typeface="Segoe UI" panose="020B0502040204020203" pitchFamily="34" charset="0"/>
                <a:cs typeface="Segoe UI" panose="020B0502040204020203" pitchFamily="34" charset="0"/>
              </a:rPr>
              <a:t>Where to look online:</a:t>
            </a:r>
            <a:endParaRPr lang="en-US" sz="4000" dirty="0">
              <a:latin typeface="Segoe UI" panose="020B0502040204020203" pitchFamily="34" charset="0"/>
              <a:cs typeface="Segoe UI" panose="020B0502040204020203" pitchFamily="34" charset="0"/>
            </a:endParaRPr>
          </a:p>
        </p:txBody>
      </p:sp>
      <p:sp>
        <p:nvSpPr>
          <p:cNvPr id="3" name="Rectangle 2">
            <a:extLst>
              <a:ext uri="{FF2B5EF4-FFF2-40B4-BE49-F238E27FC236}">
                <a16:creationId xmlns:a16="http://schemas.microsoft.com/office/drawing/2014/main" id="{1CDCCD22-D929-4D79-8E95-EF2253D0BB9E}"/>
              </a:ext>
            </a:extLst>
          </p:cNvPr>
          <p:cNvSpPr/>
          <p:nvPr/>
        </p:nvSpPr>
        <p:spPr>
          <a:xfrm>
            <a:off x="1072444" y="5447016"/>
            <a:ext cx="11941191" cy="1323439"/>
          </a:xfrm>
          <a:prstGeom prst="rect">
            <a:avLst/>
          </a:prstGeom>
        </p:spPr>
        <p:txBody>
          <a:bodyPr wrap="square" numCol="2">
            <a:spAutoFit/>
          </a:bodyPr>
          <a:lstStyle/>
          <a:p>
            <a:r>
              <a:rPr lang="en-GB" sz="2000" dirty="0">
                <a:latin typeface="Segoe UI" panose="020B0502040204020203" pitchFamily="34" charset="0"/>
                <a:cs typeface="Segoe UI" panose="020B0502040204020203" pitchFamily="34" charset="0"/>
                <a:hlinkClick r:id="rId2">
                  <a:extLst>
                    <a:ext uri="{A12FA001-AC4F-418D-AE19-62706E023703}">
                      <ahyp:hlinkClr xmlns:ahyp="http://schemas.microsoft.com/office/drawing/2018/hyperlinkcolor" val="tx"/>
                    </a:ext>
                  </a:extLst>
                </a:hlinkClick>
              </a:rPr>
              <a:t>www.civilservice.gov.uk/recruitment</a:t>
            </a:r>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hlinkClick r:id="rId3">
                  <a:extLst>
                    <a:ext uri="{A12FA001-AC4F-418D-AE19-62706E023703}">
                      <ahyp:hlinkClr xmlns:ahyp="http://schemas.microsoft.com/office/drawing/2018/hyperlinkcolor" val="tx"/>
                    </a:ext>
                  </a:extLst>
                </a:hlinkClick>
              </a:rPr>
              <a:t>www.leics-fire.gov.uk</a:t>
            </a:r>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hlinkClick r:id="rId4">
                  <a:extLst>
                    <a:ext uri="{A12FA001-AC4F-418D-AE19-62706E023703}">
                      <ahyp:hlinkClr xmlns:ahyp="http://schemas.microsoft.com/office/drawing/2018/hyperlinkcolor" val="tx"/>
                    </a:ext>
                  </a:extLst>
                </a:hlinkClick>
              </a:rPr>
              <a:t>www.leics.police.uk</a:t>
            </a:r>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hlinkClick r:id="rId5">
                  <a:extLst>
                    <a:ext uri="{A12FA001-AC4F-418D-AE19-62706E023703}">
                      <ahyp:hlinkClr xmlns:ahyp="http://schemas.microsoft.com/office/drawing/2018/hyperlinkcolor" val="tx"/>
                    </a:ext>
                  </a:extLst>
                </a:hlinkClick>
              </a:rPr>
              <a:t>www.leicestershire.gov.uk/jobs</a:t>
            </a:r>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hlinkClick r:id="rId6">
                  <a:extLst>
                    <a:ext uri="{A12FA001-AC4F-418D-AE19-62706E023703}">
                      <ahyp:hlinkClr xmlns:ahyp="http://schemas.microsoft.com/office/drawing/2018/hyperlinkcolor" val="tx"/>
                    </a:ext>
                  </a:extLst>
                </a:hlinkClick>
              </a:rPr>
              <a:t>www.leicester.gov.uk/jobs</a:t>
            </a:r>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hlinkClick r:id="rId7">
                  <a:extLst>
                    <a:ext uri="{A12FA001-AC4F-418D-AE19-62706E023703}">
                      <ahyp:hlinkClr xmlns:ahyp="http://schemas.microsoft.com/office/drawing/2018/hyperlinkcolor" val="tx"/>
                    </a:ext>
                  </a:extLst>
                </a:hlinkClick>
              </a:rPr>
              <a:t>www.prisonandprobationjobs.gov.uk</a:t>
            </a:r>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hlinkClick r:id="rId8">
                  <a:extLst>
                    <a:ext uri="{A12FA001-AC4F-418D-AE19-62706E023703}">
                      <ahyp:hlinkClr xmlns:ahyp="http://schemas.microsoft.com/office/drawing/2018/hyperlinkcolor" val="tx"/>
                    </a:ext>
                  </a:extLst>
                </a:hlinkClick>
              </a:rPr>
              <a:t>www.gov.uk/apply-apprenticeship</a:t>
            </a:r>
            <a:endParaRPr lang="en-GB" sz="2000" dirty="0">
              <a:latin typeface="Segoe UI" panose="020B0502040204020203" pitchFamily="34" charset="0"/>
              <a:cs typeface="Segoe UI" panose="020B0502040204020203" pitchFamily="34" charset="0"/>
            </a:endParaRPr>
          </a:p>
          <a:p>
            <a:endParaRPr lang="en-GB" sz="2000" dirty="0"/>
          </a:p>
        </p:txBody>
      </p:sp>
      <p:sp>
        <p:nvSpPr>
          <p:cNvPr id="4" name="Oval 3">
            <a:extLst>
              <a:ext uri="{FF2B5EF4-FFF2-40B4-BE49-F238E27FC236}">
                <a16:creationId xmlns:a16="http://schemas.microsoft.com/office/drawing/2014/main" id="{0992159D-288C-4D16-825E-62B1561375BB}"/>
              </a:ext>
            </a:extLst>
          </p:cNvPr>
          <p:cNvSpPr/>
          <p:nvPr/>
        </p:nvSpPr>
        <p:spPr>
          <a:xfrm>
            <a:off x="757730" y="5575396"/>
            <a:ext cx="124865" cy="118784"/>
          </a:xfrm>
          <a:prstGeom prst="ellipse">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extLst>
              <a:ext uri="{FF2B5EF4-FFF2-40B4-BE49-F238E27FC236}">
                <a16:creationId xmlns:a16="http://schemas.microsoft.com/office/drawing/2014/main" id="{43D8415B-30E3-4C92-B8CF-CF72E13DB156}"/>
              </a:ext>
            </a:extLst>
          </p:cNvPr>
          <p:cNvSpPr/>
          <p:nvPr/>
        </p:nvSpPr>
        <p:spPr>
          <a:xfrm>
            <a:off x="757729" y="5887852"/>
            <a:ext cx="124865" cy="118784"/>
          </a:xfrm>
          <a:prstGeom prst="ellipse">
            <a:avLst/>
          </a:prstGeom>
          <a:solidFill>
            <a:srgbClr val="B6E2F8"/>
          </a:solidFill>
          <a:ln>
            <a:solidFill>
              <a:srgbClr val="B6E2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47D50CC4-123C-4E46-9859-6B882EB9127B}"/>
              </a:ext>
            </a:extLst>
          </p:cNvPr>
          <p:cNvSpPr/>
          <p:nvPr/>
        </p:nvSpPr>
        <p:spPr>
          <a:xfrm>
            <a:off x="757728" y="6200308"/>
            <a:ext cx="124865" cy="118784"/>
          </a:xfrm>
          <a:prstGeom prst="ellipse">
            <a:avLst/>
          </a:prstGeom>
          <a:solidFill>
            <a:srgbClr val="84D2EC"/>
          </a:solidFill>
          <a:ln>
            <a:solidFill>
              <a:srgbClr val="84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Oval 28">
            <a:extLst>
              <a:ext uri="{FF2B5EF4-FFF2-40B4-BE49-F238E27FC236}">
                <a16:creationId xmlns:a16="http://schemas.microsoft.com/office/drawing/2014/main" id="{7DAC9B0A-8C86-45A7-9074-2D68E55DD65F}"/>
              </a:ext>
            </a:extLst>
          </p:cNvPr>
          <p:cNvSpPr/>
          <p:nvPr/>
        </p:nvSpPr>
        <p:spPr>
          <a:xfrm>
            <a:off x="757727" y="6512764"/>
            <a:ext cx="124865" cy="118784"/>
          </a:xfrm>
          <a:prstGeom prst="ellipse">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a:extLst>
              <a:ext uri="{FF2B5EF4-FFF2-40B4-BE49-F238E27FC236}">
                <a16:creationId xmlns:a16="http://schemas.microsoft.com/office/drawing/2014/main" id="{EAA28280-5957-47B6-A583-E987F6358D08}"/>
              </a:ext>
            </a:extLst>
          </p:cNvPr>
          <p:cNvSpPr/>
          <p:nvPr/>
        </p:nvSpPr>
        <p:spPr>
          <a:xfrm>
            <a:off x="6658923" y="5575396"/>
            <a:ext cx="124865" cy="118784"/>
          </a:xfrm>
          <a:prstGeom prst="ellipse">
            <a:avLst/>
          </a:prstGeom>
          <a:solidFill>
            <a:srgbClr val="B6E2F8"/>
          </a:solidFill>
          <a:ln>
            <a:solidFill>
              <a:srgbClr val="B6E2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a:extLst>
              <a:ext uri="{FF2B5EF4-FFF2-40B4-BE49-F238E27FC236}">
                <a16:creationId xmlns:a16="http://schemas.microsoft.com/office/drawing/2014/main" id="{5691C1A7-4FBD-4C8D-99AA-9416EC826ED3}"/>
              </a:ext>
            </a:extLst>
          </p:cNvPr>
          <p:cNvSpPr/>
          <p:nvPr/>
        </p:nvSpPr>
        <p:spPr>
          <a:xfrm>
            <a:off x="6658921" y="6200308"/>
            <a:ext cx="124865" cy="118784"/>
          </a:xfrm>
          <a:prstGeom prst="ellipse">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extLst>
              <a:ext uri="{FF2B5EF4-FFF2-40B4-BE49-F238E27FC236}">
                <a16:creationId xmlns:a16="http://schemas.microsoft.com/office/drawing/2014/main" id="{9A93BEED-BCAA-4A7B-A566-A2FC9F0A6BA5}"/>
              </a:ext>
            </a:extLst>
          </p:cNvPr>
          <p:cNvSpPr/>
          <p:nvPr/>
        </p:nvSpPr>
        <p:spPr>
          <a:xfrm>
            <a:off x="6658921" y="5887852"/>
            <a:ext cx="124865" cy="118784"/>
          </a:xfrm>
          <a:prstGeom prst="ellipse">
            <a:avLst/>
          </a:prstGeom>
          <a:solidFill>
            <a:srgbClr val="84D2EC"/>
          </a:solidFill>
          <a:ln>
            <a:solidFill>
              <a:srgbClr val="84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37495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8"/>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9"/>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30"/>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32"/>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31"/>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5" grpId="0" animBg="1"/>
      <p:bldP spid="46" grpId="0" animBg="1"/>
      <p:bldP spid="47" grpId="0"/>
      <p:bldP spid="4" grpId="0" animBg="1"/>
      <p:bldP spid="27" grpId="0" animBg="1"/>
      <p:bldP spid="28" grpId="0" animBg="1"/>
      <p:bldP spid="29" grpId="0" animBg="1"/>
      <p:bldP spid="30" grpId="0" animBg="1"/>
      <p:bldP spid="31" grpId="0" animBg="1"/>
      <p:bldP spid="3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F6D84416-99AC-4C62-8F00-B73F3F731D5E}"/>
              </a:ext>
            </a:extLst>
          </p:cNvPr>
          <p:cNvSpPr/>
          <p:nvPr/>
        </p:nvSpPr>
        <p:spPr>
          <a:xfrm>
            <a:off x="0" y="0"/>
            <a:ext cx="2343150" cy="6858000"/>
          </a:xfrm>
          <a:prstGeom prst="rect">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ED2DAD6E-B1B5-4E8E-B79B-FF2EA4AF6E47}"/>
              </a:ext>
            </a:extLst>
          </p:cNvPr>
          <p:cNvSpPr/>
          <p:nvPr/>
        </p:nvSpPr>
        <p:spPr>
          <a:xfrm>
            <a:off x="1162050" y="0"/>
            <a:ext cx="2114550" cy="4038600"/>
          </a:xfrm>
          <a:prstGeom prst="rect">
            <a:avLst/>
          </a:prstGeom>
          <a:solidFill>
            <a:srgbClr val="84D2EC"/>
          </a:solidFill>
          <a:ln>
            <a:solidFill>
              <a:srgbClr val="84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D3A31666-249B-433E-A164-F02D58A6BBEF}"/>
              </a:ext>
            </a:extLst>
          </p:cNvPr>
          <p:cNvSpPr txBox="1"/>
          <p:nvPr/>
        </p:nvSpPr>
        <p:spPr>
          <a:xfrm>
            <a:off x="1162050" y="3429000"/>
            <a:ext cx="2114550" cy="523220"/>
          </a:xfrm>
          <a:prstGeom prst="rect">
            <a:avLst/>
          </a:prstGeom>
          <a:noFill/>
        </p:spPr>
        <p:txBody>
          <a:bodyPr wrap="square" rtlCol="0">
            <a:spAutoFit/>
          </a:bodyPr>
          <a:lstStyle/>
          <a:p>
            <a:r>
              <a:rPr lang="en-GB" sz="2800" b="1" dirty="0">
                <a:solidFill>
                  <a:schemeClr val="bg1"/>
                </a:solidFill>
                <a:latin typeface="Segoe UI" panose="020B0502040204020203" pitchFamily="34" charset="0"/>
                <a:cs typeface="Segoe UI" panose="020B0502040204020203" pitchFamily="34" charset="0"/>
              </a:rPr>
              <a:t>Key Sectors</a:t>
            </a:r>
          </a:p>
        </p:txBody>
      </p:sp>
      <p:sp>
        <p:nvSpPr>
          <p:cNvPr id="22" name="TextBox 21">
            <a:extLst>
              <a:ext uri="{FF2B5EF4-FFF2-40B4-BE49-F238E27FC236}">
                <a16:creationId xmlns:a16="http://schemas.microsoft.com/office/drawing/2014/main" id="{06417CC5-D5D5-4C5C-99BA-431E5D0EE803}"/>
              </a:ext>
            </a:extLst>
          </p:cNvPr>
          <p:cNvSpPr txBox="1"/>
          <p:nvPr/>
        </p:nvSpPr>
        <p:spPr>
          <a:xfrm>
            <a:off x="8589204" y="5160108"/>
            <a:ext cx="3540369" cy="400110"/>
          </a:xfrm>
          <a:prstGeom prst="rect">
            <a:avLst/>
          </a:prstGeom>
          <a:noFill/>
        </p:spPr>
        <p:txBody>
          <a:bodyPr wrap="square" rtlCol="0">
            <a:spAutoFit/>
          </a:bodyPr>
          <a:lstStyle/>
          <a:p>
            <a:r>
              <a:rPr lang="en-GB" sz="2000" b="1" dirty="0">
                <a:solidFill>
                  <a:srgbClr val="21A6DF"/>
                </a:solidFill>
                <a:latin typeface="Segoe UI" panose="020B0502040204020203" pitchFamily="34" charset="0"/>
                <a:cs typeface="Segoe UI" panose="020B0502040204020203" pitchFamily="34" charset="0"/>
              </a:rPr>
              <a:t>LLEP</a:t>
            </a:r>
            <a:r>
              <a:rPr lang="en-GB" sz="2000" b="1" dirty="0">
                <a:latin typeface="Segoe UI" panose="020B0502040204020203" pitchFamily="34" charset="0"/>
                <a:cs typeface="Segoe UI" panose="020B0502040204020203" pitchFamily="34" charset="0"/>
              </a:rPr>
              <a:t> World of Work series.</a:t>
            </a:r>
          </a:p>
        </p:txBody>
      </p:sp>
      <p:sp>
        <p:nvSpPr>
          <p:cNvPr id="25" name="TextBox 24">
            <a:extLst>
              <a:ext uri="{FF2B5EF4-FFF2-40B4-BE49-F238E27FC236}">
                <a16:creationId xmlns:a16="http://schemas.microsoft.com/office/drawing/2014/main" id="{716ADBD8-C7F1-4148-91F2-5CB7F5D24338}"/>
              </a:ext>
            </a:extLst>
          </p:cNvPr>
          <p:cNvSpPr txBox="1"/>
          <p:nvPr/>
        </p:nvSpPr>
        <p:spPr>
          <a:xfrm>
            <a:off x="1133474" y="4002166"/>
            <a:ext cx="11058525" cy="1107996"/>
          </a:xfrm>
          <a:prstGeom prst="rect">
            <a:avLst/>
          </a:prstGeom>
          <a:noFill/>
        </p:spPr>
        <p:txBody>
          <a:bodyPr wrap="square" rtlCol="0">
            <a:spAutoFit/>
          </a:bodyPr>
          <a:lstStyle/>
          <a:p>
            <a:r>
              <a:rPr lang="en-GB" sz="6600" b="1" dirty="0">
                <a:latin typeface="Segoe UI" panose="020B0502040204020203" pitchFamily="34" charset="0"/>
                <a:cs typeface="Segoe UI" panose="020B0502040204020203" pitchFamily="34" charset="0"/>
              </a:rPr>
              <a:t>Visit www.llep.org.uk/wow</a:t>
            </a:r>
          </a:p>
        </p:txBody>
      </p:sp>
      <p:pic>
        <p:nvPicPr>
          <p:cNvPr id="26" name="Picture 25" descr="A picture containing text, clipart&#10;&#10;Description automatically generated">
            <a:extLst>
              <a:ext uri="{FF2B5EF4-FFF2-40B4-BE49-F238E27FC236}">
                <a16:creationId xmlns:a16="http://schemas.microsoft.com/office/drawing/2014/main" id="{C8150670-E902-4416-BD83-747EB11D09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32625" y="278326"/>
            <a:ext cx="2044122" cy="828262"/>
          </a:xfrm>
          <a:prstGeom prst="rect">
            <a:avLst/>
          </a:prstGeom>
        </p:spPr>
      </p:pic>
      <p:pic>
        <p:nvPicPr>
          <p:cNvPr id="27" name="Picture 26" descr="Logo&#10;&#10;Description automatically generated">
            <a:extLst>
              <a:ext uri="{FF2B5EF4-FFF2-40B4-BE49-F238E27FC236}">
                <a16:creationId xmlns:a16="http://schemas.microsoft.com/office/drawing/2014/main" id="{9A8AEFCF-36D2-4B26-A0CE-56C084E278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53614" y="99453"/>
            <a:ext cx="1563758" cy="1186008"/>
          </a:xfrm>
          <a:prstGeom prst="rect">
            <a:avLst/>
          </a:prstGeom>
        </p:spPr>
      </p:pic>
      <p:pic>
        <p:nvPicPr>
          <p:cNvPr id="28" name="Picture 27" descr="A picture containing chart&#10;&#10;Description automatically generated">
            <a:extLst>
              <a:ext uri="{FF2B5EF4-FFF2-40B4-BE49-F238E27FC236}">
                <a16:creationId xmlns:a16="http://schemas.microsoft.com/office/drawing/2014/main" id="{27C411A9-02A0-4535-A9AE-D65DA6D280B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78255" y="99453"/>
            <a:ext cx="1160106" cy="1190866"/>
          </a:xfrm>
          <a:prstGeom prst="rect">
            <a:avLst/>
          </a:prstGeom>
        </p:spPr>
      </p:pic>
    </p:spTree>
    <p:extLst>
      <p:ext uri="{BB962C8B-B14F-4D97-AF65-F5344CB8AC3E}">
        <p14:creationId xmlns:p14="http://schemas.microsoft.com/office/powerpoint/2010/main" val="6342636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374817" y="410223"/>
            <a:ext cx="9493897" cy="5408337"/>
          </a:xfrm>
        </p:spPr>
        <p:txBody>
          <a:bodyPr>
            <a:noAutofit/>
          </a:bodyPr>
          <a:lstStyle/>
          <a:p>
            <a:pPr marL="0" indent="0">
              <a:buNone/>
            </a:pPr>
            <a:r>
              <a:rPr lang="en-GB" sz="2000" dirty="0">
                <a:latin typeface="Segoe UI" panose="020B0502040204020203" pitchFamily="34" charset="0"/>
                <a:cs typeface="Segoe UI" panose="020B0502040204020203" pitchFamily="34" charset="0"/>
              </a:rPr>
              <a:t>Complete your quiz while we watch this video about the Public Administration and Defence industry in Leicester and Leicestershire. </a:t>
            </a:r>
          </a:p>
        </p:txBody>
      </p:sp>
      <p:sp>
        <p:nvSpPr>
          <p:cNvPr id="12" name="Rectangle 11">
            <a:extLst>
              <a:ext uri="{FF2B5EF4-FFF2-40B4-BE49-F238E27FC236}">
                <a16:creationId xmlns:a16="http://schemas.microsoft.com/office/drawing/2014/main" id="{6A7D96E9-7CDA-4BC6-97A9-E529878A2DAD}"/>
              </a:ext>
            </a:extLst>
          </p:cNvPr>
          <p:cNvSpPr/>
          <p:nvPr/>
        </p:nvSpPr>
        <p:spPr>
          <a:xfrm>
            <a:off x="0" y="1351722"/>
            <a:ext cx="12192000" cy="185530"/>
          </a:xfrm>
          <a:prstGeom prst="rect">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lowchart: Connector 3">
            <a:extLst>
              <a:ext uri="{FF2B5EF4-FFF2-40B4-BE49-F238E27FC236}">
                <a16:creationId xmlns:a16="http://schemas.microsoft.com/office/drawing/2014/main" id="{CBDCBD18-D732-4B55-8611-9537BE4AE39F}"/>
              </a:ext>
            </a:extLst>
          </p:cNvPr>
          <p:cNvSpPr/>
          <p:nvPr/>
        </p:nvSpPr>
        <p:spPr>
          <a:xfrm>
            <a:off x="11252579" y="525505"/>
            <a:ext cx="320723" cy="327546"/>
          </a:xfrm>
          <a:prstGeom prst="flowChartConnector">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Connector 7">
            <a:extLst>
              <a:ext uri="{FF2B5EF4-FFF2-40B4-BE49-F238E27FC236}">
                <a16:creationId xmlns:a16="http://schemas.microsoft.com/office/drawing/2014/main" id="{83B67929-9470-4A52-8515-656EA96F38DF}"/>
              </a:ext>
            </a:extLst>
          </p:cNvPr>
          <p:cNvSpPr/>
          <p:nvPr/>
        </p:nvSpPr>
        <p:spPr>
          <a:xfrm>
            <a:off x="9868715" y="522423"/>
            <a:ext cx="320723" cy="327546"/>
          </a:xfrm>
          <a:prstGeom prst="flowChartConnector">
            <a:avLst/>
          </a:prstGeom>
          <a:solidFill>
            <a:srgbClr val="B6E2F8"/>
          </a:solidFill>
          <a:ln>
            <a:solidFill>
              <a:srgbClr val="B6E2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DCA89"/>
              </a:solidFill>
            </a:endParaRPr>
          </a:p>
        </p:txBody>
      </p:sp>
      <p:sp>
        <p:nvSpPr>
          <p:cNvPr id="9" name="Flowchart: Connector 8">
            <a:extLst>
              <a:ext uri="{FF2B5EF4-FFF2-40B4-BE49-F238E27FC236}">
                <a16:creationId xmlns:a16="http://schemas.microsoft.com/office/drawing/2014/main" id="{4947CDA1-F4A0-4267-8894-7C1478E87D96}"/>
              </a:ext>
            </a:extLst>
          </p:cNvPr>
          <p:cNvSpPr/>
          <p:nvPr/>
        </p:nvSpPr>
        <p:spPr>
          <a:xfrm>
            <a:off x="10560647" y="525505"/>
            <a:ext cx="320723" cy="327546"/>
          </a:xfrm>
          <a:prstGeom prst="flowChartConnector">
            <a:avLst/>
          </a:prstGeom>
          <a:solidFill>
            <a:srgbClr val="84D2EC"/>
          </a:solidFill>
          <a:ln>
            <a:solidFill>
              <a:srgbClr val="84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6F348348-E974-4536-B80C-3829B453EC47}"/>
              </a:ext>
            </a:extLst>
          </p:cNvPr>
          <p:cNvSpPr txBox="1"/>
          <p:nvPr/>
        </p:nvSpPr>
        <p:spPr>
          <a:xfrm>
            <a:off x="8514880" y="6247722"/>
            <a:ext cx="3467100" cy="400110"/>
          </a:xfrm>
          <a:prstGeom prst="rect">
            <a:avLst/>
          </a:prstGeom>
          <a:noFill/>
        </p:spPr>
        <p:txBody>
          <a:bodyPr wrap="square" rtlCol="0">
            <a:spAutoFit/>
          </a:bodyPr>
          <a:lstStyle/>
          <a:p>
            <a:r>
              <a:rPr lang="en-GB" sz="2000" b="1" dirty="0">
                <a:solidFill>
                  <a:srgbClr val="21A6DF"/>
                </a:solidFill>
                <a:latin typeface="Segoe UI" panose="020B0502040204020203" pitchFamily="34" charset="0"/>
                <a:cs typeface="Segoe UI" panose="020B0502040204020203" pitchFamily="34" charset="0"/>
              </a:rPr>
              <a:t>LLEP</a:t>
            </a:r>
            <a:r>
              <a:rPr lang="en-GB" sz="2000" b="1" dirty="0">
                <a:latin typeface="Segoe UI" panose="020B0502040204020203" pitchFamily="34" charset="0"/>
                <a:cs typeface="Segoe UI" panose="020B0502040204020203" pitchFamily="34" charset="0"/>
              </a:rPr>
              <a:t> World of Work series.</a:t>
            </a:r>
          </a:p>
        </p:txBody>
      </p:sp>
      <p:pic>
        <p:nvPicPr>
          <p:cNvPr id="2" name="Online Media 1" title="Public Services (Subtitled) - LLEP World of Work">
            <a:hlinkClick r:id="" action="ppaction://media"/>
            <a:extLst>
              <a:ext uri="{FF2B5EF4-FFF2-40B4-BE49-F238E27FC236}">
                <a16:creationId xmlns:a16="http://schemas.microsoft.com/office/drawing/2014/main" id="{178ACE71-BD89-43DA-AB44-F646537C06FE}"/>
              </a:ext>
            </a:extLst>
          </p:cNvPr>
          <p:cNvPicPr>
            <a:picLocks noRot="1" noChangeAspect="1"/>
          </p:cNvPicPr>
          <p:nvPr>
            <a:videoFile r:link="rId1"/>
          </p:nvPr>
        </p:nvPicPr>
        <p:blipFill>
          <a:blip r:embed="rId3"/>
          <a:stretch>
            <a:fillRect/>
          </a:stretch>
        </p:blipFill>
        <p:spPr>
          <a:xfrm>
            <a:off x="2612476" y="1966414"/>
            <a:ext cx="6967048" cy="3936382"/>
          </a:xfrm>
          <a:prstGeom prst="rect">
            <a:avLst/>
          </a:prstGeom>
        </p:spPr>
      </p:pic>
    </p:spTree>
    <p:extLst>
      <p:ext uri="{BB962C8B-B14F-4D97-AF65-F5344CB8AC3E}">
        <p14:creationId xmlns:p14="http://schemas.microsoft.com/office/powerpoint/2010/main" val="1713767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2"/>
                </p:tgtEl>
              </p:cMediaNode>
            </p:video>
            <p:seq concurrent="1" nextAc="seek">
              <p:cTn id="12" restart="whenNotActive" fill="hold" evtFilter="cancelBubble" nodeType="interactiveSeq">
                <p:stCondLst>
                  <p:cond evt="onClick" delay="0">
                    <p:tgtEl>
                      <p:spTgt spid="2"/>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1CD628C-0223-40E3-84BA-208F70D83952}"/>
              </a:ext>
            </a:extLst>
          </p:cNvPr>
          <p:cNvSpPr/>
          <p:nvPr/>
        </p:nvSpPr>
        <p:spPr>
          <a:xfrm>
            <a:off x="-832" y="-3501"/>
            <a:ext cx="756732" cy="6858000"/>
          </a:xfrm>
          <a:prstGeom prst="rect">
            <a:avLst/>
          </a:prstGeom>
          <a:solidFill>
            <a:srgbClr val="84D2EC"/>
          </a:solidFill>
          <a:ln>
            <a:solidFill>
              <a:srgbClr val="84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1011690" y="-3501"/>
            <a:ext cx="7164901" cy="1666757"/>
          </a:xfrm>
        </p:spPr>
        <p:txBody>
          <a:bodyPr/>
          <a:lstStyle/>
          <a:p>
            <a:pPr algn="ctr"/>
            <a:r>
              <a:rPr lang="en-GB" dirty="0">
                <a:latin typeface="Segoe UI" panose="020B0502040204020203" pitchFamily="34" charset="0"/>
                <a:cs typeface="Segoe UI" panose="020B0502040204020203" pitchFamily="34" charset="0"/>
              </a:rPr>
              <a:t>What are Public Services?</a:t>
            </a:r>
          </a:p>
        </p:txBody>
      </p:sp>
      <p:sp>
        <p:nvSpPr>
          <p:cNvPr id="8" name="Rectangle 7">
            <a:extLst>
              <a:ext uri="{FF2B5EF4-FFF2-40B4-BE49-F238E27FC236}">
                <a16:creationId xmlns:a16="http://schemas.microsoft.com/office/drawing/2014/main" id="{526BCF2E-7703-4571-A897-21C5144780BC}"/>
              </a:ext>
            </a:extLst>
          </p:cNvPr>
          <p:cNvSpPr/>
          <p:nvPr/>
        </p:nvSpPr>
        <p:spPr>
          <a:xfrm>
            <a:off x="926425" y="0"/>
            <a:ext cx="85265" cy="6858000"/>
          </a:xfrm>
          <a:prstGeom prst="rect">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Content Placeholder 2">
            <a:extLst>
              <a:ext uri="{FF2B5EF4-FFF2-40B4-BE49-F238E27FC236}">
                <a16:creationId xmlns:a16="http://schemas.microsoft.com/office/drawing/2014/main" id="{425EE05F-05BF-4E39-8A14-D55CD050292E}"/>
              </a:ext>
            </a:extLst>
          </p:cNvPr>
          <p:cNvSpPr>
            <a:spLocks noGrp="1"/>
          </p:cNvSpPr>
          <p:nvPr>
            <p:ph idx="1"/>
          </p:nvPr>
        </p:nvSpPr>
        <p:spPr>
          <a:xfrm>
            <a:off x="1434032" y="1744440"/>
            <a:ext cx="10501293" cy="5032376"/>
          </a:xfrm>
        </p:spPr>
        <p:txBody>
          <a:bodyPr>
            <a:normAutofit/>
          </a:bodyPr>
          <a:lstStyle/>
          <a:p>
            <a:pPr marL="0" lvl="0" indent="0">
              <a:buNone/>
            </a:pPr>
            <a:r>
              <a:rPr lang="en-GB" sz="2000" dirty="0">
                <a:latin typeface="Segoe UI" panose="020B0502040204020203" pitchFamily="34" charset="0"/>
                <a:cs typeface="Segoe UI" panose="020B0502040204020203" pitchFamily="34" charset="0"/>
              </a:rPr>
              <a:t>A public service is a service that is provided by government.</a:t>
            </a:r>
          </a:p>
          <a:p>
            <a:pPr marL="0" lvl="0" indent="0">
              <a:buNone/>
            </a:pPr>
            <a:endParaRPr lang="en-GB" sz="2000" dirty="0">
              <a:latin typeface="Segoe UI" panose="020B0502040204020203" pitchFamily="34" charset="0"/>
              <a:cs typeface="Segoe UI" panose="020B0502040204020203" pitchFamily="34" charset="0"/>
            </a:endParaRPr>
          </a:p>
          <a:p>
            <a:pPr marL="0" lvl="0" indent="0">
              <a:buNone/>
            </a:pPr>
            <a:r>
              <a:rPr lang="en-GB" sz="2000" dirty="0">
                <a:latin typeface="Segoe UI" panose="020B0502040204020203" pitchFamily="34" charset="0"/>
                <a:cs typeface="Segoe UI" panose="020B0502040204020203" pitchFamily="34" charset="0"/>
              </a:rPr>
              <a:t>Public Services include:</a:t>
            </a:r>
          </a:p>
          <a:p>
            <a:pPr lvl="1"/>
            <a:r>
              <a:rPr lang="en-GB" sz="2000" dirty="0">
                <a:latin typeface="Segoe UI" panose="020B0502040204020203" pitchFamily="34" charset="0"/>
                <a:cs typeface="Segoe UI" panose="020B0502040204020203" pitchFamily="34" charset="0"/>
              </a:rPr>
              <a:t>Civil Service – for example DofE (the Department of Education)</a:t>
            </a:r>
          </a:p>
          <a:p>
            <a:pPr lvl="1"/>
            <a:r>
              <a:rPr lang="en-GB" sz="2000" dirty="0">
                <a:latin typeface="Segoe UI" panose="020B0502040204020203" pitchFamily="34" charset="0"/>
                <a:cs typeface="Segoe UI" panose="020B0502040204020203" pitchFamily="34" charset="0"/>
              </a:rPr>
              <a:t>Police Service</a:t>
            </a:r>
          </a:p>
          <a:p>
            <a:pPr lvl="1"/>
            <a:r>
              <a:rPr lang="en-GB" sz="2000" dirty="0">
                <a:latin typeface="Segoe UI" panose="020B0502040204020203" pitchFamily="34" charset="0"/>
                <a:cs typeface="Segoe UI" panose="020B0502040204020203" pitchFamily="34" charset="0"/>
              </a:rPr>
              <a:t>Fire Service</a:t>
            </a:r>
          </a:p>
          <a:p>
            <a:pPr lvl="1"/>
            <a:r>
              <a:rPr lang="en-GB" sz="2000" dirty="0">
                <a:latin typeface="Segoe UI" panose="020B0502040204020203" pitchFamily="34" charset="0"/>
                <a:cs typeface="Segoe UI" panose="020B0502040204020203" pitchFamily="34" charset="0"/>
              </a:rPr>
              <a:t>Libraries</a:t>
            </a:r>
          </a:p>
          <a:p>
            <a:pPr lvl="1"/>
            <a:r>
              <a:rPr lang="en-GB" sz="2000" dirty="0">
                <a:latin typeface="Segoe UI" panose="020B0502040204020203" pitchFamily="34" charset="0"/>
                <a:cs typeface="Segoe UI" panose="020B0502040204020203" pitchFamily="34" charset="0"/>
              </a:rPr>
              <a:t>Prisons</a:t>
            </a:r>
          </a:p>
          <a:p>
            <a:pPr lvl="1"/>
            <a:r>
              <a:rPr lang="en-GB" sz="2000" dirty="0">
                <a:latin typeface="Segoe UI" panose="020B0502040204020203" pitchFamily="34" charset="0"/>
                <a:cs typeface="Segoe UI" panose="020B0502040204020203" pitchFamily="34" charset="0"/>
              </a:rPr>
              <a:t>Local government – Leicester City and Leicestershire County Councils (alongside the District and Parish Councils e.g. Blaby). </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More than 2,200 people are employed in a public service across Leicester and  Leicestershire. </a:t>
            </a:r>
          </a:p>
          <a:p>
            <a:pPr lvl="0"/>
            <a:endParaRPr lang="en-GB" sz="2000" dirty="0">
              <a:latin typeface="Segoe UI" panose="020B0502040204020203" pitchFamily="34" charset="0"/>
              <a:cs typeface="Segoe UI" panose="020B0502040204020203" pitchFamily="34" charset="0"/>
            </a:endParaRPr>
          </a:p>
        </p:txBody>
      </p:sp>
      <p:pic>
        <p:nvPicPr>
          <p:cNvPr id="26" name="Picture 25" descr="A picture containing chart&#10;&#10;Description automatically generated">
            <a:extLst>
              <a:ext uri="{FF2B5EF4-FFF2-40B4-BE49-F238E27FC236}">
                <a16:creationId xmlns:a16="http://schemas.microsoft.com/office/drawing/2014/main" id="{4445828D-D53A-46B2-8F62-57BBF85C6C1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Tree>
    <p:extLst>
      <p:ext uri="{BB962C8B-B14F-4D97-AF65-F5344CB8AC3E}">
        <p14:creationId xmlns:p14="http://schemas.microsoft.com/office/powerpoint/2010/main" val="3175641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1112564" y="255077"/>
            <a:ext cx="10515600" cy="823350"/>
          </a:xfrm>
        </p:spPr>
        <p:txBody>
          <a:bodyPr/>
          <a:lstStyle/>
          <a:p>
            <a:r>
              <a:rPr lang="en-GB" dirty="0">
                <a:latin typeface="Segoe UI" panose="020B0502040204020203" pitchFamily="34" charset="0"/>
                <a:cs typeface="Segoe UI" panose="020B0502040204020203" pitchFamily="34" charset="0"/>
              </a:rPr>
              <a:t>The Fire Service</a:t>
            </a:r>
          </a:p>
        </p:txBody>
      </p:sp>
      <p:sp>
        <p:nvSpPr>
          <p:cNvPr id="7" name="Rectangle 6">
            <a:extLst>
              <a:ext uri="{FF2B5EF4-FFF2-40B4-BE49-F238E27FC236}">
                <a16:creationId xmlns:a16="http://schemas.microsoft.com/office/drawing/2014/main" id="{37EB19BC-5179-4E8B-A43E-A7D573BC3305}"/>
              </a:ext>
            </a:extLst>
          </p:cNvPr>
          <p:cNvSpPr/>
          <p:nvPr/>
        </p:nvSpPr>
        <p:spPr>
          <a:xfrm>
            <a:off x="1112564" y="1078426"/>
            <a:ext cx="7859158" cy="45719"/>
          </a:xfrm>
          <a:prstGeom prst="rect">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descr="A picture containing chart&#10;&#10;Description automatically generated">
            <a:extLst>
              <a:ext uri="{FF2B5EF4-FFF2-40B4-BE49-F238E27FC236}">
                <a16:creationId xmlns:a16="http://schemas.microsoft.com/office/drawing/2014/main" id="{CE768231-39AE-44CB-9144-DC17F9DD3E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
        <p:nvSpPr>
          <p:cNvPr id="11" name="Rectangle 10">
            <a:extLst>
              <a:ext uri="{FF2B5EF4-FFF2-40B4-BE49-F238E27FC236}">
                <a16:creationId xmlns:a16="http://schemas.microsoft.com/office/drawing/2014/main" id="{982235C3-7AA4-49D4-A674-E7AD9F762017}"/>
              </a:ext>
            </a:extLst>
          </p:cNvPr>
          <p:cNvSpPr/>
          <p:nvPr/>
        </p:nvSpPr>
        <p:spPr>
          <a:xfrm>
            <a:off x="1112564" y="1596225"/>
            <a:ext cx="2040069" cy="5261776"/>
          </a:xfrm>
          <a:prstGeom prst="rect">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Online Media 1" title="Leicestershire Fire and Rescue Service | Creating Safer People and Safer Places">
            <a:hlinkClick r:id="" action="ppaction://media"/>
            <a:extLst>
              <a:ext uri="{FF2B5EF4-FFF2-40B4-BE49-F238E27FC236}">
                <a16:creationId xmlns:a16="http://schemas.microsoft.com/office/drawing/2014/main" id="{A82FA2FE-9E47-4DE1-919E-45619EECE927}"/>
              </a:ext>
            </a:extLst>
          </p:cNvPr>
          <p:cNvPicPr>
            <a:picLocks noRot="1" noChangeAspect="1"/>
          </p:cNvPicPr>
          <p:nvPr>
            <a:videoFile r:link="rId1"/>
          </p:nvPr>
        </p:nvPicPr>
        <p:blipFill>
          <a:blip r:embed="rId4"/>
          <a:stretch>
            <a:fillRect/>
          </a:stretch>
        </p:blipFill>
        <p:spPr>
          <a:xfrm>
            <a:off x="1994143" y="2512613"/>
            <a:ext cx="6096000" cy="3429000"/>
          </a:xfrm>
          <a:prstGeom prst="rect">
            <a:avLst/>
          </a:prstGeom>
        </p:spPr>
      </p:pic>
    </p:spTree>
    <p:extLst>
      <p:ext uri="{BB962C8B-B14F-4D97-AF65-F5344CB8AC3E}">
        <p14:creationId xmlns:p14="http://schemas.microsoft.com/office/powerpoint/2010/main" val="1153451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10"/>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10"/>
                                        </p:tgtEl>
                                      </p:cBhvr>
                                    </p:cmd>
                                  </p:childTnLst>
                                </p:cTn>
                              </p:par>
                            </p:childTnLst>
                          </p:cTn>
                        </p:par>
                      </p:childTnLst>
                    </p:cTn>
                  </p:par>
                </p:childTnLst>
              </p:cTn>
              <p:nextCondLst>
                <p:cond evt="onClick" delay="0">
                  <p:tgtEl>
                    <p:spTgt spid="10"/>
                  </p:tgtEl>
                </p:cond>
              </p:nextCondLst>
            </p:seq>
            <p:video>
              <p:cMediaNode vol="80000">
                <p:cTn id="12" fill="hold" display="0">
                  <p:stCondLst>
                    <p:cond delay="indefinite"/>
                  </p:stCondLst>
                </p:cTn>
                <p:tgtEl>
                  <p:spTgt spid="10"/>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1CD628C-0223-40E3-84BA-208F70D83952}"/>
              </a:ext>
            </a:extLst>
          </p:cNvPr>
          <p:cNvSpPr/>
          <p:nvPr/>
        </p:nvSpPr>
        <p:spPr>
          <a:xfrm rot="5400000">
            <a:off x="5717634" y="-4020247"/>
            <a:ext cx="756732" cy="12192000"/>
          </a:xfrm>
          <a:prstGeom prst="rect">
            <a:avLst/>
          </a:prstGeom>
          <a:solidFill>
            <a:srgbClr val="84D2EC"/>
          </a:solidFill>
          <a:ln>
            <a:solidFill>
              <a:srgbClr val="84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0" y="1"/>
            <a:ext cx="12192000" cy="1663256"/>
          </a:xfrm>
        </p:spPr>
        <p:txBody>
          <a:bodyPr/>
          <a:lstStyle/>
          <a:p>
            <a:pPr algn="ctr"/>
            <a:r>
              <a:rPr lang="en-GB" dirty="0">
                <a:latin typeface="Segoe UI" panose="020B0502040204020203" pitchFamily="34" charset="0"/>
                <a:cs typeface="Segoe UI" panose="020B0502040204020203" pitchFamily="34" charset="0"/>
              </a:rPr>
              <a:t>Roles in Public Services</a:t>
            </a:r>
          </a:p>
        </p:txBody>
      </p:sp>
      <p:sp>
        <p:nvSpPr>
          <p:cNvPr id="8" name="Rectangle 7">
            <a:extLst>
              <a:ext uri="{FF2B5EF4-FFF2-40B4-BE49-F238E27FC236}">
                <a16:creationId xmlns:a16="http://schemas.microsoft.com/office/drawing/2014/main" id="{526BCF2E-7703-4571-A897-21C5144780BC}"/>
              </a:ext>
            </a:extLst>
          </p:cNvPr>
          <p:cNvSpPr/>
          <p:nvPr/>
        </p:nvSpPr>
        <p:spPr>
          <a:xfrm rot="5400000">
            <a:off x="6036609" y="-3484451"/>
            <a:ext cx="118785" cy="12192000"/>
          </a:xfrm>
          <a:prstGeom prst="rect">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Content Placeholder 2">
            <a:extLst>
              <a:ext uri="{FF2B5EF4-FFF2-40B4-BE49-F238E27FC236}">
                <a16:creationId xmlns:a16="http://schemas.microsoft.com/office/drawing/2014/main" id="{48F9D2FE-0DDA-467F-A9E7-D620A13B393F}"/>
              </a:ext>
            </a:extLst>
          </p:cNvPr>
          <p:cNvSpPr txBox="1">
            <a:spLocks/>
          </p:cNvSpPr>
          <p:nvPr/>
        </p:nvSpPr>
        <p:spPr>
          <a:xfrm>
            <a:off x="670891" y="3343019"/>
            <a:ext cx="10850217" cy="287471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endParaRPr lang="en-GB" sz="2000" dirty="0">
              <a:latin typeface="Segoe UI" panose="020B0502040204020203" pitchFamily="34" charset="0"/>
              <a:cs typeface="Segoe UI" panose="020B0502040204020203" pitchFamily="34" charset="0"/>
            </a:endParaRPr>
          </a:p>
        </p:txBody>
      </p:sp>
      <p:sp>
        <p:nvSpPr>
          <p:cNvPr id="16" name="Rectangle 15">
            <a:extLst>
              <a:ext uri="{FF2B5EF4-FFF2-40B4-BE49-F238E27FC236}">
                <a16:creationId xmlns:a16="http://schemas.microsoft.com/office/drawing/2014/main" id="{6E4CF082-44F4-43DE-A4B1-4E28770DF4A3}"/>
              </a:ext>
            </a:extLst>
          </p:cNvPr>
          <p:cNvSpPr/>
          <p:nvPr/>
        </p:nvSpPr>
        <p:spPr>
          <a:xfrm rot="5400000">
            <a:off x="6036608" y="566182"/>
            <a:ext cx="118785" cy="12192000"/>
          </a:xfrm>
          <a:prstGeom prst="rect">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52674DEA-1E1E-4567-918C-B57F744FD163}"/>
              </a:ext>
            </a:extLst>
          </p:cNvPr>
          <p:cNvSpPr/>
          <p:nvPr/>
        </p:nvSpPr>
        <p:spPr>
          <a:xfrm>
            <a:off x="484838" y="1891087"/>
            <a:ext cx="2157835" cy="369332"/>
          </a:xfrm>
          <a:prstGeom prst="rect">
            <a:avLst/>
          </a:prstGeom>
        </p:spPr>
        <p:txBody>
          <a:bodyPr wrap="none">
            <a:spAutoFit/>
          </a:bodyPr>
          <a:lstStyle/>
          <a:p>
            <a:r>
              <a:rPr lang="en-GB" dirty="0">
                <a:latin typeface="Segoe UI" panose="020B0502040204020203" pitchFamily="34" charset="0"/>
                <a:cs typeface="Segoe UI" panose="020B0502040204020203" pitchFamily="34" charset="0"/>
              </a:rPr>
              <a:t>Can you name any?</a:t>
            </a:r>
          </a:p>
        </p:txBody>
      </p:sp>
      <p:sp>
        <p:nvSpPr>
          <p:cNvPr id="10" name="Rectangle 9">
            <a:extLst>
              <a:ext uri="{FF2B5EF4-FFF2-40B4-BE49-F238E27FC236}">
                <a16:creationId xmlns:a16="http://schemas.microsoft.com/office/drawing/2014/main" id="{20D22438-F53E-4221-9159-ECD63F141B2B}"/>
              </a:ext>
            </a:extLst>
          </p:cNvPr>
          <p:cNvSpPr/>
          <p:nvPr/>
        </p:nvSpPr>
        <p:spPr>
          <a:xfrm>
            <a:off x="587236" y="3066227"/>
            <a:ext cx="11017525" cy="3139321"/>
          </a:xfrm>
          <a:prstGeom prst="rect">
            <a:avLst/>
          </a:prstGeom>
        </p:spPr>
        <p:txBody>
          <a:bodyPr wrap="square" numCol="2">
            <a:spAutoFit/>
          </a:bodyPr>
          <a:lstStyle/>
          <a:p>
            <a:r>
              <a:rPr lang="en-GB" dirty="0">
                <a:latin typeface="Segoe UI" panose="020B0502040204020203" pitchFamily="34" charset="0"/>
                <a:cs typeface="Segoe UI" panose="020B0502040204020203" pitchFamily="34" charset="0"/>
              </a:rPr>
              <a:t>Some examples:</a:t>
            </a:r>
          </a:p>
          <a:p>
            <a:pPr marL="285750" indent="-285750">
              <a:buFont typeface="Arial" panose="020B0604020202020204" pitchFamily="34" charset="0"/>
              <a:buChar char="•"/>
            </a:pPr>
            <a:endParaRPr lang="en-GB" dirty="0">
              <a:latin typeface="Segoe UI" panose="020B0502040204020203" pitchFamily="34" charset="0"/>
              <a:cs typeface="Segoe UI" panose="020B0502040204020203" pitchFamily="34" charset="0"/>
            </a:endParaRPr>
          </a:p>
          <a:p>
            <a:pPr marL="285750" indent="-285750">
              <a:buFont typeface="Arial" panose="020B0604020202020204" pitchFamily="34" charset="0"/>
              <a:buChar char="•"/>
            </a:pPr>
            <a:r>
              <a:rPr lang="en-GB" dirty="0">
                <a:latin typeface="Segoe UI" panose="020B0502040204020203" pitchFamily="34" charset="0"/>
                <a:cs typeface="Segoe UI" panose="020B0502040204020203" pitchFamily="34" charset="0"/>
              </a:rPr>
              <a:t>Customer Services</a:t>
            </a:r>
          </a:p>
          <a:p>
            <a:pPr marL="285750" indent="-285750">
              <a:buFont typeface="Arial" panose="020B0604020202020204" pitchFamily="34" charset="0"/>
              <a:buChar char="•"/>
            </a:pPr>
            <a:r>
              <a:rPr lang="en-GB" dirty="0">
                <a:latin typeface="Segoe UI" panose="020B0502040204020203" pitchFamily="34" charset="0"/>
                <a:cs typeface="Segoe UI" panose="020B0502040204020203" pitchFamily="34" charset="0"/>
              </a:rPr>
              <a:t>Housing and Business Support</a:t>
            </a:r>
          </a:p>
          <a:p>
            <a:pPr marL="285750" indent="-285750">
              <a:buFont typeface="Arial" panose="020B0604020202020204" pitchFamily="34" charset="0"/>
              <a:buChar char="•"/>
            </a:pPr>
            <a:r>
              <a:rPr lang="en-GB" dirty="0">
                <a:latin typeface="Segoe UI" panose="020B0502040204020203" pitchFamily="34" charset="0"/>
                <a:cs typeface="Segoe UI" panose="020B0502040204020203" pitchFamily="34" charset="0"/>
              </a:rPr>
              <a:t>Project Management</a:t>
            </a:r>
          </a:p>
          <a:p>
            <a:pPr marL="285750" indent="-285750">
              <a:buFont typeface="Arial" panose="020B0604020202020204" pitchFamily="34" charset="0"/>
              <a:buChar char="•"/>
            </a:pPr>
            <a:r>
              <a:rPr lang="en-GB" dirty="0">
                <a:latin typeface="Segoe UI" panose="020B0502040204020203" pitchFamily="34" charset="0"/>
                <a:cs typeface="Segoe UI" panose="020B0502040204020203" pitchFamily="34" charset="0"/>
              </a:rPr>
              <a:t>Fire Fighter</a:t>
            </a:r>
          </a:p>
          <a:p>
            <a:pPr marL="285750" indent="-285750">
              <a:buFont typeface="Arial" panose="020B0604020202020204" pitchFamily="34" charset="0"/>
              <a:buChar char="•"/>
            </a:pPr>
            <a:r>
              <a:rPr lang="en-GB" dirty="0">
                <a:latin typeface="Segoe UI" panose="020B0502040204020203" pitchFamily="34" charset="0"/>
                <a:cs typeface="Segoe UI" panose="020B0502040204020203" pitchFamily="34" charset="0"/>
              </a:rPr>
              <a:t>Recycling and Refuse Collectors</a:t>
            </a:r>
          </a:p>
          <a:p>
            <a:pPr marL="285750" indent="-285750">
              <a:buFont typeface="Arial" panose="020B0604020202020204" pitchFamily="34" charset="0"/>
              <a:buChar char="•"/>
            </a:pPr>
            <a:r>
              <a:rPr lang="en-GB" dirty="0">
                <a:latin typeface="Segoe UI" panose="020B0502040204020203" pitchFamily="34" charset="0"/>
                <a:cs typeface="Segoe UI" panose="020B0502040204020203" pitchFamily="34" charset="0"/>
              </a:rPr>
              <a:t>Communications</a:t>
            </a:r>
          </a:p>
          <a:p>
            <a:pPr marL="285750" indent="-285750">
              <a:buFont typeface="Arial" panose="020B0604020202020204" pitchFamily="34" charset="0"/>
              <a:buChar char="•"/>
            </a:pPr>
            <a:r>
              <a:rPr lang="en-GB" dirty="0">
                <a:latin typeface="Segoe UI" panose="020B0502040204020203" pitchFamily="34" charset="0"/>
                <a:cs typeface="Segoe UI" panose="020B0502040204020203" pitchFamily="34" charset="0"/>
              </a:rPr>
              <a:t>Child Protection</a:t>
            </a:r>
          </a:p>
          <a:p>
            <a:endParaRPr lang="en-GB" dirty="0">
              <a:latin typeface="Segoe UI" panose="020B0502040204020203" pitchFamily="34" charset="0"/>
              <a:cs typeface="Segoe UI" panose="020B0502040204020203" pitchFamily="34" charset="0"/>
            </a:endParaRPr>
          </a:p>
          <a:p>
            <a:endParaRPr lang="en-GB" dirty="0">
              <a:latin typeface="Segoe UI" panose="020B0502040204020203" pitchFamily="34" charset="0"/>
              <a:cs typeface="Segoe UI" panose="020B0502040204020203" pitchFamily="34" charset="0"/>
            </a:endParaRPr>
          </a:p>
          <a:p>
            <a:endParaRPr lang="en-GB" dirty="0">
              <a:latin typeface="Segoe UI" panose="020B0502040204020203" pitchFamily="34" charset="0"/>
              <a:cs typeface="Segoe UI" panose="020B0502040204020203" pitchFamily="34" charset="0"/>
            </a:endParaRPr>
          </a:p>
          <a:p>
            <a:endParaRPr lang="en-GB" dirty="0">
              <a:latin typeface="Segoe UI" panose="020B0502040204020203" pitchFamily="34" charset="0"/>
              <a:cs typeface="Segoe UI" panose="020B0502040204020203" pitchFamily="34" charset="0"/>
            </a:endParaRPr>
          </a:p>
          <a:p>
            <a:pPr marL="285750" indent="-285750">
              <a:buFont typeface="Arial" panose="020B0604020202020204" pitchFamily="34" charset="0"/>
              <a:buChar char="•"/>
            </a:pPr>
            <a:r>
              <a:rPr lang="en-GB" dirty="0">
                <a:latin typeface="Segoe UI" panose="020B0502040204020203" pitchFamily="34" charset="0"/>
                <a:cs typeface="Segoe UI" panose="020B0502040204020203" pitchFamily="34" charset="0"/>
              </a:rPr>
              <a:t>Cyber crime is increasing and is a growing area of the Police force</a:t>
            </a:r>
          </a:p>
          <a:p>
            <a:pPr marL="285750" indent="-285750">
              <a:buFont typeface="Arial" panose="020B0604020202020204" pitchFamily="34" charset="0"/>
              <a:buChar char="•"/>
            </a:pPr>
            <a:r>
              <a:rPr lang="en-GB" dirty="0">
                <a:latin typeface="Segoe UI" panose="020B0502040204020203" pitchFamily="34" charset="0"/>
                <a:cs typeface="Segoe UI" panose="020B0502040204020203" pitchFamily="34" charset="0"/>
              </a:rPr>
              <a:t>Data analytics</a:t>
            </a:r>
          </a:p>
          <a:p>
            <a:pPr marL="285750" indent="-285750">
              <a:buFont typeface="Arial" panose="020B0604020202020204" pitchFamily="34" charset="0"/>
              <a:buChar char="•"/>
            </a:pPr>
            <a:r>
              <a:rPr lang="en-GB" dirty="0">
                <a:latin typeface="Segoe UI" panose="020B0502040204020203" pitchFamily="34" charset="0"/>
                <a:cs typeface="Segoe UI" panose="020B0502040204020203" pitchFamily="34" charset="0"/>
              </a:rPr>
              <a:t>Economic Strategy and Recovery – the fallout from Covid-19 will make these roles even more essential as the local area kick starts our economic recovery</a:t>
            </a:r>
          </a:p>
          <a:p>
            <a:endParaRPr lang="en-GB"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335961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0">
                                            <p:txEl>
                                              <p:pRg st="13" end="1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
                                            <p:txEl>
                                              <p:pRg st="14" end="14"/>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0">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1112564" y="255077"/>
            <a:ext cx="10515600" cy="823350"/>
          </a:xfrm>
        </p:spPr>
        <p:txBody>
          <a:bodyPr/>
          <a:lstStyle/>
          <a:p>
            <a:r>
              <a:rPr lang="en-GB" dirty="0">
                <a:latin typeface="Segoe UI" panose="020B0502040204020203" pitchFamily="34" charset="0"/>
                <a:cs typeface="Segoe UI" panose="020B0502040204020203" pitchFamily="34" charset="0"/>
              </a:rPr>
              <a:t>The Police</a:t>
            </a:r>
          </a:p>
        </p:txBody>
      </p:sp>
      <p:sp>
        <p:nvSpPr>
          <p:cNvPr id="7" name="Rectangle 6">
            <a:extLst>
              <a:ext uri="{FF2B5EF4-FFF2-40B4-BE49-F238E27FC236}">
                <a16:creationId xmlns:a16="http://schemas.microsoft.com/office/drawing/2014/main" id="{37EB19BC-5179-4E8B-A43E-A7D573BC3305}"/>
              </a:ext>
            </a:extLst>
          </p:cNvPr>
          <p:cNvSpPr/>
          <p:nvPr/>
        </p:nvSpPr>
        <p:spPr>
          <a:xfrm>
            <a:off x="1112564" y="1078426"/>
            <a:ext cx="7859158" cy="45719"/>
          </a:xfrm>
          <a:prstGeom prst="rect">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descr="A picture containing chart&#10;&#10;Description automatically generated">
            <a:extLst>
              <a:ext uri="{FF2B5EF4-FFF2-40B4-BE49-F238E27FC236}">
                <a16:creationId xmlns:a16="http://schemas.microsoft.com/office/drawing/2014/main" id="{CE768231-39AE-44CB-9144-DC17F9DD3E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
        <p:nvSpPr>
          <p:cNvPr id="11" name="Rectangle 10">
            <a:extLst>
              <a:ext uri="{FF2B5EF4-FFF2-40B4-BE49-F238E27FC236}">
                <a16:creationId xmlns:a16="http://schemas.microsoft.com/office/drawing/2014/main" id="{982235C3-7AA4-49D4-A674-E7AD9F762017}"/>
              </a:ext>
            </a:extLst>
          </p:cNvPr>
          <p:cNvSpPr/>
          <p:nvPr/>
        </p:nvSpPr>
        <p:spPr>
          <a:xfrm>
            <a:off x="1112564" y="1596225"/>
            <a:ext cx="2040069" cy="5261776"/>
          </a:xfrm>
          <a:prstGeom prst="rect">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Online Media 3" title="Drone Team - Leicestershire Police">
            <a:hlinkClick r:id="" action="ppaction://media"/>
            <a:extLst>
              <a:ext uri="{FF2B5EF4-FFF2-40B4-BE49-F238E27FC236}">
                <a16:creationId xmlns:a16="http://schemas.microsoft.com/office/drawing/2014/main" id="{70F83CF4-93C1-4AE0-B9F5-AF7408CCC099}"/>
              </a:ext>
            </a:extLst>
          </p:cNvPr>
          <p:cNvPicPr>
            <a:picLocks noRot="1" noChangeAspect="1"/>
          </p:cNvPicPr>
          <p:nvPr>
            <a:videoFile r:link="rId1"/>
          </p:nvPr>
        </p:nvPicPr>
        <p:blipFill>
          <a:blip r:embed="rId4"/>
          <a:stretch>
            <a:fillRect/>
          </a:stretch>
        </p:blipFill>
        <p:spPr>
          <a:xfrm>
            <a:off x="1994143" y="2512613"/>
            <a:ext cx="6096000" cy="3429000"/>
          </a:xfrm>
          <a:prstGeom prst="rect">
            <a:avLst/>
          </a:prstGeom>
        </p:spPr>
      </p:pic>
    </p:spTree>
    <p:extLst>
      <p:ext uri="{BB962C8B-B14F-4D97-AF65-F5344CB8AC3E}">
        <p14:creationId xmlns:p14="http://schemas.microsoft.com/office/powerpoint/2010/main" val="2750153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8"/>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8"/>
                                        </p:tgtEl>
                                      </p:cBhvr>
                                    </p:cmd>
                                  </p:childTnLst>
                                </p:cTn>
                              </p:par>
                            </p:childTnLst>
                          </p:cTn>
                        </p:par>
                      </p:childTnLst>
                    </p:cTn>
                  </p:par>
                </p:childTnLst>
              </p:cTn>
              <p:nextCondLst>
                <p:cond evt="onClick" delay="0">
                  <p:tgtEl>
                    <p:spTgt spid="8"/>
                  </p:tgtEl>
                </p:cond>
              </p:nextCondLst>
            </p:seq>
            <p:video>
              <p:cMediaNode vol="80000">
                <p:cTn id="12" fill="hold" display="0">
                  <p:stCondLst>
                    <p:cond delay="indefinite"/>
                  </p:stCondLst>
                </p:cTn>
                <p:tgtEl>
                  <p:spTgt spid="8"/>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1CD628C-0223-40E3-84BA-208F70D83952}"/>
              </a:ext>
            </a:extLst>
          </p:cNvPr>
          <p:cNvSpPr/>
          <p:nvPr/>
        </p:nvSpPr>
        <p:spPr>
          <a:xfrm rot="5400000">
            <a:off x="5717634" y="-4418656"/>
            <a:ext cx="756732" cy="12192000"/>
          </a:xfrm>
          <a:prstGeom prst="rect">
            <a:avLst/>
          </a:prstGeom>
          <a:solidFill>
            <a:srgbClr val="84D2EC"/>
          </a:solidFill>
          <a:ln>
            <a:solidFill>
              <a:srgbClr val="84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0" y="-3501"/>
            <a:ext cx="12192000" cy="1302479"/>
          </a:xfrm>
        </p:spPr>
        <p:txBody>
          <a:bodyPr/>
          <a:lstStyle/>
          <a:p>
            <a:pPr algn="ctr"/>
            <a:r>
              <a:rPr lang="en-GB" dirty="0">
                <a:latin typeface="Segoe UI" panose="020B0502040204020203" pitchFamily="34" charset="0"/>
                <a:cs typeface="Segoe UI" panose="020B0502040204020203" pitchFamily="34" charset="0"/>
              </a:rPr>
              <a:t>Myth Busting – Customer Services</a:t>
            </a:r>
          </a:p>
        </p:txBody>
      </p:sp>
      <p:sp>
        <p:nvSpPr>
          <p:cNvPr id="14" name="Content Placeholder 2">
            <a:extLst>
              <a:ext uri="{FF2B5EF4-FFF2-40B4-BE49-F238E27FC236}">
                <a16:creationId xmlns:a16="http://schemas.microsoft.com/office/drawing/2014/main" id="{425EE05F-05BF-4E39-8A14-D55CD050292E}"/>
              </a:ext>
            </a:extLst>
          </p:cNvPr>
          <p:cNvSpPr>
            <a:spLocks noGrp="1"/>
          </p:cNvSpPr>
          <p:nvPr>
            <p:ph idx="1"/>
          </p:nvPr>
        </p:nvSpPr>
        <p:spPr>
          <a:xfrm>
            <a:off x="0" y="1506845"/>
            <a:ext cx="12192000" cy="548866"/>
          </a:xfrm>
        </p:spPr>
        <p:txBody>
          <a:bodyPr>
            <a:normAutofit fontScale="92500"/>
          </a:bodyPr>
          <a:lstStyle/>
          <a:p>
            <a:pPr marL="0" indent="0" algn="ctr">
              <a:buNone/>
            </a:pPr>
            <a:r>
              <a:rPr lang="en-GB" sz="2400" dirty="0">
                <a:latin typeface="Segoe UI" panose="020B0502040204020203" pitchFamily="34" charset="0"/>
                <a:cs typeface="Segoe UI" panose="020B0502040204020203" pitchFamily="34" charset="0"/>
              </a:rPr>
              <a:t>How would you describe the work of a </a:t>
            </a:r>
            <a:r>
              <a:rPr lang="en-GB" sz="2400" b="1" dirty="0">
                <a:solidFill>
                  <a:srgbClr val="21A6DF"/>
                </a:solidFill>
                <a:latin typeface="Segoe UI" panose="020B0502040204020203" pitchFamily="34" charset="0"/>
                <a:cs typeface="Segoe UI" panose="020B0502040204020203" pitchFamily="34" charset="0"/>
              </a:rPr>
              <a:t>Customer Support Assistant </a:t>
            </a:r>
            <a:r>
              <a:rPr lang="en-GB" sz="2400" dirty="0">
                <a:latin typeface="Segoe UI" panose="020B0502040204020203" pitchFamily="34" charset="0"/>
                <a:cs typeface="Segoe UI" panose="020B0502040204020203" pitchFamily="34" charset="0"/>
              </a:rPr>
              <a:t>for the local council?</a:t>
            </a:r>
          </a:p>
          <a:p>
            <a:pPr marL="0" indent="0" algn="ctr">
              <a:buNone/>
            </a:pPr>
            <a:endParaRPr lang="en-GB" sz="2000" dirty="0">
              <a:latin typeface="Segoe UI" panose="020B0502040204020203" pitchFamily="34" charset="0"/>
              <a:cs typeface="Segoe UI" panose="020B0502040204020203" pitchFamily="34" charset="0"/>
            </a:endParaRPr>
          </a:p>
          <a:p>
            <a:pPr marL="0" indent="0" algn="ctr">
              <a:buNone/>
            </a:pPr>
            <a:endParaRPr lang="en-GB" sz="1900" dirty="0">
              <a:latin typeface="Segoe UI" panose="020B0502040204020203" pitchFamily="34" charset="0"/>
              <a:cs typeface="Segoe UI" panose="020B0502040204020203" pitchFamily="34" charset="0"/>
            </a:endParaRPr>
          </a:p>
          <a:p>
            <a:pPr marL="0" indent="0" algn="ctr" fontAlgn="t">
              <a:buNone/>
            </a:pPr>
            <a:endParaRPr lang="en-GB" sz="1900" dirty="0">
              <a:latin typeface="Segoe UI" panose="020B0502040204020203" pitchFamily="34" charset="0"/>
              <a:cs typeface="Segoe UI" panose="020B0502040204020203" pitchFamily="34" charset="0"/>
            </a:endParaRPr>
          </a:p>
        </p:txBody>
      </p:sp>
      <p:sp>
        <p:nvSpPr>
          <p:cNvPr id="3" name="Rectangle 2">
            <a:extLst>
              <a:ext uri="{FF2B5EF4-FFF2-40B4-BE49-F238E27FC236}">
                <a16:creationId xmlns:a16="http://schemas.microsoft.com/office/drawing/2014/main" id="{DAAD70BB-AC94-47FC-8B41-8AF4063AAC59}"/>
              </a:ext>
            </a:extLst>
          </p:cNvPr>
          <p:cNvSpPr/>
          <p:nvPr/>
        </p:nvSpPr>
        <p:spPr>
          <a:xfrm>
            <a:off x="502052" y="2804114"/>
            <a:ext cx="4886592" cy="1384995"/>
          </a:xfrm>
          <a:prstGeom prst="rect">
            <a:avLst/>
          </a:prstGeom>
        </p:spPr>
        <p:txBody>
          <a:bodyPr wrap="square">
            <a:spAutoFit/>
          </a:bodyPr>
          <a:lstStyle/>
          <a:p>
            <a:r>
              <a:rPr lang="en-GB" sz="2400" b="1" dirty="0">
                <a:solidFill>
                  <a:srgbClr val="21A6DF"/>
                </a:solidFill>
                <a:latin typeface="Segoe UI" panose="020B0502040204020203" pitchFamily="34" charset="0"/>
                <a:cs typeface="Segoe UI" panose="020B0502040204020203" pitchFamily="34" charset="0"/>
              </a:rPr>
              <a:t>Myth</a:t>
            </a:r>
          </a:p>
          <a:p>
            <a:pPr marL="342900" indent="-342900">
              <a:buFont typeface="Arial" panose="020B0604020202020204" pitchFamily="34" charset="0"/>
              <a:buChar char="•"/>
            </a:pPr>
            <a:r>
              <a:rPr lang="en-GB" sz="2000" dirty="0">
                <a:latin typeface="Segoe UI" panose="020B0502040204020203" pitchFamily="34" charset="0"/>
                <a:cs typeface="Segoe UI" panose="020B0502040204020203" pitchFamily="34" charset="0"/>
              </a:rPr>
              <a:t>that it is easy</a:t>
            </a:r>
          </a:p>
          <a:p>
            <a:pPr marL="342900" indent="-342900">
              <a:buFont typeface="Arial" panose="020B0604020202020204" pitchFamily="34" charset="0"/>
              <a:buChar char="•"/>
            </a:pPr>
            <a:r>
              <a:rPr lang="en-GB" sz="2000" dirty="0">
                <a:latin typeface="Segoe UI" panose="020B0502040204020203" pitchFamily="34" charset="0"/>
                <a:cs typeface="Segoe UI" panose="020B0502040204020203" pitchFamily="34" charset="0"/>
              </a:rPr>
              <a:t>that we are a call centre just directing calls to other departments/people.</a:t>
            </a:r>
          </a:p>
        </p:txBody>
      </p:sp>
      <p:sp>
        <p:nvSpPr>
          <p:cNvPr id="4" name="Rectangle 3">
            <a:extLst>
              <a:ext uri="{FF2B5EF4-FFF2-40B4-BE49-F238E27FC236}">
                <a16:creationId xmlns:a16="http://schemas.microsoft.com/office/drawing/2014/main" id="{E8D10658-943A-401B-B3DB-1F2F5746B8C0}"/>
              </a:ext>
            </a:extLst>
          </p:cNvPr>
          <p:cNvSpPr/>
          <p:nvPr/>
        </p:nvSpPr>
        <p:spPr>
          <a:xfrm>
            <a:off x="5593947" y="2773805"/>
            <a:ext cx="6498367" cy="2308324"/>
          </a:xfrm>
          <a:prstGeom prst="rect">
            <a:avLst/>
          </a:prstGeom>
        </p:spPr>
        <p:txBody>
          <a:bodyPr wrap="square">
            <a:spAutoFit/>
          </a:bodyPr>
          <a:lstStyle/>
          <a:p>
            <a:r>
              <a:rPr lang="en-GB" sz="2400" b="1" dirty="0">
                <a:solidFill>
                  <a:srgbClr val="21A6DF"/>
                </a:solidFill>
                <a:latin typeface="Segoe UI" panose="020B0502040204020203" pitchFamily="34" charset="0"/>
                <a:cs typeface="Segoe UI" panose="020B0502040204020203" pitchFamily="34" charset="0"/>
              </a:rPr>
              <a:t>Reality</a:t>
            </a:r>
            <a:endParaRPr lang="en-GB" sz="2000" dirty="0">
              <a:solidFill>
                <a:srgbClr val="21A6DF"/>
              </a:solidFill>
              <a:latin typeface="Segoe UI" panose="020B0502040204020203" pitchFamily="34" charset="0"/>
              <a:cs typeface="Segoe UI" panose="020B0502040204020203" pitchFamily="34" charset="0"/>
            </a:endParaRPr>
          </a:p>
          <a:p>
            <a:pPr marL="342900" indent="-342900">
              <a:buFont typeface="Arial" panose="020B0604020202020204" pitchFamily="34" charset="0"/>
              <a:buChar char="•"/>
            </a:pPr>
            <a:r>
              <a:rPr lang="en-GB" sz="2000" dirty="0">
                <a:latin typeface="Segoe UI" panose="020B0502040204020203" pitchFamily="34" charset="0"/>
                <a:cs typeface="Segoe UI" panose="020B0502040204020203" pitchFamily="34" charset="0"/>
              </a:rPr>
              <a:t>we have to be able to deal with often difficult or upset customers calmly</a:t>
            </a:r>
          </a:p>
          <a:p>
            <a:pPr marL="342900" indent="-342900">
              <a:buFont typeface="Arial" panose="020B0604020202020204" pitchFamily="34" charset="0"/>
              <a:buChar char="•"/>
            </a:pPr>
            <a:r>
              <a:rPr lang="en-GB" sz="2000" dirty="0">
                <a:latin typeface="Segoe UI" panose="020B0502040204020203" pitchFamily="34" charset="0"/>
                <a:cs typeface="Segoe UI" panose="020B0502040204020203" pitchFamily="34" charset="0"/>
              </a:rPr>
              <a:t>we personally resolve 80% of calls/emails at the first point of contact, which means we have to have knowledge of lots of departments and systems such as payroll, recruitment and HR.</a:t>
            </a:r>
          </a:p>
        </p:txBody>
      </p:sp>
      <p:sp>
        <p:nvSpPr>
          <p:cNvPr id="5" name="Rectangle 4">
            <a:extLst>
              <a:ext uri="{FF2B5EF4-FFF2-40B4-BE49-F238E27FC236}">
                <a16:creationId xmlns:a16="http://schemas.microsoft.com/office/drawing/2014/main" id="{DB3DB151-C24C-40CF-9737-924DA99A9144}"/>
              </a:ext>
            </a:extLst>
          </p:cNvPr>
          <p:cNvSpPr/>
          <p:nvPr/>
        </p:nvSpPr>
        <p:spPr>
          <a:xfrm>
            <a:off x="0" y="6012688"/>
            <a:ext cx="12192000" cy="400110"/>
          </a:xfrm>
          <a:prstGeom prst="rect">
            <a:avLst/>
          </a:prstGeom>
        </p:spPr>
        <p:txBody>
          <a:bodyPr wrap="square">
            <a:spAutoFit/>
          </a:bodyPr>
          <a:lstStyle/>
          <a:p>
            <a:pPr algn="ctr" fontAlgn="t"/>
            <a:r>
              <a:rPr lang="en-GB" sz="2000" b="1" dirty="0">
                <a:solidFill>
                  <a:srgbClr val="21A6DF"/>
                </a:solidFill>
                <a:latin typeface="Segoe UI" panose="020B0502040204020203" pitchFamily="34" charset="0"/>
                <a:cs typeface="Segoe UI" panose="020B0502040204020203" pitchFamily="34" charset="0"/>
              </a:rPr>
              <a:t>Key skills</a:t>
            </a:r>
            <a:r>
              <a:rPr lang="en-GB" sz="2000" dirty="0">
                <a:latin typeface="Segoe UI" panose="020B0502040204020203" pitchFamily="34" charset="0"/>
                <a:cs typeface="Segoe UI" panose="020B0502040204020203" pitchFamily="34" charset="0"/>
              </a:rPr>
              <a:t>: listening, communication, remaining calm, problem solving</a:t>
            </a:r>
          </a:p>
        </p:txBody>
      </p:sp>
      <p:sp>
        <p:nvSpPr>
          <p:cNvPr id="10" name="Rectangle 9">
            <a:extLst>
              <a:ext uri="{FF2B5EF4-FFF2-40B4-BE49-F238E27FC236}">
                <a16:creationId xmlns:a16="http://schemas.microsoft.com/office/drawing/2014/main" id="{7734B383-00E2-4C94-A517-F3BA7B69E34A}"/>
              </a:ext>
            </a:extLst>
          </p:cNvPr>
          <p:cNvSpPr/>
          <p:nvPr/>
        </p:nvSpPr>
        <p:spPr>
          <a:xfrm rot="5400000">
            <a:off x="6046158" y="-448564"/>
            <a:ext cx="99683" cy="12192000"/>
          </a:xfrm>
          <a:prstGeom prst="rect">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C669600B-8264-40D3-B159-E928F0F372A8}"/>
              </a:ext>
            </a:extLst>
          </p:cNvPr>
          <p:cNvSpPr/>
          <p:nvPr/>
        </p:nvSpPr>
        <p:spPr>
          <a:xfrm rot="5400000">
            <a:off x="6046159" y="-3887501"/>
            <a:ext cx="99683" cy="12192000"/>
          </a:xfrm>
          <a:prstGeom prst="rect">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74C41652-513F-475C-9880-B6DD7F2AECED}"/>
              </a:ext>
            </a:extLst>
          </p:cNvPr>
          <p:cNvSpPr/>
          <p:nvPr/>
        </p:nvSpPr>
        <p:spPr>
          <a:xfrm rot="10800000" flipH="1">
            <a:off x="5365784" y="2804113"/>
            <a:ext cx="45719" cy="2278015"/>
          </a:xfrm>
          <a:prstGeom prst="rect">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5519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654FD7E-6B36-4FE5-A7A2-285AE78AF052}"/>
              </a:ext>
            </a:extLst>
          </p:cNvPr>
          <p:cNvSpPr/>
          <p:nvPr/>
        </p:nvSpPr>
        <p:spPr>
          <a:xfrm>
            <a:off x="0" y="2422222"/>
            <a:ext cx="6096000" cy="4223787"/>
          </a:xfrm>
          <a:prstGeom prst="rect">
            <a:avLst/>
          </a:prstGeom>
          <a:solidFill>
            <a:srgbClr val="84D2EC"/>
          </a:solidFill>
          <a:ln>
            <a:solidFill>
              <a:srgbClr val="84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862F9376-DAFA-495B-902E-B851228079CA}"/>
              </a:ext>
            </a:extLst>
          </p:cNvPr>
          <p:cNvSpPr/>
          <p:nvPr/>
        </p:nvSpPr>
        <p:spPr>
          <a:xfrm>
            <a:off x="6096000" y="2422222"/>
            <a:ext cx="6096000" cy="4234070"/>
          </a:xfrm>
          <a:prstGeom prst="rect">
            <a:avLst/>
          </a:prstGeom>
          <a:solidFill>
            <a:srgbClr val="B6E2F8"/>
          </a:solidFill>
          <a:ln>
            <a:solidFill>
              <a:srgbClr val="B6E2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ontent Placeholder 2">
            <a:extLst>
              <a:ext uri="{FF2B5EF4-FFF2-40B4-BE49-F238E27FC236}">
                <a16:creationId xmlns:a16="http://schemas.microsoft.com/office/drawing/2014/main" id="{BF025D6D-F755-4149-A69D-FC3525E783C3}"/>
              </a:ext>
            </a:extLst>
          </p:cNvPr>
          <p:cNvSpPr txBox="1">
            <a:spLocks/>
          </p:cNvSpPr>
          <p:nvPr/>
        </p:nvSpPr>
        <p:spPr>
          <a:xfrm>
            <a:off x="374817" y="410223"/>
            <a:ext cx="7775269" cy="83550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4400" dirty="0">
                <a:latin typeface="Segoe UI" panose="020B0502040204020203" pitchFamily="34" charset="0"/>
                <a:cs typeface="Segoe UI" panose="020B0502040204020203" pitchFamily="34" charset="0"/>
              </a:rPr>
              <a:t>What do we mean by </a:t>
            </a:r>
            <a:r>
              <a:rPr lang="en-GB" sz="4400" b="1" dirty="0">
                <a:solidFill>
                  <a:srgbClr val="21A6DF"/>
                </a:solidFill>
                <a:latin typeface="Segoe UI" panose="020B0502040204020203" pitchFamily="34" charset="0"/>
                <a:cs typeface="Segoe UI" panose="020B0502040204020203" pitchFamily="34" charset="0"/>
              </a:rPr>
              <a:t>skills</a:t>
            </a:r>
            <a:r>
              <a:rPr lang="en-GB" sz="4400" dirty="0">
                <a:latin typeface="Segoe UI" panose="020B0502040204020203" pitchFamily="34" charset="0"/>
                <a:cs typeface="Segoe UI" panose="020B0502040204020203" pitchFamily="34" charset="0"/>
              </a:rPr>
              <a:t>?</a:t>
            </a:r>
          </a:p>
        </p:txBody>
      </p:sp>
      <p:sp>
        <p:nvSpPr>
          <p:cNvPr id="3" name="Content Placeholder 2">
            <a:extLst>
              <a:ext uri="{FF2B5EF4-FFF2-40B4-BE49-F238E27FC236}">
                <a16:creationId xmlns:a16="http://schemas.microsoft.com/office/drawing/2014/main" id="{12834541-DC78-4D2F-82F2-7003F843494A}"/>
              </a:ext>
            </a:extLst>
          </p:cNvPr>
          <p:cNvSpPr>
            <a:spLocks noGrp="1"/>
          </p:cNvSpPr>
          <p:nvPr>
            <p:ph idx="1"/>
          </p:nvPr>
        </p:nvSpPr>
        <p:spPr>
          <a:xfrm>
            <a:off x="533942" y="2781509"/>
            <a:ext cx="4939353" cy="588488"/>
          </a:xfrm>
        </p:spPr>
        <p:txBody>
          <a:bodyPr>
            <a:noAutofit/>
          </a:bodyPr>
          <a:lstStyle/>
          <a:p>
            <a:pPr marL="0" indent="0">
              <a:buNone/>
            </a:pPr>
            <a:r>
              <a:rPr lang="en-GB" sz="2400" b="1" dirty="0">
                <a:solidFill>
                  <a:srgbClr val="21A6DF"/>
                </a:solidFill>
                <a:latin typeface="Segoe UI" panose="020B0502040204020203" pitchFamily="34" charset="0"/>
                <a:cs typeface="Segoe UI" panose="020B0502040204020203" pitchFamily="34" charset="0"/>
              </a:rPr>
              <a:t>Hard Skills or Vocational Skills</a:t>
            </a:r>
          </a:p>
          <a:p>
            <a:endParaRPr lang="en-GB" sz="2000" dirty="0">
              <a:latin typeface="Segoe UI" panose="020B0502040204020203" pitchFamily="34" charset="0"/>
              <a:cs typeface="Segoe UI" panose="020B0502040204020203" pitchFamily="34" charset="0"/>
            </a:endParaRPr>
          </a:p>
          <a:p>
            <a:pPr marL="0" indent="0">
              <a:buNone/>
            </a:pPr>
            <a:endParaRPr lang="en-GB" sz="2000" dirty="0">
              <a:latin typeface="Segoe UI" panose="020B0502040204020203" pitchFamily="34" charset="0"/>
              <a:cs typeface="Segoe UI" panose="020B0502040204020203" pitchFamily="34" charset="0"/>
            </a:endParaRPr>
          </a:p>
          <a:p>
            <a:pPr marL="457200" lvl="1" indent="0">
              <a:buNone/>
            </a:pPr>
            <a:endParaRPr lang="en-GB" sz="2000" dirty="0"/>
          </a:p>
        </p:txBody>
      </p:sp>
      <p:sp>
        <p:nvSpPr>
          <p:cNvPr id="4" name="Rectangle 3">
            <a:extLst>
              <a:ext uri="{FF2B5EF4-FFF2-40B4-BE49-F238E27FC236}">
                <a16:creationId xmlns:a16="http://schemas.microsoft.com/office/drawing/2014/main" id="{3CA9545D-FBFC-4A96-9A4F-EAF11DBCC800}"/>
              </a:ext>
            </a:extLst>
          </p:cNvPr>
          <p:cNvSpPr/>
          <p:nvPr/>
        </p:nvSpPr>
        <p:spPr>
          <a:xfrm>
            <a:off x="6625243" y="2579145"/>
            <a:ext cx="4639104" cy="1138773"/>
          </a:xfrm>
          <a:prstGeom prst="rect">
            <a:avLst/>
          </a:prstGeom>
        </p:spPr>
        <p:txBody>
          <a:bodyPr wrap="square">
            <a:spAutoFit/>
          </a:bodyPr>
          <a:lstStyle/>
          <a:p>
            <a:r>
              <a:rPr lang="en-GB" sz="2400" b="1" dirty="0">
                <a:solidFill>
                  <a:srgbClr val="21A6DF"/>
                </a:solidFill>
                <a:latin typeface="Segoe UI" panose="020B0502040204020203" pitchFamily="34" charset="0"/>
                <a:cs typeface="Segoe UI" panose="020B0502040204020203" pitchFamily="34" charset="0"/>
              </a:rPr>
              <a:t>Soft Skills, Transferable Skills, or Employability Skills</a:t>
            </a:r>
            <a:endParaRPr lang="en-GB" b="1" dirty="0">
              <a:solidFill>
                <a:srgbClr val="21A6DF"/>
              </a:solidFill>
              <a:latin typeface="Segoe UI" panose="020B0502040204020203" pitchFamily="34" charset="0"/>
              <a:cs typeface="Segoe UI" panose="020B0502040204020203" pitchFamily="34" charset="0"/>
            </a:endParaRPr>
          </a:p>
          <a:p>
            <a:pPr marL="342900" indent="-342900">
              <a:buFont typeface="Arial" panose="020B0604020202020204" pitchFamily="34" charset="0"/>
              <a:buChar char="•"/>
            </a:pPr>
            <a:endParaRPr lang="en-GB" sz="2000" dirty="0">
              <a:latin typeface="Segoe UI" panose="020B0502040204020203" pitchFamily="34" charset="0"/>
              <a:cs typeface="Segoe UI" panose="020B0502040204020203" pitchFamily="34" charset="0"/>
            </a:endParaRPr>
          </a:p>
        </p:txBody>
      </p:sp>
      <p:sp>
        <p:nvSpPr>
          <p:cNvPr id="18" name="Rectangle 17">
            <a:extLst>
              <a:ext uri="{FF2B5EF4-FFF2-40B4-BE49-F238E27FC236}">
                <a16:creationId xmlns:a16="http://schemas.microsoft.com/office/drawing/2014/main" id="{F92FBA2C-DB4F-4A06-AACB-644F15A49D1E}"/>
              </a:ext>
            </a:extLst>
          </p:cNvPr>
          <p:cNvSpPr/>
          <p:nvPr/>
        </p:nvSpPr>
        <p:spPr>
          <a:xfrm>
            <a:off x="533942" y="3539718"/>
            <a:ext cx="4466082" cy="1200329"/>
          </a:xfrm>
          <a:prstGeom prst="rect">
            <a:avLst/>
          </a:prstGeom>
        </p:spPr>
        <p:txBody>
          <a:bodyPr wrap="square">
            <a:spAutoFit/>
          </a:bodyPr>
          <a:lstStyle/>
          <a:p>
            <a:r>
              <a:rPr lang="en-GB" dirty="0">
                <a:latin typeface="Segoe UI" panose="020B0502040204020203" pitchFamily="34" charset="0"/>
                <a:cs typeface="Segoe UI" panose="020B0502040204020203" pitchFamily="34" charset="0"/>
              </a:rPr>
              <a:t>These will be learned in specific training, for example, advanced driving skills if you are a Police Officer.</a:t>
            </a:r>
          </a:p>
          <a:p>
            <a:endParaRPr lang="en-GB" dirty="0">
              <a:latin typeface="Segoe UI" panose="020B0502040204020203" pitchFamily="34" charset="0"/>
              <a:cs typeface="Segoe UI" panose="020B0502040204020203" pitchFamily="34" charset="0"/>
            </a:endParaRPr>
          </a:p>
        </p:txBody>
      </p:sp>
      <p:sp>
        <p:nvSpPr>
          <p:cNvPr id="19" name="Rectangle 18">
            <a:extLst>
              <a:ext uri="{FF2B5EF4-FFF2-40B4-BE49-F238E27FC236}">
                <a16:creationId xmlns:a16="http://schemas.microsoft.com/office/drawing/2014/main" id="{0B668509-8A62-4F3D-B716-02635CCC2E51}"/>
              </a:ext>
            </a:extLst>
          </p:cNvPr>
          <p:cNvSpPr/>
          <p:nvPr/>
        </p:nvSpPr>
        <p:spPr>
          <a:xfrm>
            <a:off x="6625242" y="3524975"/>
            <a:ext cx="4470782" cy="2862322"/>
          </a:xfrm>
          <a:prstGeom prst="rect">
            <a:avLst/>
          </a:prstGeom>
        </p:spPr>
        <p:txBody>
          <a:bodyPr wrap="square">
            <a:spAutoFit/>
          </a:bodyPr>
          <a:lstStyle/>
          <a:p>
            <a:r>
              <a:rPr lang="en-GB" dirty="0">
                <a:latin typeface="Segoe UI" panose="020B0502040204020203" pitchFamily="34" charset="0"/>
                <a:cs typeface="Segoe UI" panose="020B0502040204020203" pitchFamily="34" charset="0"/>
              </a:rPr>
              <a:t>These are qualities that you pick up over time; for example in work experience or hobbies or </a:t>
            </a:r>
            <a:r>
              <a:rPr lang="en-GB" b="1" dirty="0">
                <a:solidFill>
                  <a:srgbClr val="21A6DF"/>
                </a:solidFill>
                <a:latin typeface="Segoe UI" panose="020B0502040204020203" pitchFamily="34" charset="0"/>
                <a:cs typeface="Segoe UI" panose="020B0502040204020203" pitchFamily="34" charset="0"/>
              </a:rPr>
              <a:t>at school</a:t>
            </a:r>
            <a:r>
              <a:rPr lang="en-GB" dirty="0">
                <a:latin typeface="Segoe UI" panose="020B0502040204020203" pitchFamily="34" charset="0"/>
                <a:cs typeface="Segoe UI" panose="020B0502040204020203" pitchFamily="34" charset="0"/>
              </a:rPr>
              <a:t>.</a:t>
            </a:r>
          </a:p>
          <a:p>
            <a:endParaRPr lang="en-GB" dirty="0">
              <a:latin typeface="Segoe UI" panose="020B0502040204020203" pitchFamily="34" charset="0"/>
              <a:cs typeface="Segoe UI" panose="020B0502040204020203" pitchFamily="34" charset="0"/>
            </a:endParaRPr>
          </a:p>
          <a:p>
            <a:r>
              <a:rPr lang="en-GB" dirty="0">
                <a:latin typeface="Segoe UI" panose="020B0502040204020203" pitchFamily="34" charset="0"/>
                <a:cs typeface="Segoe UI" panose="020B0502040204020203" pitchFamily="34" charset="0"/>
              </a:rPr>
              <a:t>These are things like: </a:t>
            </a:r>
          </a:p>
          <a:p>
            <a:endParaRPr lang="en-GB" dirty="0">
              <a:latin typeface="Segoe UI" panose="020B0502040204020203" pitchFamily="34" charset="0"/>
              <a:cs typeface="Segoe UI" panose="020B0502040204020203" pitchFamily="34" charset="0"/>
            </a:endParaRPr>
          </a:p>
          <a:p>
            <a:r>
              <a:rPr lang="en-GB" dirty="0">
                <a:latin typeface="Segoe UI" panose="020B0502040204020203" pitchFamily="34" charset="0"/>
                <a:cs typeface="Segoe UI" panose="020B0502040204020203" pitchFamily="34" charset="0"/>
              </a:rPr>
              <a:t>Listening			Speaking</a:t>
            </a:r>
          </a:p>
          <a:p>
            <a:r>
              <a:rPr lang="en-GB" dirty="0">
                <a:latin typeface="Segoe UI" panose="020B0502040204020203" pitchFamily="34" charset="0"/>
                <a:cs typeface="Segoe UI" panose="020B0502040204020203" pitchFamily="34" charset="0"/>
              </a:rPr>
              <a:t>Problem Solving		Creativity</a:t>
            </a:r>
          </a:p>
          <a:p>
            <a:r>
              <a:rPr lang="en-GB" dirty="0">
                <a:latin typeface="Segoe UI" panose="020B0502040204020203" pitchFamily="34" charset="0"/>
                <a:cs typeface="Segoe UI" panose="020B0502040204020203" pitchFamily="34" charset="0"/>
              </a:rPr>
              <a:t>Staying Positive		Aiming High</a:t>
            </a:r>
          </a:p>
          <a:p>
            <a:r>
              <a:rPr lang="en-GB" dirty="0">
                <a:latin typeface="Segoe UI" panose="020B0502040204020203" pitchFamily="34" charset="0"/>
                <a:cs typeface="Segoe UI" panose="020B0502040204020203" pitchFamily="34" charset="0"/>
              </a:rPr>
              <a:t>Leadership		Team Work</a:t>
            </a:r>
          </a:p>
        </p:txBody>
      </p:sp>
      <p:sp>
        <p:nvSpPr>
          <p:cNvPr id="10" name="Flowchart: Connector 9">
            <a:extLst>
              <a:ext uri="{FF2B5EF4-FFF2-40B4-BE49-F238E27FC236}">
                <a16:creationId xmlns:a16="http://schemas.microsoft.com/office/drawing/2014/main" id="{A47F35CF-9D92-416C-B63A-B25C291DBA83}"/>
              </a:ext>
            </a:extLst>
          </p:cNvPr>
          <p:cNvSpPr/>
          <p:nvPr/>
        </p:nvSpPr>
        <p:spPr>
          <a:xfrm>
            <a:off x="11252579" y="525505"/>
            <a:ext cx="320723" cy="327546"/>
          </a:xfrm>
          <a:prstGeom prst="flowChartConnector">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lowchart: Connector 10">
            <a:extLst>
              <a:ext uri="{FF2B5EF4-FFF2-40B4-BE49-F238E27FC236}">
                <a16:creationId xmlns:a16="http://schemas.microsoft.com/office/drawing/2014/main" id="{A24895EA-C1CF-4718-A01C-7E691D77EDC4}"/>
              </a:ext>
            </a:extLst>
          </p:cNvPr>
          <p:cNvSpPr/>
          <p:nvPr/>
        </p:nvSpPr>
        <p:spPr>
          <a:xfrm>
            <a:off x="9868715" y="522423"/>
            <a:ext cx="320723" cy="327546"/>
          </a:xfrm>
          <a:prstGeom prst="flowChartConnector">
            <a:avLst/>
          </a:prstGeom>
          <a:solidFill>
            <a:srgbClr val="B6E2F8"/>
          </a:solidFill>
          <a:ln>
            <a:solidFill>
              <a:srgbClr val="B6E2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DCA89"/>
              </a:solidFill>
            </a:endParaRPr>
          </a:p>
        </p:txBody>
      </p:sp>
      <p:sp>
        <p:nvSpPr>
          <p:cNvPr id="12" name="Flowchart: Connector 11">
            <a:extLst>
              <a:ext uri="{FF2B5EF4-FFF2-40B4-BE49-F238E27FC236}">
                <a16:creationId xmlns:a16="http://schemas.microsoft.com/office/drawing/2014/main" id="{18758EAB-B5C7-45A7-928B-7751B0C7D122}"/>
              </a:ext>
            </a:extLst>
          </p:cNvPr>
          <p:cNvSpPr/>
          <p:nvPr/>
        </p:nvSpPr>
        <p:spPr>
          <a:xfrm>
            <a:off x="10560647" y="525505"/>
            <a:ext cx="320723" cy="327546"/>
          </a:xfrm>
          <a:prstGeom prst="flowChartConnector">
            <a:avLst/>
          </a:prstGeom>
          <a:solidFill>
            <a:srgbClr val="84D2EC"/>
          </a:solidFill>
          <a:ln>
            <a:solidFill>
              <a:srgbClr val="84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01D5157A-C2B5-4665-9176-10A3DD7022EA}"/>
              </a:ext>
            </a:extLst>
          </p:cNvPr>
          <p:cNvSpPr/>
          <p:nvPr/>
        </p:nvSpPr>
        <p:spPr>
          <a:xfrm>
            <a:off x="0" y="1256007"/>
            <a:ext cx="12192000" cy="175228"/>
          </a:xfrm>
          <a:prstGeom prst="rect">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a:extLst>
              <a:ext uri="{FF2B5EF4-FFF2-40B4-BE49-F238E27FC236}">
                <a16:creationId xmlns:a16="http://schemas.microsoft.com/office/drawing/2014/main" id="{6499DC1C-6ABE-4FD0-80A1-80FF574DB390}"/>
              </a:ext>
            </a:extLst>
          </p:cNvPr>
          <p:cNvSpPr/>
          <p:nvPr/>
        </p:nvSpPr>
        <p:spPr>
          <a:xfrm>
            <a:off x="374817" y="1567138"/>
            <a:ext cx="3536674" cy="369332"/>
          </a:xfrm>
          <a:prstGeom prst="rect">
            <a:avLst/>
          </a:prstGeom>
        </p:spPr>
        <p:txBody>
          <a:bodyPr wrap="none">
            <a:spAutoFit/>
          </a:bodyPr>
          <a:lstStyle/>
          <a:p>
            <a:r>
              <a:rPr lang="en-GB" dirty="0">
                <a:latin typeface="Segoe UI" panose="020B0502040204020203" pitchFamily="34" charset="0"/>
                <a:cs typeface="Segoe UI" panose="020B0502040204020203" pitchFamily="34" charset="0"/>
              </a:rPr>
              <a:t>There are two categories of skills:</a:t>
            </a:r>
          </a:p>
        </p:txBody>
      </p:sp>
      <p:sp>
        <p:nvSpPr>
          <p:cNvPr id="14" name="Rectangle 13">
            <a:extLst>
              <a:ext uri="{FF2B5EF4-FFF2-40B4-BE49-F238E27FC236}">
                <a16:creationId xmlns:a16="http://schemas.microsoft.com/office/drawing/2014/main" id="{FD28C558-DAF0-4960-A6C1-F58B98119055}"/>
              </a:ext>
            </a:extLst>
          </p:cNvPr>
          <p:cNvSpPr/>
          <p:nvPr/>
        </p:nvSpPr>
        <p:spPr>
          <a:xfrm>
            <a:off x="0" y="2111091"/>
            <a:ext cx="12192000" cy="175228"/>
          </a:xfrm>
          <a:prstGeom prst="rect">
            <a:avLst/>
          </a:prstGeom>
          <a:solidFill>
            <a:srgbClr val="21A6DF"/>
          </a:solidFill>
          <a:ln>
            <a:solidFill>
              <a:srgbClr val="21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94769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9">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9">
                                            <p:txEl>
                                              <p:pRg st="5" end="5"/>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9">
                                            <p:txEl>
                                              <p:pRg st="6" end="6"/>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4144</TotalTime>
  <Words>1691</Words>
  <Application>Microsoft Office PowerPoint</Application>
  <PresentationFormat>Widescreen</PresentationFormat>
  <Paragraphs>195</Paragraphs>
  <Slides>24</Slides>
  <Notes>0</Notes>
  <HiddenSlides>0</HiddenSlides>
  <MMClips>4</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Calibri</vt:lpstr>
      <vt:lpstr>Calibri Light</vt:lpstr>
      <vt:lpstr>Segoe UI</vt:lpstr>
      <vt:lpstr>Office Theme</vt:lpstr>
      <vt:lpstr>PowerPoint Presentation</vt:lpstr>
      <vt:lpstr>What do the terms  Health and  Social Care  mean to you?</vt:lpstr>
      <vt:lpstr>PowerPoint Presentation</vt:lpstr>
      <vt:lpstr>What are Public Services?</vt:lpstr>
      <vt:lpstr>The Fire Service</vt:lpstr>
      <vt:lpstr>Roles in Public Services</vt:lpstr>
      <vt:lpstr>The Police</vt:lpstr>
      <vt:lpstr>Myth Busting – Customer Services</vt:lpstr>
      <vt:lpstr>PowerPoint Presentation</vt:lpstr>
      <vt:lpstr>PowerPoint Presentation</vt:lpstr>
      <vt:lpstr>Local Elections</vt:lpstr>
      <vt:lpstr>Local Elections</vt:lpstr>
      <vt:lpstr>Local Elections</vt:lpstr>
      <vt:lpstr>First Past the Post</vt:lpstr>
      <vt:lpstr>First Past the Post</vt:lpstr>
      <vt:lpstr>First Past the Post</vt:lpstr>
      <vt:lpstr>Activity – Mock Election</vt:lpstr>
      <vt:lpstr>PowerPoint Presentation</vt:lpstr>
      <vt:lpstr>Activity – Mock Election</vt:lpstr>
      <vt:lpstr>PowerPoint Presentation</vt:lpstr>
      <vt:lpstr>PowerPoint Presentation</vt:lpstr>
      <vt:lpstr>PowerPoint Presentation</vt:lpstr>
      <vt:lpstr>Want to know more?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 Care</dc:title>
  <dc:creator>Mike Sherlock</dc:creator>
  <cp:lastModifiedBy>Laura Sherlock</cp:lastModifiedBy>
  <cp:revision>93</cp:revision>
  <dcterms:created xsi:type="dcterms:W3CDTF">2020-06-26T09:35:04Z</dcterms:created>
  <dcterms:modified xsi:type="dcterms:W3CDTF">2021-06-23T13:49:23Z</dcterms:modified>
</cp:coreProperties>
</file>