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387" r:id="rId2"/>
    <p:sldId id="388" r:id="rId3"/>
    <p:sldId id="374" r:id="rId4"/>
    <p:sldId id="392" r:id="rId5"/>
    <p:sldId id="393" r:id="rId6"/>
    <p:sldId id="395" r:id="rId7"/>
    <p:sldId id="396" r:id="rId8"/>
    <p:sldId id="398" r:id="rId9"/>
    <p:sldId id="397" r:id="rId10"/>
    <p:sldId id="421" r:id="rId11"/>
    <p:sldId id="399" r:id="rId12"/>
    <p:sldId id="422" r:id="rId13"/>
    <p:sldId id="401" r:id="rId14"/>
    <p:sldId id="402" r:id="rId15"/>
    <p:sldId id="419" r:id="rId16"/>
    <p:sldId id="404" r:id="rId17"/>
    <p:sldId id="429" r:id="rId18"/>
    <p:sldId id="403" r:id="rId19"/>
    <p:sldId id="342" r:id="rId20"/>
    <p:sldId id="412" r:id="rId21"/>
    <p:sldId id="423" r:id="rId22"/>
    <p:sldId id="416" r:id="rId23"/>
    <p:sldId id="424" r:id="rId24"/>
    <p:sldId id="427" r:id="rId25"/>
    <p:sldId id="426" r:id="rId26"/>
    <p:sldId id="428" r:id="rId27"/>
    <p:sldId id="367" r:id="rId28"/>
    <p:sldId id="385" r:id="rId29"/>
    <p:sldId id="369" r:id="rId30"/>
    <p:sldId id="356" r:id="rId31"/>
    <p:sldId id="357" r:id="rId32"/>
    <p:sldId id="417"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ke Sherlock" initials="MS" lastIdx="6" clrIdx="0">
    <p:extLst>
      <p:ext uri="{19B8F6BF-5375-455C-9EA6-DF929625EA0E}">
        <p15:presenceInfo xmlns:p15="http://schemas.microsoft.com/office/powerpoint/2012/main" userId="922b9c7b93af386b" providerId="Windows Live"/>
      </p:ext>
    </p:extLst>
  </p:cmAuthor>
  <p:cmAuthor id="2" name="Laura Sherlock" initials="LS" lastIdx="1" clrIdx="1">
    <p:extLst>
      <p:ext uri="{19B8F6BF-5375-455C-9EA6-DF929625EA0E}">
        <p15:presenceInfo xmlns:p15="http://schemas.microsoft.com/office/powerpoint/2012/main" userId="d1d5a114a114c0d6"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6DA52"/>
    <a:srgbClr val="CCE89B"/>
    <a:srgbClr val="E9F1C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43" autoAdjust="0"/>
    <p:restoredTop sz="94249" autoAdjust="0"/>
  </p:normalViewPr>
  <p:slideViewPr>
    <p:cSldViewPr snapToGrid="0">
      <p:cViewPr varScale="1">
        <p:scale>
          <a:sx n="72" d="100"/>
          <a:sy n="72" d="100"/>
        </p:scale>
        <p:origin x="660"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9D333ED-9945-4DC4-B3CC-A2E953EA2357}" type="datetimeFigureOut">
              <a:rPr lang="en-GB" smtClean="0"/>
              <a:t>17/06/2021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CB005B8-B6B5-407E-B87C-96E98847563C}" type="slidenum">
              <a:rPr lang="en-GB" smtClean="0"/>
              <a:t>‹#›</a:t>
            </a:fld>
            <a:endParaRPr lang="en-GB"/>
          </a:p>
        </p:txBody>
      </p:sp>
    </p:spTree>
    <p:extLst>
      <p:ext uri="{BB962C8B-B14F-4D97-AF65-F5344CB8AC3E}">
        <p14:creationId xmlns:p14="http://schemas.microsoft.com/office/powerpoint/2010/main" val="30186036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CB005B8-B6B5-407E-B87C-96E98847563C}" type="slidenum">
              <a:rPr lang="en-GB" smtClean="0"/>
              <a:t>5</a:t>
            </a:fld>
            <a:endParaRPr lang="en-GB"/>
          </a:p>
        </p:txBody>
      </p:sp>
    </p:spTree>
    <p:extLst>
      <p:ext uri="{BB962C8B-B14F-4D97-AF65-F5344CB8AC3E}">
        <p14:creationId xmlns:p14="http://schemas.microsoft.com/office/powerpoint/2010/main" val="23158541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672D43-1BCC-4D52-BC68-5C56B2C7329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91C9EDD0-E0C8-447F-9932-C0CE2EB342B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B16CCA9-DE4E-4DD1-A6C6-BD9F4A888179}"/>
              </a:ext>
            </a:extLst>
          </p:cNvPr>
          <p:cNvSpPr>
            <a:spLocks noGrp="1"/>
          </p:cNvSpPr>
          <p:nvPr>
            <p:ph type="dt" sz="half" idx="10"/>
          </p:nvPr>
        </p:nvSpPr>
        <p:spPr/>
        <p:txBody>
          <a:bodyPr/>
          <a:lstStyle/>
          <a:p>
            <a:fld id="{F1ACFE2D-FF9A-4A6D-A323-1CCEFBBFF44E}" type="datetimeFigureOut">
              <a:rPr lang="en-GB" smtClean="0"/>
              <a:t>17/06/2021</a:t>
            </a:fld>
            <a:endParaRPr lang="en-GB"/>
          </a:p>
        </p:txBody>
      </p:sp>
      <p:sp>
        <p:nvSpPr>
          <p:cNvPr id="5" name="Footer Placeholder 4">
            <a:extLst>
              <a:ext uri="{FF2B5EF4-FFF2-40B4-BE49-F238E27FC236}">
                <a16:creationId xmlns:a16="http://schemas.microsoft.com/office/drawing/2014/main" id="{35864E3F-CA76-4DF8-8BF8-E14DBAAD097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B04E385-DB0C-4888-A50B-E26BF993DB22}"/>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38708974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08099B-62CC-4BF0-9270-85E69533330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C3D7F5A-54CB-44E1-A6A7-4172B7B2597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CA19F12-5B60-4971-B6E2-AE0D4C0E7FD4}"/>
              </a:ext>
            </a:extLst>
          </p:cNvPr>
          <p:cNvSpPr>
            <a:spLocks noGrp="1"/>
          </p:cNvSpPr>
          <p:nvPr>
            <p:ph type="dt" sz="half" idx="10"/>
          </p:nvPr>
        </p:nvSpPr>
        <p:spPr/>
        <p:txBody>
          <a:bodyPr/>
          <a:lstStyle/>
          <a:p>
            <a:fld id="{F1ACFE2D-FF9A-4A6D-A323-1CCEFBBFF44E}" type="datetimeFigureOut">
              <a:rPr lang="en-GB" smtClean="0"/>
              <a:t>17/06/2021</a:t>
            </a:fld>
            <a:endParaRPr lang="en-GB"/>
          </a:p>
        </p:txBody>
      </p:sp>
      <p:sp>
        <p:nvSpPr>
          <p:cNvPr id="5" name="Footer Placeholder 4">
            <a:extLst>
              <a:ext uri="{FF2B5EF4-FFF2-40B4-BE49-F238E27FC236}">
                <a16:creationId xmlns:a16="http://schemas.microsoft.com/office/drawing/2014/main" id="{868D4019-A610-47E2-A467-09E7BA4D175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1539BC0-8898-4208-8249-8599DB888229}"/>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27660023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D0B3C52-D879-4032-8ED5-2A8CE5C91A0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2477FB6-FD13-4DAD-9D9D-D7793020369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839BB6E-B0B3-4494-AB83-AE194D0A018D}"/>
              </a:ext>
            </a:extLst>
          </p:cNvPr>
          <p:cNvSpPr>
            <a:spLocks noGrp="1"/>
          </p:cNvSpPr>
          <p:nvPr>
            <p:ph type="dt" sz="half" idx="10"/>
          </p:nvPr>
        </p:nvSpPr>
        <p:spPr/>
        <p:txBody>
          <a:bodyPr/>
          <a:lstStyle/>
          <a:p>
            <a:fld id="{F1ACFE2D-FF9A-4A6D-A323-1CCEFBBFF44E}" type="datetimeFigureOut">
              <a:rPr lang="en-GB" smtClean="0"/>
              <a:t>17/06/2021</a:t>
            </a:fld>
            <a:endParaRPr lang="en-GB"/>
          </a:p>
        </p:txBody>
      </p:sp>
      <p:sp>
        <p:nvSpPr>
          <p:cNvPr id="5" name="Footer Placeholder 4">
            <a:extLst>
              <a:ext uri="{FF2B5EF4-FFF2-40B4-BE49-F238E27FC236}">
                <a16:creationId xmlns:a16="http://schemas.microsoft.com/office/drawing/2014/main" id="{5D812394-6D65-4F4F-9A1E-1B9E6A1D6A7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57AC7F8-F374-4D21-A1F9-07BF6DCE014F}"/>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21732297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F2AA4-EF7A-465C-B751-3230B542B2E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AFA14F1-9715-425F-9394-3D91AF5F42C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6EC3DCD-318E-4E03-A23D-EA1A106BC8FE}"/>
              </a:ext>
            </a:extLst>
          </p:cNvPr>
          <p:cNvSpPr>
            <a:spLocks noGrp="1"/>
          </p:cNvSpPr>
          <p:nvPr>
            <p:ph type="dt" sz="half" idx="10"/>
          </p:nvPr>
        </p:nvSpPr>
        <p:spPr/>
        <p:txBody>
          <a:bodyPr/>
          <a:lstStyle/>
          <a:p>
            <a:fld id="{F1ACFE2D-FF9A-4A6D-A323-1CCEFBBFF44E}" type="datetimeFigureOut">
              <a:rPr lang="en-GB" smtClean="0"/>
              <a:t>17/06/2021</a:t>
            </a:fld>
            <a:endParaRPr lang="en-GB"/>
          </a:p>
        </p:txBody>
      </p:sp>
      <p:sp>
        <p:nvSpPr>
          <p:cNvPr id="5" name="Footer Placeholder 4">
            <a:extLst>
              <a:ext uri="{FF2B5EF4-FFF2-40B4-BE49-F238E27FC236}">
                <a16:creationId xmlns:a16="http://schemas.microsoft.com/office/drawing/2014/main" id="{18EC132B-73BD-4586-A04A-5EBC57718B9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52FD65A-5D49-4574-83EC-70449D436A6C}"/>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17592831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15ED77-D796-497E-BB2B-1FDD228AF95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97AAD31E-FCEC-4DA4-A7AD-7543395A61C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92F6CBA-76F0-43E0-937B-CA57E3A4A2F1}"/>
              </a:ext>
            </a:extLst>
          </p:cNvPr>
          <p:cNvSpPr>
            <a:spLocks noGrp="1"/>
          </p:cNvSpPr>
          <p:nvPr>
            <p:ph type="dt" sz="half" idx="10"/>
          </p:nvPr>
        </p:nvSpPr>
        <p:spPr/>
        <p:txBody>
          <a:bodyPr/>
          <a:lstStyle/>
          <a:p>
            <a:fld id="{F1ACFE2D-FF9A-4A6D-A323-1CCEFBBFF44E}" type="datetimeFigureOut">
              <a:rPr lang="en-GB" smtClean="0"/>
              <a:t>17/06/2021</a:t>
            </a:fld>
            <a:endParaRPr lang="en-GB"/>
          </a:p>
        </p:txBody>
      </p:sp>
      <p:sp>
        <p:nvSpPr>
          <p:cNvPr id="5" name="Footer Placeholder 4">
            <a:extLst>
              <a:ext uri="{FF2B5EF4-FFF2-40B4-BE49-F238E27FC236}">
                <a16:creationId xmlns:a16="http://schemas.microsoft.com/office/drawing/2014/main" id="{95E37536-04EB-4262-861E-0E6905C94AA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05C9860-36E6-4992-9B22-5F49B939BDFF}"/>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27266875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32966A-1C0A-47E4-942D-E856F963FF2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DBD0171-E8B0-4792-9D6E-5F2C3A95239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9DD6719-DFAB-4CC7-BBD8-BFB3C25B215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BA0E8C5-837E-4280-902E-6BD5B025BEBA}"/>
              </a:ext>
            </a:extLst>
          </p:cNvPr>
          <p:cNvSpPr>
            <a:spLocks noGrp="1"/>
          </p:cNvSpPr>
          <p:nvPr>
            <p:ph type="dt" sz="half" idx="10"/>
          </p:nvPr>
        </p:nvSpPr>
        <p:spPr/>
        <p:txBody>
          <a:bodyPr/>
          <a:lstStyle/>
          <a:p>
            <a:fld id="{F1ACFE2D-FF9A-4A6D-A323-1CCEFBBFF44E}" type="datetimeFigureOut">
              <a:rPr lang="en-GB" smtClean="0"/>
              <a:t>17/06/2021</a:t>
            </a:fld>
            <a:endParaRPr lang="en-GB"/>
          </a:p>
        </p:txBody>
      </p:sp>
      <p:sp>
        <p:nvSpPr>
          <p:cNvPr id="6" name="Footer Placeholder 5">
            <a:extLst>
              <a:ext uri="{FF2B5EF4-FFF2-40B4-BE49-F238E27FC236}">
                <a16:creationId xmlns:a16="http://schemas.microsoft.com/office/drawing/2014/main" id="{95D08CCD-8628-434A-9430-2B5C226E5F6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E7EE158-F931-4EDF-9317-676639BF7F56}"/>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11196145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7A03EA-C5AB-45E8-9392-312F9145CE1F}"/>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4EEC9C7-F5E6-4664-B141-CE99262FBAD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90F5406-C1EA-4EC7-8376-1C904852E15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38ECF59-A375-4AA6-8D06-BA04B76762C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87A27EE-BE8D-40DF-AC56-4FF07595104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62439F10-709E-4811-A333-7E98F45AEF17}"/>
              </a:ext>
            </a:extLst>
          </p:cNvPr>
          <p:cNvSpPr>
            <a:spLocks noGrp="1"/>
          </p:cNvSpPr>
          <p:nvPr>
            <p:ph type="dt" sz="half" idx="10"/>
          </p:nvPr>
        </p:nvSpPr>
        <p:spPr/>
        <p:txBody>
          <a:bodyPr/>
          <a:lstStyle/>
          <a:p>
            <a:fld id="{F1ACFE2D-FF9A-4A6D-A323-1CCEFBBFF44E}" type="datetimeFigureOut">
              <a:rPr lang="en-GB" smtClean="0"/>
              <a:t>17/06/2021</a:t>
            </a:fld>
            <a:endParaRPr lang="en-GB"/>
          </a:p>
        </p:txBody>
      </p:sp>
      <p:sp>
        <p:nvSpPr>
          <p:cNvPr id="8" name="Footer Placeholder 7">
            <a:extLst>
              <a:ext uri="{FF2B5EF4-FFF2-40B4-BE49-F238E27FC236}">
                <a16:creationId xmlns:a16="http://schemas.microsoft.com/office/drawing/2014/main" id="{4E883089-2E7F-4AFB-BB4C-6DAD44728F13}"/>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DD81D14-08DB-479D-87CD-4BFB456D3A78}"/>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42451023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37EB9A-3422-40A3-9B9F-2C675C6E4BF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B968A39-2A1E-4921-B7B8-2557A1E62FEA}"/>
              </a:ext>
            </a:extLst>
          </p:cNvPr>
          <p:cNvSpPr>
            <a:spLocks noGrp="1"/>
          </p:cNvSpPr>
          <p:nvPr>
            <p:ph type="dt" sz="half" idx="10"/>
          </p:nvPr>
        </p:nvSpPr>
        <p:spPr/>
        <p:txBody>
          <a:bodyPr/>
          <a:lstStyle/>
          <a:p>
            <a:fld id="{F1ACFE2D-FF9A-4A6D-A323-1CCEFBBFF44E}" type="datetimeFigureOut">
              <a:rPr lang="en-GB" smtClean="0"/>
              <a:t>17/06/2021</a:t>
            </a:fld>
            <a:endParaRPr lang="en-GB"/>
          </a:p>
        </p:txBody>
      </p:sp>
      <p:sp>
        <p:nvSpPr>
          <p:cNvPr id="4" name="Footer Placeholder 3">
            <a:extLst>
              <a:ext uri="{FF2B5EF4-FFF2-40B4-BE49-F238E27FC236}">
                <a16:creationId xmlns:a16="http://schemas.microsoft.com/office/drawing/2014/main" id="{3DA4F4C9-C909-4BBA-BE29-78E7D83A087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E07F462-76FE-4821-98DD-1F56FDE8A5DE}"/>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19391673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15A85D2-F90D-4D66-8E34-AC530AB148C1}"/>
              </a:ext>
            </a:extLst>
          </p:cNvPr>
          <p:cNvSpPr>
            <a:spLocks noGrp="1"/>
          </p:cNvSpPr>
          <p:nvPr>
            <p:ph type="dt" sz="half" idx="10"/>
          </p:nvPr>
        </p:nvSpPr>
        <p:spPr/>
        <p:txBody>
          <a:bodyPr/>
          <a:lstStyle/>
          <a:p>
            <a:fld id="{F1ACFE2D-FF9A-4A6D-A323-1CCEFBBFF44E}" type="datetimeFigureOut">
              <a:rPr lang="en-GB" smtClean="0"/>
              <a:t>17/06/2021</a:t>
            </a:fld>
            <a:endParaRPr lang="en-GB"/>
          </a:p>
        </p:txBody>
      </p:sp>
      <p:sp>
        <p:nvSpPr>
          <p:cNvPr id="3" name="Footer Placeholder 2">
            <a:extLst>
              <a:ext uri="{FF2B5EF4-FFF2-40B4-BE49-F238E27FC236}">
                <a16:creationId xmlns:a16="http://schemas.microsoft.com/office/drawing/2014/main" id="{ABF2C38E-4D79-44D3-A3D0-94786E1F6B5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732735F-0AC5-492F-9D95-D45847BA1E06}"/>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13834436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CF55AE-2463-4963-87E3-53A97EC2BB0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FAA6055-9BD7-4C61-BEAA-9EA5511E11E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BBF70C8-DA18-4D2A-830E-6FD9C8A79EE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F3D8030-F38B-4E07-B904-E02B9F997DAE}"/>
              </a:ext>
            </a:extLst>
          </p:cNvPr>
          <p:cNvSpPr>
            <a:spLocks noGrp="1"/>
          </p:cNvSpPr>
          <p:nvPr>
            <p:ph type="dt" sz="half" idx="10"/>
          </p:nvPr>
        </p:nvSpPr>
        <p:spPr/>
        <p:txBody>
          <a:bodyPr/>
          <a:lstStyle/>
          <a:p>
            <a:fld id="{F1ACFE2D-FF9A-4A6D-A323-1CCEFBBFF44E}" type="datetimeFigureOut">
              <a:rPr lang="en-GB" smtClean="0"/>
              <a:t>17/06/2021</a:t>
            </a:fld>
            <a:endParaRPr lang="en-GB"/>
          </a:p>
        </p:txBody>
      </p:sp>
      <p:sp>
        <p:nvSpPr>
          <p:cNvPr id="6" name="Footer Placeholder 5">
            <a:extLst>
              <a:ext uri="{FF2B5EF4-FFF2-40B4-BE49-F238E27FC236}">
                <a16:creationId xmlns:a16="http://schemas.microsoft.com/office/drawing/2014/main" id="{9B1EB677-455D-4B51-81FD-E120F63F7B3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DF31247-5602-4D6C-A1E8-812C437F7BB6}"/>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9092663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03AA30-6748-4E2C-8D84-5EC0B2C8514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0D46146-C2DB-44F8-858B-F118A3805C9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5811F54-5AF6-45E0-9B8C-0D38093F00C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2638224-3BBA-432C-B5B7-7FBEFB71B00C}"/>
              </a:ext>
            </a:extLst>
          </p:cNvPr>
          <p:cNvSpPr>
            <a:spLocks noGrp="1"/>
          </p:cNvSpPr>
          <p:nvPr>
            <p:ph type="dt" sz="half" idx="10"/>
          </p:nvPr>
        </p:nvSpPr>
        <p:spPr/>
        <p:txBody>
          <a:bodyPr/>
          <a:lstStyle/>
          <a:p>
            <a:fld id="{F1ACFE2D-FF9A-4A6D-A323-1CCEFBBFF44E}" type="datetimeFigureOut">
              <a:rPr lang="en-GB" smtClean="0"/>
              <a:t>17/06/2021</a:t>
            </a:fld>
            <a:endParaRPr lang="en-GB"/>
          </a:p>
        </p:txBody>
      </p:sp>
      <p:sp>
        <p:nvSpPr>
          <p:cNvPr id="6" name="Footer Placeholder 5">
            <a:extLst>
              <a:ext uri="{FF2B5EF4-FFF2-40B4-BE49-F238E27FC236}">
                <a16:creationId xmlns:a16="http://schemas.microsoft.com/office/drawing/2014/main" id="{1D397CD9-60DB-4A6C-8B90-4983CBE1983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2BEEB59-75D2-444B-B966-C664FBE32F9D}"/>
              </a:ext>
            </a:extLst>
          </p:cNvPr>
          <p:cNvSpPr>
            <a:spLocks noGrp="1"/>
          </p:cNvSpPr>
          <p:nvPr>
            <p:ph type="sldNum" sz="quarter" idx="12"/>
          </p:nvPr>
        </p:nvSpPr>
        <p:spPr/>
        <p:txBody>
          <a:bodyPr/>
          <a:lstStyle/>
          <a:p>
            <a:fld id="{C523BDE5-F0F1-453A-9B85-B3A9681AC211}" type="slidenum">
              <a:rPr lang="en-GB" smtClean="0"/>
              <a:t>‹#›</a:t>
            </a:fld>
            <a:endParaRPr lang="en-GB"/>
          </a:p>
        </p:txBody>
      </p:sp>
    </p:spTree>
    <p:extLst>
      <p:ext uri="{BB962C8B-B14F-4D97-AF65-F5344CB8AC3E}">
        <p14:creationId xmlns:p14="http://schemas.microsoft.com/office/powerpoint/2010/main" val="33258577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E3C0092-ECBA-4005-9B1B-142A15D26F7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68DF237-64B7-481E-8807-0B23DB33BB6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6B38811-AA25-4344-A42D-8D01023E260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ACFE2D-FF9A-4A6D-A323-1CCEFBBFF44E}" type="datetimeFigureOut">
              <a:rPr lang="en-GB" smtClean="0"/>
              <a:t>17/06/2021</a:t>
            </a:fld>
            <a:endParaRPr lang="en-GB"/>
          </a:p>
        </p:txBody>
      </p:sp>
      <p:sp>
        <p:nvSpPr>
          <p:cNvPr id="5" name="Footer Placeholder 4">
            <a:extLst>
              <a:ext uri="{FF2B5EF4-FFF2-40B4-BE49-F238E27FC236}">
                <a16:creationId xmlns:a16="http://schemas.microsoft.com/office/drawing/2014/main" id="{EB36523B-65B1-4688-88F3-CCB3D2D4017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1EFCAED1-A1E8-4693-8FA2-9962CEC0A29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23BDE5-F0F1-453A-9B85-B3A9681AC211}" type="slidenum">
              <a:rPr lang="en-GB" smtClean="0"/>
              <a:t>‹#›</a:t>
            </a:fld>
            <a:endParaRPr lang="en-GB"/>
          </a:p>
        </p:txBody>
      </p:sp>
    </p:spTree>
    <p:extLst>
      <p:ext uri="{BB962C8B-B14F-4D97-AF65-F5344CB8AC3E}">
        <p14:creationId xmlns:p14="http://schemas.microsoft.com/office/powerpoint/2010/main" val="36001094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hyperlink" Target="https://footprint.wwf.org.uk/#/questionnaire"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ernestcooktrust.org.uk/what-we-do/green-influencers-scheme/" TargetMode="External"/><Relationship Id="rId2" Type="http://schemas.openxmlformats.org/officeDocument/2006/relationships/slideLayout" Target="../slideLayouts/slideLayout2.xml"/><Relationship Id="rId1" Type="http://schemas.openxmlformats.org/officeDocument/2006/relationships/video" Target="https://www.youtube.com/embed/ByOfxBEe1lQ?start=10&amp;feature=oembed" TargetMode="External"/><Relationship Id="rId4" Type="http://schemas.openxmlformats.org/officeDocument/2006/relationships/image" Target="../media/image5.jpeg"/></Relationships>
</file>

<file path=ppt/slides/_rels/slide26.xml.rels><?xml version="1.0" encoding="UTF-8" standalone="yes"?>
<Relationships xmlns="http://schemas.openxmlformats.org/package/2006/relationships"><Relationship Id="rId3" Type="http://schemas.openxmlformats.org/officeDocument/2006/relationships/hyperlink" Target="https://www.climateactionleicesterandleicestershire.org.uk/index.php/climate-coalition-leicester-and-leicestershire/" TargetMode="External"/><Relationship Id="rId2" Type="http://schemas.openxmlformats.org/officeDocument/2006/relationships/hyperlink" Target="https://www.voicemag.uk/interview/9216/interview-with-climate-change-environmentalist-paul-lodry" TargetMode="External"/><Relationship Id="rId1" Type="http://schemas.openxmlformats.org/officeDocument/2006/relationships/slideLayout" Target="../slideLayouts/slideLayout2.xml"/><Relationship Id="rId5" Type="http://schemas.openxmlformats.org/officeDocument/2006/relationships/hyperlink" Target="https://www.un.org/en/climatechange/youth-in-action" TargetMode="External"/><Relationship Id="rId4" Type="http://schemas.openxmlformats.org/officeDocument/2006/relationships/hyperlink" Target="https://www.ukycc.com/recruitment-2021"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video" Target="https://www.youtube.com/embed/f_xAQNNi4pA?feature=oembed" TargetMode="External"/></Relationships>
</file>

<file path=ppt/slides/_rels/slide2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video" Target="https://www.youtube.com/embed/Yb3AUhDrG34?feature=oembed" TargetMode="External"/></Relationships>
</file>

<file path=ppt/slides/_rels/slide30.xml.rels><?xml version="1.0" encoding="UTF-8" standalone="yes"?>
<Relationships xmlns="http://schemas.openxmlformats.org/package/2006/relationships"><Relationship Id="rId3" Type="http://schemas.openxmlformats.org/officeDocument/2006/relationships/hyperlink" Target="http://www.renewableuk.com/" TargetMode="External"/><Relationship Id="rId2" Type="http://schemas.openxmlformats.org/officeDocument/2006/relationships/hyperlink" Target="https://schools.leicester.gov.uk/services/environment-health-and-well-being/environmental-education/project-work/energy-water-monitoring/" TargetMode="External"/><Relationship Id="rId1" Type="http://schemas.openxmlformats.org/officeDocument/2006/relationships/slideLayout" Target="../slideLayouts/slideLayout2.xml"/><Relationship Id="rId4" Type="http://schemas.openxmlformats.org/officeDocument/2006/relationships/hyperlink" Target="http://www.ellenmacarthurfoundation.org/"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3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F6D84416-99AC-4C62-8F00-B73F3F731D5E}"/>
              </a:ext>
            </a:extLst>
          </p:cNvPr>
          <p:cNvSpPr/>
          <p:nvPr/>
        </p:nvSpPr>
        <p:spPr>
          <a:xfrm>
            <a:off x="0" y="0"/>
            <a:ext cx="2343150" cy="6858000"/>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ED2DAD6E-B1B5-4E8E-B79B-FF2EA4AF6E47}"/>
              </a:ext>
            </a:extLst>
          </p:cNvPr>
          <p:cNvSpPr/>
          <p:nvPr/>
        </p:nvSpPr>
        <p:spPr>
          <a:xfrm>
            <a:off x="1162050" y="0"/>
            <a:ext cx="2114550" cy="4038600"/>
          </a:xfrm>
          <a:prstGeom prst="rect">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a:extLst>
              <a:ext uri="{FF2B5EF4-FFF2-40B4-BE49-F238E27FC236}">
                <a16:creationId xmlns:a16="http://schemas.microsoft.com/office/drawing/2014/main" id="{D3A31666-249B-433E-A164-F02D58A6BBEF}"/>
              </a:ext>
            </a:extLst>
          </p:cNvPr>
          <p:cNvSpPr txBox="1"/>
          <p:nvPr/>
        </p:nvSpPr>
        <p:spPr>
          <a:xfrm>
            <a:off x="1162050" y="3429000"/>
            <a:ext cx="2114550" cy="523220"/>
          </a:xfrm>
          <a:prstGeom prst="rect">
            <a:avLst/>
          </a:prstGeom>
          <a:noFill/>
        </p:spPr>
        <p:txBody>
          <a:bodyPr wrap="square" rtlCol="0">
            <a:spAutoFit/>
          </a:bodyPr>
          <a:lstStyle/>
          <a:p>
            <a:r>
              <a:rPr lang="en-GB" sz="2800" b="1" dirty="0">
                <a:solidFill>
                  <a:schemeClr val="bg1"/>
                </a:solidFill>
                <a:latin typeface="Segoe UI" panose="020B0502040204020203" pitchFamily="34" charset="0"/>
                <a:cs typeface="Segoe UI" panose="020B0502040204020203" pitchFamily="34" charset="0"/>
              </a:rPr>
              <a:t>Key Sectors</a:t>
            </a:r>
          </a:p>
        </p:txBody>
      </p:sp>
      <p:sp>
        <p:nvSpPr>
          <p:cNvPr id="22" name="TextBox 21">
            <a:extLst>
              <a:ext uri="{FF2B5EF4-FFF2-40B4-BE49-F238E27FC236}">
                <a16:creationId xmlns:a16="http://schemas.microsoft.com/office/drawing/2014/main" id="{06417CC5-D5D5-4C5C-99BA-431E5D0EE803}"/>
              </a:ext>
            </a:extLst>
          </p:cNvPr>
          <p:cNvSpPr txBox="1"/>
          <p:nvPr/>
        </p:nvSpPr>
        <p:spPr>
          <a:xfrm>
            <a:off x="7747647" y="6008927"/>
            <a:ext cx="4229100" cy="400110"/>
          </a:xfrm>
          <a:prstGeom prst="rect">
            <a:avLst/>
          </a:prstGeom>
          <a:noFill/>
        </p:spPr>
        <p:txBody>
          <a:bodyPr wrap="square" rtlCol="0">
            <a:spAutoFit/>
          </a:bodyPr>
          <a:lstStyle/>
          <a:p>
            <a:r>
              <a:rPr lang="en-GB" sz="2000" b="1" dirty="0">
                <a:solidFill>
                  <a:srgbClr val="A6DA52"/>
                </a:solidFill>
                <a:latin typeface="Segoe UI" panose="020B0502040204020203" pitchFamily="34" charset="0"/>
                <a:cs typeface="Segoe UI" panose="020B0502040204020203" pitchFamily="34" charset="0"/>
              </a:rPr>
              <a:t>LLEP</a:t>
            </a:r>
            <a:r>
              <a:rPr lang="en-GB" sz="2000" b="1" dirty="0">
                <a:latin typeface="Segoe UI" panose="020B0502040204020203" pitchFamily="34" charset="0"/>
                <a:cs typeface="Segoe UI" panose="020B0502040204020203" pitchFamily="34" charset="0"/>
              </a:rPr>
              <a:t> World of Work series.</a:t>
            </a:r>
          </a:p>
        </p:txBody>
      </p:sp>
      <p:sp>
        <p:nvSpPr>
          <p:cNvPr id="25" name="TextBox 24">
            <a:extLst>
              <a:ext uri="{FF2B5EF4-FFF2-40B4-BE49-F238E27FC236}">
                <a16:creationId xmlns:a16="http://schemas.microsoft.com/office/drawing/2014/main" id="{716ADBD8-C7F1-4148-91F2-5CB7F5D24338}"/>
              </a:ext>
            </a:extLst>
          </p:cNvPr>
          <p:cNvSpPr txBox="1"/>
          <p:nvPr/>
        </p:nvSpPr>
        <p:spPr>
          <a:xfrm>
            <a:off x="1133475" y="4038600"/>
            <a:ext cx="11058525" cy="2215991"/>
          </a:xfrm>
          <a:prstGeom prst="rect">
            <a:avLst/>
          </a:prstGeom>
          <a:noFill/>
        </p:spPr>
        <p:txBody>
          <a:bodyPr wrap="square" rtlCol="0">
            <a:spAutoFit/>
          </a:bodyPr>
          <a:lstStyle/>
          <a:p>
            <a:r>
              <a:rPr lang="en-GB" sz="13800" b="1" dirty="0">
                <a:latin typeface="Segoe UI" panose="020B0502040204020203" pitchFamily="34" charset="0"/>
                <a:cs typeface="Segoe UI" panose="020B0502040204020203" pitchFamily="34" charset="0"/>
              </a:rPr>
              <a:t>Low Carbon</a:t>
            </a:r>
          </a:p>
        </p:txBody>
      </p:sp>
      <p:pic>
        <p:nvPicPr>
          <p:cNvPr id="26" name="Picture 25" descr="A picture containing text, clipart&#10;&#10;Description automatically generated">
            <a:extLst>
              <a:ext uri="{FF2B5EF4-FFF2-40B4-BE49-F238E27FC236}">
                <a16:creationId xmlns:a16="http://schemas.microsoft.com/office/drawing/2014/main" id="{C8150670-E902-4416-BD83-747EB11D09B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32625" y="278326"/>
            <a:ext cx="2044122" cy="828262"/>
          </a:xfrm>
          <a:prstGeom prst="rect">
            <a:avLst/>
          </a:prstGeom>
        </p:spPr>
      </p:pic>
      <p:pic>
        <p:nvPicPr>
          <p:cNvPr id="27" name="Picture 26" descr="Logo&#10;&#10;Description automatically generated">
            <a:extLst>
              <a:ext uri="{FF2B5EF4-FFF2-40B4-BE49-F238E27FC236}">
                <a16:creationId xmlns:a16="http://schemas.microsoft.com/office/drawing/2014/main" id="{9A8AEFCF-36D2-4B26-A0CE-56C084E2783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53614" y="99453"/>
            <a:ext cx="1563758" cy="1186008"/>
          </a:xfrm>
          <a:prstGeom prst="rect">
            <a:avLst/>
          </a:prstGeom>
        </p:spPr>
      </p:pic>
      <p:pic>
        <p:nvPicPr>
          <p:cNvPr id="28" name="Picture 27" descr="A picture containing chart&#10;&#10;Description automatically generated">
            <a:extLst>
              <a:ext uri="{FF2B5EF4-FFF2-40B4-BE49-F238E27FC236}">
                <a16:creationId xmlns:a16="http://schemas.microsoft.com/office/drawing/2014/main" id="{27C411A9-02A0-4535-A9AE-D65DA6D280B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78255" y="99453"/>
            <a:ext cx="1160106" cy="1190866"/>
          </a:xfrm>
          <a:prstGeom prst="rect">
            <a:avLst/>
          </a:prstGeom>
        </p:spPr>
      </p:pic>
    </p:spTree>
    <p:extLst>
      <p:ext uri="{BB962C8B-B14F-4D97-AF65-F5344CB8AC3E}">
        <p14:creationId xmlns:p14="http://schemas.microsoft.com/office/powerpoint/2010/main" val="18781164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1CD628C-0223-40E3-84BA-208F70D83952}"/>
              </a:ext>
            </a:extLst>
          </p:cNvPr>
          <p:cNvSpPr/>
          <p:nvPr/>
        </p:nvSpPr>
        <p:spPr>
          <a:xfrm>
            <a:off x="419793" y="-3502"/>
            <a:ext cx="756732" cy="6861502"/>
          </a:xfrm>
          <a:prstGeom prst="rect">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1646586" y="452179"/>
            <a:ext cx="10545413" cy="1666757"/>
          </a:xfrm>
        </p:spPr>
        <p:txBody>
          <a:bodyPr>
            <a:normAutofit/>
          </a:bodyPr>
          <a:lstStyle/>
          <a:p>
            <a:r>
              <a:rPr lang="en-GB" dirty="0">
                <a:latin typeface="Segoe UI" panose="020B0502040204020203" pitchFamily="34" charset="0"/>
                <a:cs typeface="Segoe UI" panose="020B0502040204020203" pitchFamily="34" charset="0"/>
              </a:rPr>
              <a:t>Why is the Low Carbon / Renewable </a:t>
            </a:r>
            <a:br>
              <a:rPr lang="en-GB" dirty="0">
                <a:latin typeface="Segoe UI" panose="020B0502040204020203" pitchFamily="34" charset="0"/>
                <a:cs typeface="Segoe UI" panose="020B0502040204020203" pitchFamily="34" charset="0"/>
              </a:rPr>
            </a:br>
            <a:r>
              <a:rPr lang="en-GB" dirty="0">
                <a:latin typeface="Segoe UI" panose="020B0502040204020203" pitchFamily="34" charset="0"/>
                <a:cs typeface="Segoe UI" panose="020B0502040204020203" pitchFamily="34" charset="0"/>
              </a:rPr>
              <a:t>industry a good career option?</a:t>
            </a:r>
          </a:p>
        </p:txBody>
      </p:sp>
      <p:sp>
        <p:nvSpPr>
          <p:cNvPr id="8" name="Rectangle 7">
            <a:extLst>
              <a:ext uri="{FF2B5EF4-FFF2-40B4-BE49-F238E27FC236}">
                <a16:creationId xmlns:a16="http://schemas.microsoft.com/office/drawing/2014/main" id="{526BCF2E-7703-4571-A897-21C5144780BC}"/>
              </a:ext>
            </a:extLst>
          </p:cNvPr>
          <p:cNvSpPr/>
          <p:nvPr/>
        </p:nvSpPr>
        <p:spPr>
          <a:xfrm>
            <a:off x="156039" y="-3502"/>
            <a:ext cx="100636" cy="6861502"/>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Content Placeholder 2">
            <a:extLst>
              <a:ext uri="{FF2B5EF4-FFF2-40B4-BE49-F238E27FC236}">
                <a16:creationId xmlns:a16="http://schemas.microsoft.com/office/drawing/2014/main" id="{425EE05F-05BF-4E39-8A14-D55CD050292E}"/>
              </a:ext>
            </a:extLst>
          </p:cNvPr>
          <p:cNvSpPr>
            <a:spLocks noGrp="1"/>
          </p:cNvSpPr>
          <p:nvPr>
            <p:ph idx="1"/>
          </p:nvPr>
        </p:nvSpPr>
        <p:spPr>
          <a:xfrm>
            <a:off x="1646586" y="2470245"/>
            <a:ext cx="9634302" cy="4387755"/>
          </a:xfrm>
        </p:spPr>
        <p:txBody>
          <a:bodyPr>
            <a:normAutofit/>
          </a:bodyPr>
          <a:lstStyle/>
          <a:p>
            <a:pPr marL="0" lvl="0" indent="0">
              <a:buNone/>
            </a:pPr>
            <a:r>
              <a:rPr lang="en-GB" sz="2000" dirty="0">
                <a:latin typeface="Segoe UI" panose="020B0502040204020203" pitchFamily="34" charset="0"/>
                <a:cs typeface="Segoe UI" panose="020B0502040204020203" pitchFamily="34" charset="0"/>
              </a:rPr>
              <a:t>There are </a:t>
            </a:r>
            <a:r>
              <a:rPr lang="en-GB" sz="2000" b="1" dirty="0">
                <a:solidFill>
                  <a:srgbClr val="A6DA52"/>
                </a:solidFill>
                <a:latin typeface="Segoe UI" panose="020B0502040204020203" pitchFamily="34" charset="0"/>
                <a:cs typeface="Segoe UI" panose="020B0502040204020203" pitchFamily="34" charset="0"/>
              </a:rPr>
              <a:t>plenty of job roles</a:t>
            </a:r>
            <a:r>
              <a:rPr lang="en-GB" sz="2000" dirty="0">
                <a:latin typeface="Segoe UI" panose="020B0502040204020203" pitchFamily="34" charset="0"/>
                <a:cs typeface="Segoe UI" panose="020B0502040204020203" pitchFamily="34" charset="0"/>
              </a:rPr>
              <a:t> in the Low Carbon industry, including:</a:t>
            </a:r>
          </a:p>
          <a:p>
            <a:pPr marL="0" lvl="0" indent="0">
              <a:buNone/>
            </a:pPr>
            <a:endParaRPr lang="en-GB" sz="2000" dirty="0">
              <a:latin typeface="Segoe UI" panose="020B0502040204020203" pitchFamily="34" charset="0"/>
              <a:cs typeface="Segoe UI" panose="020B0502040204020203" pitchFamily="34" charset="0"/>
            </a:endParaRPr>
          </a:p>
          <a:p>
            <a:pPr lvl="1"/>
            <a:r>
              <a:rPr lang="en-GB" sz="2000" dirty="0">
                <a:latin typeface="Segoe UI" panose="020B0502040204020203" pitchFamily="34" charset="0"/>
                <a:cs typeface="Segoe UI" panose="020B0502040204020203" pitchFamily="34" charset="0"/>
              </a:rPr>
              <a:t>Environmental Officer</a:t>
            </a:r>
          </a:p>
          <a:p>
            <a:pPr lvl="1"/>
            <a:r>
              <a:rPr lang="en-GB" sz="2000" dirty="0">
                <a:latin typeface="Segoe UI" panose="020B0502040204020203" pitchFamily="34" charset="0"/>
                <a:cs typeface="Segoe UI" panose="020B0502040204020203" pitchFamily="34" charset="0"/>
              </a:rPr>
              <a:t>Ecologist</a:t>
            </a:r>
          </a:p>
          <a:p>
            <a:pPr lvl="1"/>
            <a:r>
              <a:rPr lang="en-GB" sz="2000" dirty="0">
                <a:latin typeface="Segoe UI" panose="020B0502040204020203" pitchFamily="34" charset="0"/>
                <a:cs typeface="Segoe UI" panose="020B0502040204020203" pitchFamily="34" charset="0"/>
              </a:rPr>
              <a:t>Green Building Consultant</a:t>
            </a:r>
          </a:p>
          <a:p>
            <a:pPr lvl="1"/>
            <a:r>
              <a:rPr lang="en-GB" sz="2000" dirty="0">
                <a:latin typeface="Segoe UI" panose="020B0502040204020203" pitchFamily="34" charset="0"/>
                <a:cs typeface="Segoe UI" panose="020B0502040204020203" pitchFamily="34" charset="0"/>
              </a:rPr>
              <a:t>Solar Energy Technician</a:t>
            </a:r>
          </a:p>
          <a:p>
            <a:pPr lvl="1"/>
            <a:r>
              <a:rPr lang="en-GB" sz="2000" dirty="0">
                <a:latin typeface="Segoe UI" panose="020B0502040204020203" pitchFamily="34" charset="0"/>
                <a:cs typeface="Segoe UI" panose="020B0502040204020203" pitchFamily="34" charset="0"/>
              </a:rPr>
              <a:t>Electrical or Heating Engineer</a:t>
            </a:r>
          </a:p>
          <a:p>
            <a:pPr lvl="1"/>
            <a:r>
              <a:rPr lang="en-GB" sz="2000" dirty="0">
                <a:latin typeface="Segoe UI" panose="020B0502040204020203" pitchFamily="34" charset="0"/>
                <a:cs typeface="Segoe UI" panose="020B0502040204020203" pitchFamily="34" charset="0"/>
              </a:rPr>
              <a:t>Recycling Officer</a:t>
            </a:r>
          </a:p>
          <a:p>
            <a:pPr lvl="1"/>
            <a:r>
              <a:rPr lang="en-GB" sz="2000" dirty="0">
                <a:latin typeface="Segoe UI" panose="020B0502040204020203" pitchFamily="34" charset="0"/>
                <a:cs typeface="Segoe UI" panose="020B0502040204020203" pitchFamily="34" charset="0"/>
              </a:rPr>
              <a:t>Waste Management Operative</a:t>
            </a:r>
          </a:p>
          <a:p>
            <a:pPr lvl="1"/>
            <a:r>
              <a:rPr lang="en-GB" sz="2000" dirty="0">
                <a:latin typeface="Segoe UI" panose="020B0502040204020203" pitchFamily="34" charset="0"/>
                <a:cs typeface="Segoe UI" panose="020B0502040204020203" pitchFamily="34" charset="0"/>
              </a:rPr>
              <a:t>Insulation or Gas/Heating Installer</a:t>
            </a:r>
          </a:p>
          <a:p>
            <a:pPr lvl="1"/>
            <a:r>
              <a:rPr lang="en-GB" sz="2000" dirty="0">
                <a:latin typeface="Segoe UI" panose="020B0502040204020203" pitchFamily="34" charset="0"/>
                <a:cs typeface="Segoe UI" panose="020B0502040204020203" pitchFamily="34" charset="0"/>
              </a:rPr>
              <a:t>Travel/Mobility Consultant</a:t>
            </a:r>
          </a:p>
          <a:p>
            <a:pPr lvl="1"/>
            <a:r>
              <a:rPr lang="en-GB" sz="2000" dirty="0">
                <a:latin typeface="Segoe UI" panose="020B0502040204020203" pitchFamily="34" charset="0"/>
                <a:cs typeface="Segoe UI" panose="020B0502040204020203" pitchFamily="34" charset="0"/>
              </a:rPr>
              <a:t>Housing/Assets Manager</a:t>
            </a:r>
          </a:p>
        </p:txBody>
      </p:sp>
    </p:spTree>
    <p:extLst>
      <p:ext uri="{BB962C8B-B14F-4D97-AF65-F5344CB8AC3E}">
        <p14:creationId xmlns:p14="http://schemas.microsoft.com/office/powerpoint/2010/main" val="1352050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4">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4">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4">
                                            <p:txEl>
                                              <p:pRg st="10" end="1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1CD628C-0223-40E3-84BA-208F70D83952}"/>
              </a:ext>
            </a:extLst>
          </p:cNvPr>
          <p:cNvSpPr/>
          <p:nvPr/>
        </p:nvSpPr>
        <p:spPr>
          <a:xfrm>
            <a:off x="419793" y="-3502"/>
            <a:ext cx="756732" cy="6861502"/>
          </a:xfrm>
          <a:prstGeom prst="rect">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1646586" y="452179"/>
            <a:ext cx="10545413" cy="1666757"/>
          </a:xfrm>
        </p:spPr>
        <p:txBody>
          <a:bodyPr>
            <a:normAutofit/>
          </a:bodyPr>
          <a:lstStyle/>
          <a:p>
            <a:r>
              <a:rPr lang="en-GB" dirty="0">
                <a:latin typeface="Segoe UI" panose="020B0502040204020203" pitchFamily="34" charset="0"/>
                <a:cs typeface="Segoe UI" panose="020B0502040204020203" pitchFamily="34" charset="0"/>
              </a:rPr>
              <a:t>Why is the Low Carbon / Renewable </a:t>
            </a:r>
            <a:br>
              <a:rPr lang="en-GB" dirty="0">
                <a:latin typeface="Segoe UI" panose="020B0502040204020203" pitchFamily="34" charset="0"/>
                <a:cs typeface="Segoe UI" panose="020B0502040204020203" pitchFamily="34" charset="0"/>
              </a:rPr>
            </a:br>
            <a:r>
              <a:rPr lang="en-GB" dirty="0">
                <a:latin typeface="Segoe UI" panose="020B0502040204020203" pitchFamily="34" charset="0"/>
                <a:cs typeface="Segoe UI" panose="020B0502040204020203" pitchFamily="34" charset="0"/>
              </a:rPr>
              <a:t>industry a good career option?</a:t>
            </a:r>
          </a:p>
        </p:txBody>
      </p:sp>
      <p:sp>
        <p:nvSpPr>
          <p:cNvPr id="8" name="Rectangle 7">
            <a:extLst>
              <a:ext uri="{FF2B5EF4-FFF2-40B4-BE49-F238E27FC236}">
                <a16:creationId xmlns:a16="http://schemas.microsoft.com/office/drawing/2014/main" id="{526BCF2E-7703-4571-A897-21C5144780BC}"/>
              </a:ext>
            </a:extLst>
          </p:cNvPr>
          <p:cNvSpPr/>
          <p:nvPr/>
        </p:nvSpPr>
        <p:spPr>
          <a:xfrm>
            <a:off x="156039" y="-3502"/>
            <a:ext cx="100636" cy="6861502"/>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Content Placeholder 2">
            <a:extLst>
              <a:ext uri="{FF2B5EF4-FFF2-40B4-BE49-F238E27FC236}">
                <a16:creationId xmlns:a16="http://schemas.microsoft.com/office/drawing/2014/main" id="{425EE05F-05BF-4E39-8A14-D55CD050292E}"/>
              </a:ext>
            </a:extLst>
          </p:cNvPr>
          <p:cNvSpPr>
            <a:spLocks noGrp="1"/>
          </p:cNvSpPr>
          <p:nvPr>
            <p:ph idx="1"/>
          </p:nvPr>
        </p:nvSpPr>
        <p:spPr>
          <a:xfrm>
            <a:off x="1646586" y="2769703"/>
            <a:ext cx="9634302" cy="3882887"/>
          </a:xfrm>
        </p:spPr>
        <p:txBody>
          <a:bodyPr>
            <a:normAutofit/>
          </a:bodyPr>
          <a:lstStyle/>
          <a:p>
            <a:pPr marL="0" lvl="0" indent="0">
              <a:lnSpc>
                <a:spcPct val="150000"/>
              </a:lnSpc>
              <a:buNone/>
            </a:pPr>
            <a:r>
              <a:rPr lang="en-GB" sz="2000" dirty="0">
                <a:latin typeface="Segoe UI" panose="020B0502040204020203" pitchFamily="34" charset="0"/>
                <a:cs typeface="Segoe UI" panose="020B0502040204020203" pitchFamily="34" charset="0"/>
              </a:rPr>
              <a:t>Many organisations have Environmental/Sustainability Managers or Officers, whose role is:</a:t>
            </a:r>
          </a:p>
          <a:p>
            <a:pPr lvl="1">
              <a:lnSpc>
                <a:spcPct val="150000"/>
              </a:lnSpc>
            </a:pPr>
            <a:r>
              <a:rPr lang="en-GB" sz="2000" dirty="0">
                <a:latin typeface="Segoe UI" panose="020B0502040204020203" pitchFamily="34" charset="0"/>
                <a:cs typeface="Segoe UI" panose="020B0502040204020203" pitchFamily="34" charset="0"/>
              </a:rPr>
              <a:t>to ensure compliance with environmental policy and legislation</a:t>
            </a:r>
          </a:p>
          <a:p>
            <a:pPr lvl="1">
              <a:lnSpc>
                <a:spcPct val="150000"/>
              </a:lnSpc>
            </a:pPr>
            <a:r>
              <a:rPr lang="en-GB" sz="2000" dirty="0">
                <a:latin typeface="Segoe UI" panose="020B0502040204020203" pitchFamily="34" charset="0"/>
                <a:cs typeface="Segoe UI" panose="020B0502040204020203" pitchFamily="34" charset="0"/>
              </a:rPr>
              <a:t>to reduce costs and environmental impact</a:t>
            </a:r>
          </a:p>
          <a:p>
            <a:pPr lvl="1">
              <a:lnSpc>
                <a:spcPct val="150000"/>
              </a:lnSpc>
            </a:pPr>
            <a:r>
              <a:rPr lang="en-GB" sz="2000" dirty="0">
                <a:latin typeface="Segoe UI" panose="020B0502040204020203" pitchFamily="34" charset="0"/>
                <a:cs typeface="Segoe UI" panose="020B0502040204020203" pitchFamily="34" charset="0"/>
              </a:rPr>
              <a:t>to support employees with changing behaviour and working practices for example, encouraging sustainable travel to work like cycling.</a:t>
            </a:r>
          </a:p>
          <a:p>
            <a:pPr lvl="0"/>
            <a:endParaRPr lang="en-GB"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759086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1CD628C-0223-40E3-84BA-208F70D83952}"/>
              </a:ext>
            </a:extLst>
          </p:cNvPr>
          <p:cNvSpPr/>
          <p:nvPr/>
        </p:nvSpPr>
        <p:spPr>
          <a:xfrm>
            <a:off x="419793" y="-3502"/>
            <a:ext cx="756732" cy="6861502"/>
          </a:xfrm>
          <a:prstGeom prst="rect">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1646586" y="452179"/>
            <a:ext cx="10545413" cy="1666757"/>
          </a:xfrm>
        </p:spPr>
        <p:txBody>
          <a:bodyPr>
            <a:normAutofit/>
          </a:bodyPr>
          <a:lstStyle/>
          <a:p>
            <a:r>
              <a:rPr lang="en-GB" dirty="0">
                <a:latin typeface="Segoe UI" panose="020B0502040204020203" pitchFamily="34" charset="0"/>
                <a:cs typeface="Segoe UI" panose="020B0502040204020203" pitchFamily="34" charset="0"/>
              </a:rPr>
              <a:t>Why is the Low Carbon / Renewable </a:t>
            </a:r>
            <a:br>
              <a:rPr lang="en-GB" dirty="0">
                <a:latin typeface="Segoe UI" panose="020B0502040204020203" pitchFamily="34" charset="0"/>
                <a:cs typeface="Segoe UI" panose="020B0502040204020203" pitchFamily="34" charset="0"/>
              </a:rPr>
            </a:br>
            <a:r>
              <a:rPr lang="en-GB" dirty="0">
                <a:latin typeface="Segoe UI" panose="020B0502040204020203" pitchFamily="34" charset="0"/>
                <a:cs typeface="Segoe UI" panose="020B0502040204020203" pitchFamily="34" charset="0"/>
              </a:rPr>
              <a:t>industry a good career option?</a:t>
            </a:r>
          </a:p>
        </p:txBody>
      </p:sp>
      <p:sp>
        <p:nvSpPr>
          <p:cNvPr id="8" name="Rectangle 7">
            <a:extLst>
              <a:ext uri="{FF2B5EF4-FFF2-40B4-BE49-F238E27FC236}">
                <a16:creationId xmlns:a16="http://schemas.microsoft.com/office/drawing/2014/main" id="{526BCF2E-7703-4571-A897-21C5144780BC}"/>
              </a:ext>
            </a:extLst>
          </p:cNvPr>
          <p:cNvSpPr/>
          <p:nvPr/>
        </p:nvSpPr>
        <p:spPr>
          <a:xfrm>
            <a:off x="156039" y="-3502"/>
            <a:ext cx="100636" cy="6861502"/>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Content Placeholder 2">
            <a:extLst>
              <a:ext uri="{FF2B5EF4-FFF2-40B4-BE49-F238E27FC236}">
                <a16:creationId xmlns:a16="http://schemas.microsoft.com/office/drawing/2014/main" id="{425EE05F-05BF-4E39-8A14-D55CD050292E}"/>
              </a:ext>
            </a:extLst>
          </p:cNvPr>
          <p:cNvSpPr>
            <a:spLocks noGrp="1"/>
          </p:cNvSpPr>
          <p:nvPr>
            <p:ph idx="1"/>
          </p:nvPr>
        </p:nvSpPr>
        <p:spPr>
          <a:xfrm>
            <a:off x="1646586" y="2769703"/>
            <a:ext cx="9634302" cy="4088297"/>
          </a:xfrm>
        </p:spPr>
        <p:txBody>
          <a:bodyPr>
            <a:normAutofit/>
          </a:bodyPr>
          <a:lstStyle/>
          <a:p>
            <a:pPr marL="0" lvl="0" indent="0">
              <a:buNone/>
            </a:pPr>
            <a:r>
              <a:rPr lang="en-GB" sz="2000" dirty="0">
                <a:latin typeface="Segoe UI" panose="020B0502040204020203" pitchFamily="34" charset="0"/>
                <a:cs typeface="Segoe UI" panose="020B0502040204020203" pitchFamily="34" charset="0"/>
              </a:rPr>
              <a:t>To reach carbon reduction targets, every job in every industry needs to be </a:t>
            </a:r>
            <a:r>
              <a:rPr lang="en-GB" sz="2000" b="1" dirty="0">
                <a:solidFill>
                  <a:srgbClr val="A6DA52"/>
                </a:solidFill>
                <a:latin typeface="Segoe UI" panose="020B0502040204020203" pitchFamily="34" charset="0"/>
                <a:cs typeface="Segoe UI" panose="020B0502040204020203" pitchFamily="34" charset="0"/>
              </a:rPr>
              <a:t>green</a:t>
            </a:r>
            <a:r>
              <a:rPr lang="en-GB" sz="2000" dirty="0">
                <a:latin typeface="Segoe UI" panose="020B0502040204020203" pitchFamily="34" charset="0"/>
                <a:cs typeface="Segoe UI" panose="020B0502040204020203" pitchFamily="34" charset="0"/>
              </a:rPr>
              <a:t>.</a:t>
            </a:r>
          </a:p>
          <a:p>
            <a:pPr marL="0" lvl="0" indent="0">
              <a:buNone/>
            </a:pPr>
            <a:endParaRPr lang="en-GB" sz="2000" dirty="0">
              <a:latin typeface="Segoe UI" panose="020B0502040204020203" pitchFamily="34" charset="0"/>
              <a:cs typeface="Segoe UI" panose="020B0502040204020203" pitchFamily="34" charset="0"/>
            </a:endParaRPr>
          </a:p>
          <a:p>
            <a:pPr marL="0" lvl="0" indent="0">
              <a:buNone/>
            </a:pPr>
            <a:r>
              <a:rPr lang="en-GB" sz="2000" dirty="0">
                <a:latin typeface="Segoe UI" panose="020B0502040204020203" pitchFamily="34" charset="0"/>
                <a:cs typeface="Segoe UI" panose="020B0502040204020203" pitchFamily="34" charset="0"/>
              </a:rPr>
              <a:t>We know we need </a:t>
            </a:r>
            <a:r>
              <a:rPr lang="en-GB" sz="2000" b="1" dirty="0">
                <a:solidFill>
                  <a:srgbClr val="A6DA52"/>
                </a:solidFill>
                <a:latin typeface="Segoe UI" panose="020B0502040204020203" pitchFamily="34" charset="0"/>
                <a:cs typeface="Segoe UI" panose="020B0502040204020203" pitchFamily="34" charset="0"/>
              </a:rPr>
              <a:t>agents of change</a:t>
            </a:r>
            <a:r>
              <a:rPr lang="en-GB" sz="2000" dirty="0">
                <a:latin typeface="Segoe UI" panose="020B0502040204020203" pitchFamily="34" charset="0"/>
                <a:cs typeface="Segoe UI" panose="020B0502040204020203" pitchFamily="34" charset="0"/>
              </a:rPr>
              <a:t>, </a:t>
            </a:r>
            <a:r>
              <a:rPr lang="en-GB" sz="2000" b="1" dirty="0">
                <a:solidFill>
                  <a:srgbClr val="A6DA52"/>
                </a:solidFill>
                <a:latin typeface="Segoe UI" panose="020B0502040204020203" pitchFamily="34" charset="0"/>
                <a:cs typeface="Segoe UI" panose="020B0502040204020203" pitchFamily="34" charset="0"/>
              </a:rPr>
              <a:t>entrepreneurs</a:t>
            </a:r>
            <a:r>
              <a:rPr lang="en-GB" sz="2000" dirty="0">
                <a:latin typeface="Segoe UI" panose="020B0502040204020203" pitchFamily="34" charset="0"/>
                <a:cs typeface="Segoe UI" panose="020B0502040204020203" pitchFamily="34" charset="0"/>
              </a:rPr>
              <a:t> and </a:t>
            </a:r>
            <a:r>
              <a:rPr lang="en-GB" sz="2000" b="1" dirty="0">
                <a:solidFill>
                  <a:srgbClr val="A6DA52"/>
                </a:solidFill>
                <a:latin typeface="Segoe UI" panose="020B0502040204020203" pitchFamily="34" charset="0"/>
                <a:cs typeface="Segoe UI" panose="020B0502040204020203" pitchFamily="34" charset="0"/>
              </a:rPr>
              <a:t>innovators</a:t>
            </a:r>
            <a:r>
              <a:rPr lang="en-GB" sz="2000" dirty="0">
                <a:latin typeface="Segoe UI" panose="020B0502040204020203" pitchFamily="34" charset="0"/>
                <a:cs typeface="Segoe UI" panose="020B0502040204020203" pitchFamily="34" charset="0"/>
              </a:rPr>
              <a:t> to make this happen! </a:t>
            </a:r>
          </a:p>
          <a:p>
            <a:pPr marL="0" lvl="0" indent="0">
              <a:buNone/>
            </a:pPr>
            <a:endParaRPr lang="en-GB" sz="2000" dirty="0">
              <a:latin typeface="Segoe UI" panose="020B0502040204020203" pitchFamily="34" charset="0"/>
              <a:cs typeface="Segoe UI" panose="020B0502040204020203" pitchFamily="34" charset="0"/>
            </a:endParaRPr>
          </a:p>
          <a:p>
            <a:pPr marL="0" lvl="0" indent="0">
              <a:buNone/>
            </a:pPr>
            <a:r>
              <a:rPr lang="en-GB" sz="2000" dirty="0">
                <a:latin typeface="Segoe UI" panose="020B0502040204020203" pitchFamily="34" charset="0"/>
                <a:cs typeface="Segoe UI" panose="020B0502040204020203" pitchFamily="34" charset="0"/>
              </a:rPr>
              <a:t>Young people are valuable contributors to </a:t>
            </a:r>
            <a:r>
              <a:rPr lang="en-GB" sz="2000" b="1" dirty="0">
                <a:solidFill>
                  <a:srgbClr val="A6DA52"/>
                </a:solidFill>
                <a:latin typeface="Segoe UI" panose="020B0502040204020203" pitchFamily="34" charset="0"/>
                <a:cs typeface="Segoe UI" panose="020B0502040204020203" pitchFamily="34" charset="0"/>
              </a:rPr>
              <a:t>climate action</a:t>
            </a:r>
            <a:r>
              <a:rPr lang="en-GB" sz="2000" dirty="0">
                <a:latin typeface="Segoe UI" panose="020B0502040204020203" pitchFamily="34" charset="0"/>
                <a:cs typeface="Segoe UI" panose="020B0502040204020203" pitchFamily="34" charset="0"/>
              </a:rPr>
              <a:t>. Whether through education, art, science or technology, young people are </a:t>
            </a:r>
            <a:r>
              <a:rPr lang="en-GB" sz="2000" b="1" dirty="0">
                <a:solidFill>
                  <a:srgbClr val="A6DA52"/>
                </a:solidFill>
                <a:latin typeface="Segoe UI" panose="020B0502040204020203" pitchFamily="34" charset="0"/>
                <a:cs typeface="Segoe UI" panose="020B0502040204020203" pitchFamily="34" charset="0"/>
              </a:rPr>
              <a:t>scaling up their efforts </a:t>
            </a:r>
            <a:r>
              <a:rPr lang="en-GB" sz="2000" dirty="0">
                <a:latin typeface="Segoe UI" panose="020B0502040204020203" pitchFamily="34" charset="0"/>
                <a:cs typeface="Segoe UI" panose="020B0502040204020203" pitchFamily="34" charset="0"/>
              </a:rPr>
              <a:t>and using </a:t>
            </a:r>
            <a:r>
              <a:rPr lang="en-GB" sz="2000" b="1" dirty="0">
                <a:solidFill>
                  <a:srgbClr val="A6DA52"/>
                </a:solidFill>
                <a:latin typeface="Segoe UI" panose="020B0502040204020203" pitchFamily="34" charset="0"/>
                <a:cs typeface="Segoe UI" panose="020B0502040204020203" pitchFamily="34" charset="0"/>
              </a:rPr>
              <a:t>fresh perspective to accelerate change</a:t>
            </a:r>
            <a:r>
              <a:rPr lang="en-GB" sz="2000" dirty="0">
                <a:latin typeface="Segoe UI" panose="020B0502040204020203" pitchFamily="34" charset="0"/>
                <a:cs typeface="Segoe UI" panose="020B0502040204020203" pitchFamily="34" charset="0"/>
              </a:rPr>
              <a:t>.</a:t>
            </a:r>
          </a:p>
        </p:txBody>
      </p:sp>
    </p:spTree>
    <p:extLst>
      <p:ext uri="{BB962C8B-B14F-4D97-AF65-F5344CB8AC3E}">
        <p14:creationId xmlns:p14="http://schemas.microsoft.com/office/powerpoint/2010/main" val="3993735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660778" y="255077"/>
            <a:ext cx="10307897" cy="823350"/>
          </a:xfrm>
        </p:spPr>
        <p:txBody>
          <a:bodyPr/>
          <a:lstStyle/>
          <a:p>
            <a:r>
              <a:rPr lang="en-GB" dirty="0">
                <a:latin typeface="Segoe UI" panose="020B0502040204020203" pitchFamily="34" charset="0"/>
                <a:cs typeface="Segoe UI" panose="020B0502040204020203" pitchFamily="34" charset="0"/>
              </a:rPr>
              <a:t>Activity</a:t>
            </a:r>
          </a:p>
        </p:txBody>
      </p:sp>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660779" y="2013000"/>
            <a:ext cx="10515600" cy="4036323"/>
          </a:xfrm>
          <a:noFill/>
        </p:spPr>
        <p:txBody>
          <a:bodyPr>
            <a:noAutofit/>
          </a:bodyPr>
          <a:lstStyle/>
          <a:p>
            <a:pPr marL="0" indent="0" algn="just">
              <a:lnSpc>
                <a:spcPct val="100000"/>
              </a:lnSpc>
              <a:buNone/>
            </a:pPr>
            <a:r>
              <a:rPr lang="en-GB" sz="2000" dirty="0">
                <a:latin typeface="Segoe UI" panose="020B0502040204020203" pitchFamily="34" charset="0"/>
                <a:ea typeface="Calibri" panose="020F0502020204030204" pitchFamily="34" charset="0"/>
                <a:cs typeface="Segoe UI" panose="020B0502040204020203" pitchFamily="34" charset="0"/>
              </a:rPr>
              <a:t>Thinking about the role of the Environmental/Sustainability Officer, a big part of their job is to reduce environmental impact by supporting the business and its staff to </a:t>
            </a:r>
            <a:r>
              <a:rPr lang="en-GB" sz="2000" b="1" dirty="0">
                <a:solidFill>
                  <a:srgbClr val="A6DA52"/>
                </a:solidFill>
                <a:latin typeface="Segoe UI" panose="020B0502040204020203" pitchFamily="34" charset="0"/>
                <a:ea typeface="Calibri" panose="020F0502020204030204" pitchFamily="34" charset="0"/>
                <a:cs typeface="Segoe UI" panose="020B0502040204020203" pitchFamily="34" charset="0"/>
              </a:rPr>
              <a:t>change their behaviour</a:t>
            </a:r>
            <a:r>
              <a:rPr lang="en-GB" sz="2000" dirty="0">
                <a:latin typeface="Segoe UI" panose="020B0502040204020203" pitchFamily="34" charset="0"/>
                <a:ea typeface="Calibri" panose="020F0502020204030204" pitchFamily="34" charset="0"/>
                <a:cs typeface="Segoe UI" panose="020B0502040204020203" pitchFamily="34" charset="0"/>
              </a:rPr>
              <a:t>. </a:t>
            </a:r>
          </a:p>
          <a:p>
            <a:pPr marL="0" indent="0" algn="just">
              <a:lnSpc>
                <a:spcPct val="100000"/>
              </a:lnSpc>
              <a:buNone/>
            </a:pPr>
            <a:r>
              <a:rPr lang="en-GB" sz="2000" dirty="0">
                <a:latin typeface="Segoe UI" panose="020B0502040204020203" pitchFamily="34" charset="0"/>
                <a:ea typeface="Calibri" panose="020F0502020204030204" pitchFamily="34" charset="0"/>
                <a:cs typeface="Segoe UI" panose="020B0502040204020203" pitchFamily="34" charset="0"/>
              </a:rPr>
              <a:t> </a:t>
            </a:r>
          </a:p>
          <a:p>
            <a:pPr marL="0" indent="0" algn="just">
              <a:lnSpc>
                <a:spcPct val="100000"/>
              </a:lnSpc>
              <a:buNone/>
            </a:pPr>
            <a:r>
              <a:rPr lang="en-GB" sz="2000" dirty="0">
                <a:latin typeface="Segoe UI" panose="020B0502040204020203" pitchFamily="34" charset="0"/>
                <a:ea typeface="Calibri" panose="020F0502020204030204" pitchFamily="34" charset="0"/>
                <a:cs typeface="Segoe UI" panose="020B0502040204020203" pitchFamily="34" charset="0"/>
              </a:rPr>
              <a:t>What we mean by this is helping people to see how they can change what they normally do. </a:t>
            </a:r>
          </a:p>
          <a:p>
            <a:pPr marL="0" indent="0" algn="just">
              <a:lnSpc>
                <a:spcPct val="100000"/>
              </a:lnSpc>
              <a:buNone/>
            </a:pPr>
            <a:endParaRPr lang="en-GB" sz="2000" dirty="0">
              <a:latin typeface="Segoe UI" panose="020B0502040204020203" pitchFamily="34" charset="0"/>
              <a:ea typeface="Calibri" panose="020F0502020204030204" pitchFamily="34" charset="0"/>
              <a:cs typeface="Segoe UI" panose="020B0502040204020203" pitchFamily="34" charset="0"/>
            </a:endParaRPr>
          </a:p>
          <a:p>
            <a:pPr marL="0" indent="0" algn="just">
              <a:lnSpc>
                <a:spcPct val="100000"/>
              </a:lnSpc>
              <a:buNone/>
            </a:pPr>
            <a:r>
              <a:rPr lang="en-GB" sz="2000" dirty="0">
                <a:latin typeface="Segoe UI" panose="020B0502040204020203" pitchFamily="34" charset="0"/>
                <a:ea typeface="Calibri" panose="020F0502020204030204" pitchFamily="34" charset="0"/>
                <a:cs typeface="Segoe UI" panose="020B0502040204020203" pitchFamily="34" charset="0"/>
              </a:rPr>
              <a:t>An example is when someone usually drives to work. An Environmental Officer will look at ways to encourage people to choose an option that is more environmentally friendly, like walking or cycling or car sharing with someone else. </a:t>
            </a:r>
          </a:p>
        </p:txBody>
      </p:sp>
      <p:sp>
        <p:nvSpPr>
          <p:cNvPr id="7" name="Rectangle 6">
            <a:extLst>
              <a:ext uri="{FF2B5EF4-FFF2-40B4-BE49-F238E27FC236}">
                <a16:creationId xmlns:a16="http://schemas.microsoft.com/office/drawing/2014/main" id="{37EB19BC-5179-4E8B-A43E-A7D573BC3305}"/>
              </a:ext>
            </a:extLst>
          </p:cNvPr>
          <p:cNvSpPr/>
          <p:nvPr/>
        </p:nvSpPr>
        <p:spPr>
          <a:xfrm>
            <a:off x="0" y="1319628"/>
            <a:ext cx="11176379"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A picture containing chart&#10;&#10;Description automatically generated">
            <a:extLst>
              <a:ext uri="{FF2B5EF4-FFF2-40B4-BE49-F238E27FC236}">
                <a16:creationId xmlns:a16="http://schemas.microsoft.com/office/drawing/2014/main" id="{CBDB7CDE-348D-4112-85FC-21FF2E477D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68676" y="5614126"/>
            <a:ext cx="1160106" cy="1190866"/>
          </a:xfrm>
          <a:prstGeom prst="rect">
            <a:avLst/>
          </a:prstGeom>
        </p:spPr>
      </p:pic>
      <p:sp>
        <p:nvSpPr>
          <p:cNvPr id="9" name="Rectangle 8">
            <a:extLst>
              <a:ext uri="{FF2B5EF4-FFF2-40B4-BE49-F238E27FC236}">
                <a16:creationId xmlns:a16="http://schemas.microsoft.com/office/drawing/2014/main" id="{4896462E-1F81-4D6C-B9DF-ED2E4A4498D2}"/>
              </a:ext>
            </a:extLst>
          </p:cNvPr>
          <p:cNvSpPr/>
          <p:nvPr/>
        </p:nvSpPr>
        <p:spPr>
          <a:xfrm>
            <a:off x="11327641" y="1319628"/>
            <a:ext cx="75063"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08F3A01-096F-4153-9433-97148C9126C5}"/>
              </a:ext>
            </a:extLst>
          </p:cNvPr>
          <p:cNvSpPr/>
          <p:nvPr/>
        </p:nvSpPr>
        <p:spPr>
          <a:xfrm>
            <a:off x="11526671" y="1319628"/>
            <a:ext cx="75063"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F899714A-DF56-402E-A024-69CE89B61F2F}"/>
              </a:ext>
            </a:extLst>
          </p:cNvPr>
          <p:cNvSpPr/>
          <p:nvPr/>
        </p:nvSpPr>
        <p:spPr>
          <a:xfrm>
            <a:off x="11725701" y="1319627"/>
            <a:ext cx="75063"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75950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660778" y="255077"/>
            <a:ext cx="10307897" cy="823350"/>
          </a:xfrm>
        </p:spPr>
        <p:txBody>
          <a:bodyPr/>
          <a:lstStyle/>
          <a:p>
            <a:r>
              <a:rPr lang="en-GB" dirty="0">
                <a:latin typeface="Segoe UI" panose="020B0502040204020203" pitchFamily="34" charset="0"/>
                <a:cs typeface="Segoe UI" panose="020B0502040204020203" pitchFamily="34" charset="0"/>
              </a:rPr>
              <a:t>Activity</a:t>
            </a:r>
          </a:p>
        </p:txBody>
      </p:sp>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660779" y="2013000"/>
            <a:ext cx="10515600" cy="4036323"/>
          </a:xfrm>
          <a:noFill/>
        </p:spPr>
        <p:txBody>
          <a:bodyPr>
            <a:noAutofit/>
          </a:bodyPr>
          <a:lstStyle/>
          <a:p>
            <a:pPr marL="0" indent="0">
              <a:buNone/>
            </a:pPr>
            <a:r>
              <a:rPr lang="en-GB" sz="2000" dirty="0">
                <a:latin typeface="Segoe UI" panose="020B0502040204020203" pitchFamily="34" charset="0"/>
                <a:ea typeface="Calibri" panose="020F0502020204030204" pitchFamily="34" charset="0"/>
                <a:cs typeface="Segoe UI" panose="020B0502040204020203" pitchFamily="34" charset="0"/>
              </a:rPr>
              <a:t>Our task today is to become Environmental Officers for our school. Let’s think about how we can make our school more </a:t>
            </a:r>
            <a:r>
              <a:rPr lang="en-GB" sz="2000" b="1" dirty="0">
                <a:solidFill>
                  <a:srgbClr val="A6DA52"/>
                </a:solidFill>
                <a:latin typeface="Segoe UI" panose="020B0502040204020203" pitchFamily="34" charset="0"/>
                <a:ea typeface="Calibri" panose="020F0502020204030204" pitchFamily="34" charset="0"/>
                <a:cs typeface="Segoe UI" panose="020B0502040204020203" pitchFamily="34" charset="0"/>
              </a:rPr>
              <a:t>environmentally friendly</a:t>
            </a:r>
            <a:r>
              <a:rPr lang="en-GB" sz="2000" dirty="0">
                <a:latin typeface="Segoe UI" panose="020B0502040204020203" pitchFamily="34" charset="0"/>
                <a:ea typeface="Calibri" panose="020F0502020204030204" pitchFamily="34" charset="0"/>
                <a:cs typeface="Segoe UI" panose="020B0502040204020203" pitchFamily="34" charset="0"/>
              </a:rPr>
              <a:t>.</a:t>
            </a:r>
            <a:endParaRPr lang="en-GB" sz="2000" dirty="0">
              <a:latin typeface="Segoe UI" panose="020B0502040204020203" pitchFamily="34" charset="0"/>
              <a:cs typeface="Segoe UI" panose="020B0502040204020203" pitchFamily="34" charset="0"/>
            </a:endParaRPr>
          </a:p>
          <a:p>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In order to make changes, we need to think about what our </a:t>
            </a:r>
            <a:r>
              <a:rPr lang="en-GB" sz="2000" b="1" dirty="0">
                <a:solidFill>
                  <a:srgbClr val="A6DA52"/>
                </a:solidFill>
                <a:latin typeface="Segoe UI" panose="020B0502040204020203" pitchFamily="34" charset="0"/>
                <a:cs typeface="Segoe UI" panose="020B0502040204020203" pitchFamily="34" charset="0"/>
              </a:rPr>
              <a:t>carbon footprint </a:t>
            </a:r>
            <a:r>
              <a:rPr lang="en-GB" sz="2000" dirty="0">
                <a:latin typeface="Segoe UI" panose="020B0502040204020203" pitchFamily="34" charset="0"/>
                <a:cs typeface="Segoe UI" panose="020B0502040204020203" pitchFamily="34" charset="0"/>
              </a:rPr>
              <a:t>currently looks like. </a:t>
            </a:r>
          </a:p>
          <a:p>
            <a:pPr marL="0" indent="0">
              <a:buNone/>
            </a:pPr>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We are going to calculate this on behalf of the school.</a:t>
            </a:r>
          </a:p>
          <a:p>
            <a:pPr marL="0" indent="0">
              <a:buNone/>
            </a:pPr>
            <a:endParaRPr lang="en-GB" sz="2000" i="1" dirty="0">
              <a:latin typeface="Segoe UI" panose="020B0502040204020203" pitchFamily="34" charset="0"/>
              <a:cs typeface="Segoe UI" panose="020B0502040204020203" pitchFamily="34" charset="0"/>
            </a:endParaRPr>
          </a:p>
          <a:p>
            <a:pPr marL="0" indent="0">
              <a:buNone/>
            </a:pPr>
            <a:r>
              <a:rPr lang="en-GB" sz="2000" dirty="0">
                <a:hlinkClick r:id="rId2"/>
              </a:rPr>
              <a:t>WWF Footprint Calculator</a:t>
            </a:r>
            <a:endParaRPr lang="en-GB" sz="2000" i="1" dirty="0">
              <a:latin typeface="Segoe UI" panose="020B0502040204020203" pitchFamily="34" charset="0"/>
              <a:cs typeface="Segoe UI" panose="020B0502040204020203" pitchFamily="34" charset="0"/>
            </a:endParaRPr>
          </a:p>
        </p:txBody>
      </p:sp>
      <p:sp>
        <p:nvSpPr>
          <p:cNvPr id="7" name="Rectangle 6">
            <a:extLst>
              <a:ext uri="{FF2B5EF4-FFF2-40B4-BE49-F238E27FC236}">
                <a16:creationId xmlns:a16="http://schemas.microsoft.com/office/drawing/2014/main" id="{37EB19BC-5179-4E8B-A43E-A7D573BC3305}"/>
              </a:ext>
            </a:extLst>
          </p:cNvPr>
          <p:cNvSpPr/>
          <p:nvPr/>
        </p:nvSpPr>
        <p:spPr>
          <a:xfrm>
            <a:off x="0" y="1319628"/>
            <a:ext cx="11176379"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A picture containing chart&#10;&#10;Description automatically generated">
            <a:extLst>
              <a:ext uri="{FF2B5EF4-FFF2-40B4-BE49-F238E27FC236}">
                <a16:creationId xmlns:a16="http://schemas.microsoft.com/office/drawing/2014/main" id="{CBDB7CDE-348D-4112-85FC-21FF2E477D5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68676" y="5614126"/>
            <a:ext cx="1160106" cy="1190866"/>
          </a:xfrm>
          <a:prstGeom prst="rect">
            <a:avLst/>
          </a:prstGeom>
        </p:spPr>
      </p:pic>
      <p:sp>
        <p:nvSpPr>
          <p:cNvPr id="9" name="Rectangle 8">
            <a:extLst>
              <a:ext uri="{FF2B5EF4-FFF2-40B4-BE49-F238E27FC236}">
                <a16:creationId xmlns:a16="http://schemas.microsoft.com/office/drawing/2014/main" id="{4896462E-1F81-4D6C-B9DF-ED2E4A4498D2}"/>
              </a:ext>
            </a:extLst>
          </p:cNvPr>
          <p:cNvSpPr/>
          <p:nvPr/>
        </p:nvSpPr>
        <p:spPr>
          <a:xfrm>
            <a:off x="11327641" y="1319628"/>
            <a:ext cx="75063"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08F3A01-096F-4153-9433-97148C9126C5}"/>
              </a:ext>
            </a:extLst>
          </p:cNvPr>
          <p:cNvSpPr/>
          <p:nvPr/>
        </p:nvSpPr>
        <p:spPr>
          <a:xfrm>
            <a:off x="11526671" y="1319628"/>
            <a:ext cx="75063"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F899714A-DF56-402E-A024-69CE89B61F2F}"/>
              </a:ext>
            </a:extLst>
          </p:cNvPr>
          <p:cNvSpPr/>
          <p:nvPr/>
        </p:nvSpPr>
        <p:spPr>
          <a:xfrm>
            <a:off x="11725701" y="1319627"/>
            <a:ext cx="75063"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333784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660778" y="255077"/>
            <a:ext cx="10307897" cy="823350"/>
          </a:xfrm>
        </p:spPr>
        <p:txBody>
          <a:bodyPr/>
          <a:lstStyle/>
          <a:p>
            <a:r>
              <a:rPr lang="en-GB" dirty="0">
                <a:latin typeface="Segoe UI" panose="020B0502040204020203" pitchFamily="34" charset="0"/>
                <a:cs typeface="Segoe UI" panose="020B0502040204020203" pitchFamily="34" charset="0"/>
              </a:rPr>
              <a:t>Activity</a:t>
            </a:r>
          </a:p>
        </p:txBody>
      </p:sp>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660779" y="2013000"/>
            <a:ext cx="10515600" cy="4036323"/>
          </a:xfrm>
          <a:noFill/>
        </p:spPr>
        <p:txBody>
          <a:bodyPr>
            <a:noAutofit/>
          </a:bodyPr>
          <a:lstStyle/>
          <a:p>
            <a:pPr marL="0" indent="0">
              <a:buNone/>
            </a:pPr>
            <a:r>
              <a:rPr lang="en-GB" sz="2000" dirty="0">
                <a:latin typeface="Segoe UI" panose="020B0502040204020203" pitchFamily="34" charset="0"/>
                <a:ea typeface="Calibri" panose="020F0502020204030204" pitchFamily="34" charset="0"/>
                <a:cs typeface="Segoe UI" panose="020B0502040204020203" pitchFamily="34" charset="0"/>
              </a:rPr>
              <a:t>Our task today is to become Environmental Officers for our school. Let’s think about how we can make our school more environmentally friendly.</a:t>
            </a:r>
            <a:endParaRPr lang="en-GB" sz="2000" dirty="0">
              <a:latin typeface="Segoe UI" panose="020B0502040204020203" pitchFamily="34" charset="0"/>
              <a:cs typeface="Segoe UI" panose="020B0502040204020203" pitchFamily="34" charset="0"/>
            </a:endParaRPr>
          </a:p>
          <a:p>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Split into pairs or groups.</a:t>
            </a:r>
          </a:p>
          <a:p>
            <a:pPr marL="0" indent="0">
              <a:buNone/>
            </a:pPr>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Let’s take 10 minutes to think about what parts of the school can be adapted to be more environmentally friendly. </a:t>
            </a:r>
          </a:p>
          <a:p>
            <a:pPr marL="0" indent="0">
              <a:buNone/>
            </a:pPr>
            <a:r>
              <a:rPr lang="en-GB" sz="2000" i="1" dirty="0">
                <a:latin typeface="Segoe UI" panose="020B0502040204020203" pitchFamily="34" charset="0"/>
                <a:cs typeface="Segoe UI" panose="020B0502040204020203" pitchFamily="34" charset="0"/>
              </a:rPr>
              <a:t>An example is </a:t>
            </a:r>
            <a:r>
              <a:rPr lang="en-GB" sz="2000" b="1" i="1" dirty="0">
                <a:solidFill>
                  <a:srgbClr val="A6DA52"/>
                </a:solidFill>
                <a:latin typeface="Segoe UI" panose="020B0502040204020203" pitchFamily="34" charset="0"/>
                <a:cs typeface="Segoe UI" panose="020B0502040204020203" pitchFamily="34" charset="0"/>
              </a:rPr>
              <a:t>getting to school</a:t>
            </a:r>
            <a:r>
              <a:rPr lang="en-GB" sz="2000" i="1" dirty="0">
                <a:latin typeface="Segoe UI" panose="020B0502040204020203" pitchFamily="34" charset="0"/>
                <a:cs typeface="Segoe UI" panose="020B0502040204020203" pitchFamily="34" charset="0"/>
              </a:rPr>
              <a:t>. Could we encourage more staff and students to walk or cycle? If so, how could we encourage this?</a:t>
            </a:r>
          </a:p>
          <a:p>
            <a:pPr marL="0" indent="0">
              <a:buNone/>
            </a:pPr>
            <a:endParaRPr lang="en-GB" sz="2000" i="1"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Let’s see what you have come up with.</a:t>
            </a:r>
          </a:p>
          <a:p>
            <a:pPr marL="0" indent="0">
              <a:buNone/>
            </a:pPr>
            <a:r>
              <a:rPr lang="en-GB" sz="2000" dirty="0">
                <a:latin typeface="Segoe UI" panose="020B0502040204020203" pitchFamily="34" charset="0"/>
                <a:cs typeface="Segoe UI" panose="020B0502040204020203" pitchFamily="34" charset="0"/>
              </a:rPr>
              <a:t>Now we will look at some categories for change within the school.</a:t>
            </a:r>
          </a:p>
          <a:p>
            <a:pPr marL="0" indent="0">
              <a:buNone/>
            </a:pPr>
            <a:endParaRPr lang="en-GB" sz="2000" i="1" dirty="0">
              <a:latin typeface="Segoe UI" panose="020B0502040204020203" pitchFamily="34" charset="0"/>
              <a:cs typeface="Segoe UI" panose="020B0502040204020203" pitchFamily="34" charset="0"/>
            </a:endParaRPr>
          </a:p>
        </p:txBody>
      </p:sp>
      <p:sp>
        <p:nvSpPr>
          <p:cNvPr id="7" name="Rectangle 6">
            <a:extLst>
              <a:ext uri="{FF2B5EF4-FFF2-40B4-BE49-F238E27FC236}">
                <a16:creationId xmlns:a16="http://schemas.microsoft.com/office/drawing/2014/main" id="{37EB19BC-5179-4E8B-A43E-A7D573BC3305}"/>
              </a:ext>
            </a:extLst>
          </p:cNvPr>
          <p:cNvSpPr/>
          <p:nvPr/>
        </p:nvSpPr>
        <p:spPr>
          <a:xfrm>
            <a:off x="0" y="1319628"/>
            <a:ext cx="11176379"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A picture containing chart&#10;&#10;Description automatically generated">
            <a:extLst>
              <a:ext uri="{FF2B5EF4-FFF2-40B4-BE49-F238E27FC236}">
                <a16:creationId xmlns:a16="http://schemas.microsoft.com/office/drawing/2014/main" id="{CBDB7CDE-348D-4112-85FC-21FF2E477D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68676" y="5614126"/>
            <a:ext cx="1160106" cy="1190866"/>
          </a:xfrm>
          <a:prstGeom prst="rect">
            <a:avLst/>
          </a:prstGeom>
        </p:spPr>
      </p:pic>
      <p:sp>
        <p:nvSpPr>
          <p:cNvPr id="9" name="Rectangle 8">
            <a:extLst>
              <a:ext uri="{FF2B5EF4-FFF2-40B4-BE49-F238E27FC236}">
                <a16:creationId xmlns:a16="http://schemas.microsoft.com/office/drawing/2014/main" id="{4896462E-1F81-4D6C-B9DF-ED2E4A4498D2}"/>
              </a:ext>
            </a:extLst>
          </p:cNvPr>
          <p:cNvSpPr/>
          <p:nvPr/>
        </p:nvSpPr>
        <p:spPr>
          <a:xfrm>
            <a:off x="11327641" y="1319628"/>
            <a:ext cx="75063"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08F3A01-096F-4153-9433-97148C9126C5}"/>
              </a:ext>
            </a:extLst>
          </p:cNvPr>
          <p:cNvSpPr/>
          <p:nvPr/>
        </p:nvSpPr>
        <p:spPr>
          <a:xfrm>
            <a:off x="11526671" y="1319628"/>
            <a:ext cx="75063"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F899714A-DF56-402E-A024-69CE89B61F2F}"/>
              </a:ext>
            </a:extLst>
          </p:cNvPr>
          <p:cNvSpPr/>
          <p:nvPr/>
        </p:nvSpPr>
        <p:spPr>
          <a:xfrm>
            <a:off x="11725701" y="1319627"/>
            <a:ext cx="75063"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130010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A picture containing chart&#10;&#10;Description automatically generated">
            <a:extLst>
              <a:ext uri="{FF2B5EF4-FFF2-40B4-BE49-F238E27FC236}">
                <a16:creationId xmlns:a16="http://schemas.microsoft.com/office/drawing/2014/main" id="{ADA5FA84-CCA1-4C03-8591-C9EB03AFAD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68676" y="5614126"/>
            <a:ext cx="1160106" cy="1190866"/>
          </a:xfrm>
          <a:prstGeom prst="rect">
            <a:avLst/>
          </a:prstGeom>
        </p:spPr>
      </p:pic>
      <p:sp>
        <p:nvSpPr>
          <p:cNvPr id="9" name="Rectangle 8">
            <a:extLst>
              <a:ext uri="{FF2B5EF4-FFF2-40B4-BE49-F238E27FC236}">
                <a16:creationId xmlns:a16="http://schemas.microsoft.com/office/drawing/2014/main" id="{8334B741-E401-4D54-BB0C-BE5C8EB53AAC}"/>
              </a:ext>
            </a:extLst>
          </p:cNvPr>
          <p:cNvSpPr/>
          <p:nvPr/>
        </p:nvSpPr>
        <p:spPr>
          <a:xfrm>
            <a:off x="3061499" y="2268219"/>
            <a:ext cx="3034502" cy="4589781"/>
          </a:xfrm>
          <a:prstGeom prst="rect">
            <a:avLst/>
          </a:prstGeom>
          <a:solidFill>
            <a:srgbClr val="CCE89B"/>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DCA89"/>
              </a:solidFill>
            </a:endParaRPr>
          </a:p>
        </p:txBody>
      </p:sp>
      <p:sp>
        <p:nvSpPr>
          <p:cNvPr id="13" name="Rectangle 12">
            <a:extLst>
              <a:ext uri="{FF2B5EF4-FFF2-40B4-BE49-F238E27FC236}">
                <a16:creationId xmlns:a16="http://schemas.microsoft.com/office/drawing/2014/main" id="{6F904071-FBE8-4B3D-95AF-2A40EE4CD7BC}"/>
              </a:ext>
            </a:extLst>
          </p:cNvPr>
          <p:cNvSpPr/>
          <p:nvPr/>
        </p:nvSpPr>
        <p:spPr>
          <a:xfrm>
            <a:off x="2883" y="2267194"/>
            <a:ext cx="3058615" cy="4590806"/>
          </a:xfrm>
          <a:prstGeom prst="rect">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DCA89"/>
              </a:solidFill>
            </a:endParaRPr>
          </a:p>
        </p:txBody>
      </p:sp>
      <p:sp>
        <p:nvSpPr>
          <p:cNvPr id="10" name="Content Placeholder 2">
            <a:extLst>
              <a:ext uri="{FF2B5EF4-FFF2-40B4-BE49-F238E27FC236}">
                <a16:creationId xmlns:a16="http://schemas.microsoft.com/office/drawing/2014/main" id="{4C97C2B4-565A-4AFD-9CBE-2957C16B1A22}"/>
              </a:ext>
            </a:extLst>
          </p:cNvPr>
          <p:cNvSpPr txBox="1">
            <a:spLocks/>
          </p:cNvSpPr>
          <p:nvPr/>
        </p:nvSpPr>
        <p:spPr>
          <a:xfrm>
            <a:off x="277324" y="2443397"/>
            <a:ext cx="2738761" cy="2458387"/>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400" dirty="0">
                <a:latin typeface="Segoe UI" panose="020B0502040204020203" pitchFamily="34" charset="0"/>
                <a:cs typeface="Segoe UI" panose="020B0502040204020203" pitchFamily="34" charset="0"/>
              </a:rPr>
              <a:t>Getting to School</a:t>
            </a:r>
          </a:p>
          <a:p>
            <a:pPr marL="0" indent="0">
              <a:buNone/>
            </a:pPr>
            <a:endParaRPr lang="en-GB" sz="24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Encouraging more staff and students to walk or cycle.</a:t>
            </a:r>
          </a:p>
          <a:p>
            <a:pPr marL="0" indent="0">
              <a:buNone/>
            </a:pPr>
            <a:endParaRPr lang="en-GB" sz="2400" dirty="0">
              <a:latin typeface="Segoe UI" panose="020B0502040204020203" pitchFamily="34" charset="0"/>
              <a:cs typeface="Segoe UI" panose="020B0502040204020203" pitchFamily="34" charset="0"/>
            </a:endParaRPr>
          </a:p>
        </p:txBody>
      </p:sp>
      <p:sp>
        <p:nvSpPr>
          <p:cNvPr id="17" name="Content Placeholder 2">
            <a:extLst>
              <a:ext uri="{FF2B5EF4-FFF2-40B4-BE49-F238E27FC236}">
                <a16:creationId xmlns:a16="http://schemas.microsoft.com/office/drawing/2014/main" id="{A9F669C0-6186-4623-94D1-C97432BE7C2C}"/>
              </a:ext>
            </a:extLst>
          </p:cNvPr>
          <p:cNvSpPr txBox="1">
            <a:spLocks/>
          </p:cNvSpPr>
          <p:nvPr/>
        </p:nvSpPr>
        <p:spPr>
          <a:xfrm>
            <a:off x="3335938" y="2443397"/>
            <a:ext cx="2714649" cy="4414603"/>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400" dirty="0">
                <a:latin typeface="Segoe UI" panose="020B0502040204020203" pitchFamily="34" charset="0"/>
                <a:cs typeface="Segoe UI" panose="020B0502040204020203" pitchFamily="34" charset="0"/>
              </a:rPr>
              <a:t>Rubbish</a:t>
            </a:r>
          </a:p>
          <a:p>
            <a:pPr marL="0" indent="0">
              <a:buNone/>
            </a:pPr>
            <a:endParaRPr lang="en-GB" sz="24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ea typeface="Calibri" panose="020F0502020204030204" pitchFamily="34" charset="0"/>
                <a:cs typeface="Segoe UI" panose="020B0502040204020203" pitchFamily="34" charset="0"/>
              </a:rPr>
              <a:t>Are there enough recycling bins? </a:t>
            </a:r>
          </a:p>
          <a:p>
            <a:endParaRPr lang="en-GB" sz="700" dirty="0">
              <a:latin typeface="Segoe UI" panose="020B0502040204020203" pitchFamily="34" charset="0"/>
              <a:ea typeface="Calibri" panose="020F0502020204030204" pitchFamily="34" charset="0"/>
              <a:cs typeface="Segoe UI" panose="020B0502040204020203" pitchFamily="34" charset="0"/>
            </a:endParaRPr>
          </a:p>
          <a:p>
            <a:pPr marL="0" indent="0">
              <a:buNone/>
            </a:pPr>
            <a:r>
              <a:rPr lang="en-GB" sz="2000" dirty="0">
                <a:latin typeface="Segoe UI" panose="020B0502040204020203" pitchFamily="34" charset="0"/>
                <a:ea typeface="Calibri" panose="020F0502020204030204" pitchFamily="34" charset="0"/>
                <a:cs typeface="Segoe UI" panose="020B0502040204020203" pitchFamily="34" charset="0"/>
              </a:rPr>
              <a:t>Could we change our paper habits? </a:t>
            </a:r>
          </a:p>
          <a:p>
            <a:pPr marL="0" indent="0">
              <a:buNone/>
            </a:pPr>
            <a:endParaRPr lang="en-GB" sz="700" dirty="0">
              <a:latin typeface="Segoe UI" panose="020B0502040204020203" pitchFamily="34" charset="0"/>
              <a:ea typeface="Calibri" panose="020F0502020204030204" pitchFamily="34" charset="0"/>
              <a:cs typeface="Segoe UI" panose="020B0502040204020203" pitchFamily="34" charset="0"/>
            </a:endParaRPr>
          </a:p>
          <a:p>
            <a:pPr marL="0" indent="0">
              <a:buNone/>
            </a:pPr>
            <a:r>
              <a:rPr lang="en-GB" sz="2000" dirty="0">
                <a:latin typeface="Segoe UI" panose="020B0502040204020203" pitchFamily="34" charset="0"/>
                <a:ea typeface="Calibri" panose="020F0502020204030204" pitchFamily="34" charset="0"/>
                <a:cs typeface="Segoe UI" panose="020B0502040204020203" pitchFamily="34" charset="0"/>
              </a:rPr>
              <a:t>How about upcycling? Instead of replacing things could we re-purpose and re-use? </a:t>
            </a:r>
          </a:p>
        </p:txBody>
      </p:sp>
      <p:sp>
        <p:nvSpPr>
          <p:cNvPr id="19" name="Content Placeholder 2">
            <a:extLst>
              <a:ext uri="{FF2B5EF4-FFF2-40B4-BE49-F238E27FC236}">
                <a16:creationId xmlns:a16="http://schemas.microsoft.com/office/drawing/2014/main" id="{7D609B96-5BB5-4D44-96D5-356E0A409E1C}"/>
              </a:ext>
            </a:extLst>
          </p:cNvPr>
          <p:cNvSpPr txBox="1">
            <a:spLocks/>
          </p:cNvSpPr>
          <p:nvPr/>
        </p:nvSpPr>
        <p:spPr>
          <a:xfrm>
            <a:off x="277324" y="310976"/>
            <a:ext cx="11914675" cy="1602751"/>
          </a:xfrm>
          <a:prstGeom prst="rect">
            <a:avLst/>
          </a:prstGeom>
        </p:spPr>
        <p:txBody>
          <a:bodyPr vert="horz"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4000" dirty="0">
                <a:latin typeface="Segoe UI" panose="020B0502040204020203" pitchFamily="34" charset="0"/>
                <a:cs typeface="Segoe UI" panose="020B0502040204020203" pitchFamily="34" charset="0"/>
              </a:rPr>
              <a:t>Categories for Change</a:t>
            </a:r>
          </a:p>
        </p:txBody>
      </p:sp>
      <p:sp>
        <p:nvSpPr>
          <p:cNvPr id="20" name="Rectangle 19">
            <a:extLst>
              <a:ext uri="{FF2B5EF4-FFF2-40B4-BE49-F238E27FC236}">
                <a16:creationId xmlns:a16="http://schemas.microsoft.com/office/drawing/2014/main" id="{BF68AC33-CD6F-4CFD-A875-E7B79702F1E8}"/>
              </a:ext>
            </a:extLst>
          </p:cNvPr>
          <p:cNvSpPr/>
          <p:nvPr/>
        </p:nvSpPr>
        <p:spPr>
          <a:xfrm>
            <a:off x="9154615" y="2267193"/>
            <a:ext cx="3034502" cy="4589781"/>
          </a:xfrm>
          <a:prstGeom prst="rect">
            <a:avLst/>
          </a:prstGeom>
          <a:solidFill>
            <a:srgbClr val="CCE89B"/>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DCA89"/>
              </a:solidFill>
            </a:endParaRPr>
          </a:p>
        </p:txBody>
      </p:sp>
      <p:sp>
        <p:nvSpPr>
          <p:cNvPr id="21" name="Rectangle 20">
            <a:extLst>
              <a:ext uri="{FF2B5EF4-FFF2-40B4-BE49-F238E27FC236}">
                <a16:creationId xmlns:a16="http://schemas.microsoft.com/office/drawing/2014/main" id="{024259D9-69B9-4B35-90BA-421565DA13F6}"/>
              </a:ext>
            </a:extLst>
          </p:cNvPr>
          <p:cNvSpPr/>
          <p:nvPr/>
        </p:nvSpPr>
        <p:spPr>
          <a:xfrm>
            <a:off x="6096000" y="2267193"/>
            <a:ext cx="3058615" cy="4590807"/>
          </a:xfrm>
          <a:prstGeom prst="rect">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DCA89"/>
              </a:solidFill>
            </a:endParaRPr>
          </a:p>
        </p:txBody>
      </p:sp>
      <p:sp>
        <p:nvSpPr>
          <p:cNvPr id="22" name="Content Placeholder 2">
            <a:extLst>
              <a:ext uri="{FF2B5EF4-FFF2-40B4-BE49-F238E27FC236}">
                <a16:creationId xmlns:a16="http://schemas.microsoft.com/office/drawing/2014/main" id="{F4CC3702-950D-408D-A4F5-D9B4E0A47C2D}"/>
              </a:ext>
            </a:extLst>
          </p:cNvPr>
          <p:cNvSpPr txBox="1">
            <a:spLocks/>
          </p:cNvSpPr>
          <p:nvPr/>
        </p:nvSpPr>
        <p:spPr>
          <a:xfrm>
            <a:off x="6325026" y="2442371"/>
            <a:ext cx="2714649" cy="4414603"/>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400" dirty="0">
                <a:latin typeface="Segoe UI" panose="020B0502040204020203" pitchFamily="34" charset="0"/>
                <a:cs typeface="Segoe UI" panose="020B0502040204020203" pitchFamily="34" charset="0"/>
              </a:rPr>
              <a:t>Meal Times</a:t>
            </a:r>
          </a:p>
          <a:p>
            <a:pPr marL="0" indent="0">
              <a:buNone/>
            </a:pPr>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ea typeface="Calibri" panose="020F0502020204030204" pitchFamily="34" charset="0"/>
                <a:cs typeface="Segoe UI" panose="020B0502040204020203" pitchFamily="34" charset="0"/>
              </a:rPr>
              <a:t>Do we know where our food is sourced from? Is it local? </a:t>
            </a:r>
          </a:p>
          <a:p>
            <a:endParaRPr lang="en-GB" sz="700" dirty="0">
              <a:latin typeface="Segoe UI" panose="020B0502040204020203" pitchFamily="34" charset="0"/>
              <a:ea typeface="Calibri" panose="020F0502020204030204" pitchFamily="34" charset="0"/>
              <a:cs typeface="Segoe UI" panose="020B0502040204020203" pitchFamily="34" charset="0"/>
            </a:endParaRPr>
          </a:p>
          <a:p>
            <a:pPr marL="0" indent="0">
              <a:buNone/>
            </a:pPr>
            <a:r>
              <a:rPr lang="en-GB" sz="2000" dirty="0">
                <a:latin typeface="Segoe UI" panose="020B0502040204020203" pitchFamily="34" charset="0"/>
                <a:ea typeface="Calibri" panose="020F0502020204030204" pitchFamily="34" charset="0"/>
                <a:cs typeface="Segoe UI" panose="020B0502040204020203" pitchFamily="34" charset="0"/>
              </a:rPr>
              <a:t>Could we install a school vegetable garden so we can grow our own? </a:t>
            </a:r>
            <a:endParaRPr lang="en-GB" sz="1200" dirty="0">
              <a:latin typeface="Segoe UI" panose="020B0502040204020203" pitchFamily="34" charset="0"/>
              <a:ea typeface="Calibri" panose="020F0502020204030204" pitchFamily="34" charset="0"/>
              <a:cs typeface="Segoe UI" panose="020B0502040204020203" pitchFamily="34" charset="0"/>
            </a:endParaRPr>
          </a:p>
          <a:p>
            <a:endParaRPr lang="en-GB" sz="7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What about food waste?</a:t>
            </a:r>
          </a:p>
        </p:txBody>
      </p:sp>
      <p:sp>
        <p:nvSpPr>
          <p:cNvPr id="24" name="Content Placeholder 2">
            <a:extLst>
              <a:ext uri="{FF2B5EF4-FFF2-40B4-BE49-F238E27FC236}">
                <a16:creationId xmlns:a16="http://schemas.microsoft.com/office/drawing/2014/main" id="{F9F3BF51-FFEC-42D8-8A1C-9A2BECE07CDB}"/>
              </a:ext>
            </a:extLst>
          </p:cNvPr>
          <p:cNvSpPr txBox="1">
            <a:spLocks/>
          </p:cNvSpPr>
          <p:nvPr/>
        </p:nvSpPr>
        <p:spPr>
          <a:xfrm>
            <a:off x="9383640" y="2444870"/>
            <a:ext cx="2714649" cy="4414603"/>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400" dirty="0">
                <a:latin typeface="Segoe UI" panose="020B0502040204020203" pitchFamily="34" charset="0"/>
                <a:cs typeface="Segoe UI" panose="020B0502040204020203" pitchFamily="34" charset="0"/>
              </a:rPr>
              <a:t>Cleaning</a:t>
            </a:r>
          </a:p>
          <a:p>
            <a:pPr marL="0" indent="0">
              <a:buNone/>
            </a:pPr>
            <a:endParaRPr lang="en-GB" sz="20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ea typeface="Calibri" panose="020F0502020204030204" pitchFamily="34" charset="0"/>
                <a:cs typeface="Segoe UI" panose="020B0502040204020203" pitchFamily="34" charset="0"/>
              </a:rPr>
              <a:t>What products are used? </a:t>
            </a:r>
          </a:p>
          <a:p>
            <a:endParaRPr lang="en-GB" sz="700" dirty="0">
              <a:latin typeface="Segoe UI" panose="020B0502040204020203" pitchFamily="34" charset="0"/>
              <a:ea typeface="Calibri" panose="020F0502020204030204" pitchFamily="34" charset="0"/>
              <a:cs typeface="Segoe UI" panose="020B0502040204020203" pitchFamily="34" charset="0"/>
            </a:endParaRPr>
          </a:p>
          <a:p>
            <a:pPr marL="0" indent="0">
              <a:buNone/>
            </a:pPr>
            <a:r>
              <a:rPr lang="en-GB" sz="2000" dirty="0">
                <a:latin typeface="Segoe UI" panose="020B0502040204020203" pitchFamily="34" charset="0"/>
                <a:ea typeface="Calibri" panose="020F0502020204030204" pitchFamily="34" charset="0"/>
                <a:cs typeface="Segoe UI" panose="020B0502040204020203" pitchFamily="34" charset="0"/>
              </a:rPr>
              <a:t>Could we replace these with natural, eco-friendly solutions?</a:t>
            </a:r>
            <a:endParaRPr lang="en-GB" sz="2000" dirty="0">
              <a:latin typeface="Segoe UI" panose="020B0502040204020203" pitchFamily="34" charset="0"/>
              <a:cs typeface="Segoe UI" panose="020B0502040204020203" pitchFamily="34" charset="0"/>
            </a:endParaRPr>
          </a:p>
        </p:txBody>
      </p:sp>
      <p:sp>
        <p:nvSpPr>
          <p:cNvPr id="25" name="Rectangle 24">
            <a:extLst>
              <a:ext uri="{FF2B5EF4-FFF2-40B4-BE49-F238E27FC236}">
                <a16:creationId xmlns:a16="http://schemas.microsoft.com/office/drawing/2014/main" id="{74B762EE-11B7-4841-9E22-E527BE776043}"/>
              </a:ext>
            </a:extLst>
          </p:cNvPr>
          <p:cNvSpPr/>
          <p:nvPr/>
        </p:nvSpPr>
        <p:spPr>
          <a:xfrm>
            <a:off x="0" y="2027740"/>
            <a:ext cx="12192000" cy="131562"/>
          </a:xfrm>
          <a:prstGeom prst="rect">
            <a:avLst/>
          </a:prstGeom>
          <a:solidFill>
            <a:srgbClr val="E9F1CE"/>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2ECC2AB1-D5CA-4ED8-8C97-0E15A5C9FA7B}"/>
              </a:ext>
            </a:extLst>
          </p:cNvPr>
          <p:cNvSpPr/>
          <p:nvPr/>
        </p:nvSpPr>
        <p:spPr>
          <a:xfrm>
            <a:off x="5766" y="2149430"/>
            <a:ext cx="12192000" cy="131561"/>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41BC6FE0-CE4D-474D-80E0-BB40696F3DFD}"/>
              </a:ext>
            </a:extLst>
          </p:cNvPr>
          <p:cNvSpPr/>
          <p:nvPr/>
        </p:nvSpPr>
        <p:spPr>
          <a:xfrm>
            <a:off x="0" y="1914754"/>
            <a:ext cx="12192000" cy="131562"/>
          </a:xfrm>
          <a:prstGeom prst="rect">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8" name="Picture 27" descr="A picture containing chart&#10;&#10;Description automatically generated">
            <a:extLst>
              <a:ext uri="{FF2B5EF4-FFF2-40B4-BE49-F238E27FC236}">
                <a16:creationId xmlns:a16="http://schemas.microsoft.com/office/drawing/2014/main" id="{2EBF71B2-8F31-4D72-B4A7-889A792657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71866" y="373516"/>
            <a:ext cx="1160106" cy="1190866"/>
          </a:xfrm>
          <a:prstGeom prst="rect">
            <a:avLst/>
          </a:prstGeom>
        </p:spPr>
      </p:pic>
    </p:spTree>
    <p:extLst>
      <p:ext uri="{BB962C8B-B14F-4D97-AF65-F5344CB8AC3E}">
        <p14:creationId xmlns:p14="http://schemas.microsoft.com/office/powerpoint/2010/main" val="14697740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7">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7">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7">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9">
                                            <p:txEl>
                                              <p:pRg st="0" end="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2">
                                            <p:txEl>
                                              <p:pRg st="0" end="0"/>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A picture containing chart&#10;&#10;Description automatically generated">
            <a:extLst>
              <a:ext uri="{FF2B5EF4-FFF2-40B4-BE49-F238E27FC236}">
                <a16:creationId xmlns:a16="http://schemas.microsoft.com/office/drawing/2014/main" id="{ADA5FA84-CCA1-4C03-8591-C9EB03AFAD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68676" y="5614126"/>
            <a:ext cx="1160106" cy="1190866"/>
          </a:xfrm>
          <a:prstGeom prst="rect">
            <a:avLst/>
          </a:prstGeom>
        </p:spPr>
      </p:pic>
      <p:sp>
        <p:nvSpPr>
          <p:cNvPr id="9" name="Rectangle 8">
            <a:extLst>
              <a:ext uri="{FF2B5EF4-FFF2-40B4-BE49-F238E27FC236}">
                <a16:creationId xmlns:a16="http://schemas.microsoft.com/office/drawing/2014/main" id="{8334B741-E401-4D54-BB0C-BE5C8EB53AAC}"/>
              </a:ext>
            </a:extLst>
          </p:cNvPr>
          <p:cNvSpPr/>
          <p:nvPr/>
        </p:nvSpPr>
        <p:spPr>
          <a:xfrm>
            <a:off x="3061499" y="2268219"/>
            <a:ext cx="3034502" cy="4589781"/>
          </a:xfrm>
          <a:prstGeom prst="rect">
            <a:avLst/>
          </a:prstGeom>
          <a:solidFill>
            <a:srgbClr val="CCE89B"/>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DCA89"/>
              </a:solidFill>
            </a:endParaRPr>
          </a:p>
        </p:txBody>
      </p:sp>
      <p:sp>
        <p:nvSpPr>
          <p:cNvPr id="13" name="Rectangle 12">
            <a:extLst>
              <a:ext uri="{FF2B5EF4-FFF2-40B4-BE49-F238E27FC236}">
                <a16:creationId xmlns:a16="http://schemas.microsoft.com/office/drawing/2014/main" id="{6F904071-FBE8-4B3D-95AF-2A40EE4CD7BC}"/>
              </a:ext>
            </a:extLst>
          </p:cNvPr>
          <p:cNvSpPr/>
          <p:nvPr/>
        </p:nvSpPr>
        <p:spPr>
          <a:xfrm>
            <a:off x="2883" y="2267194"/>
            <a:ext cx="3058615" cy="4590806"/>
          </a:xfrm>
          <a:prstGeom prst="rect">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DCA89"/>
              </a:solidFill>
            </a:endParaRPr>
          </a:p>
        </p:txBody>
      </p:sp>
      <p:sp>
        <p:nvSpPr>
          <p:cNvPr id="10" name="Content Placeholder 2">
            <a:extLst>
              <a:ext uri="{FF2B5EF4-FFF2-40B4-BE49-F238E27FC236}">
                <a16:creationId xmlns:a16="http://schemas.microsoft.com/office/drawing/2014/main" id="{4C97C2B4-565A-4AFD-9CBE-2957C16B1A22}"/>
              </a:ext>
            </a:extLst>
          </p:cNvPr>
          <p:cNvSpPr txBox="1">
            <a:spLocks/>
          </p:cNvSpPr>
          <p:nvPr/>
        </p:nvSpPr>
        <p:spPr>
          <a:xfrm>
            <a:off x="277324" y="2443397"/>
            <a:ext cx="2738761" cy="2458387"/>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400" dirty="0">
                <a:latin typeface="Segoe UI" panose="020B0502040204020203" pitchFamily="34" charset="0"/>
                <a:cs typeface="Segoe UI" panose="020B0502040204020203" pitchFamily="34" charset="0"/>
              </a:rPr>
              <a:t>Heating</a:t>
            </a:r>
          </a:p>
          <a:p>
            <a:pPr marL="0" indent="0">
              <a:buNone/>
            </a:pPr>
            <a:endParaRPr lang="en-GB" sz="8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Check the heating controls are set correctly.</a:t>
            </a:r>
            <a:endParaRPr lang="en-GB" sz="18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Close curtains and blinds at night.</a:t>
            </a:r>
          </a:p>
          <a:p>
            <a:pPr marL="0" indent="0">
              <a:buNone/>
            </a:pPr>
            <a:r>
              <a:rPr lang="en-GB" sz="2000" dirty="0">
                <a:latin typeface="Segoe UI" panose="020B0502040204020203" pitchFamily="34" charset="0"/>
                <a:cs typeface="Segoe UI" panose="020B0502040204020203" pitchFamily="34" charset="0"/>
              </a:rPr>
              <a:t>Only heat areas of the school in use.</a:t>
            </a:r>
          </a:p>
          <a:p>
            <a:pPr marL="0" indent="0">
              <a:buNone/>
            </a:pPr>
            <a:r>
              <a:rPr lang="en-GB" sz="2000" dirty="0">
                <a:latin typeface="Segoe UI" panose="020B0502040204020203" pitchFamily="34" charset="0"/>
                <a:cs typeface="Segoe UI" panose="020B0502040204020203" pitchFamily="34" charset="0"/>
              </a:rPr>
              <a:t>Draught proof old windows and doors.</a:t>
            </a:r>
          </a:p>
          <a:p>
            <a:pPr marL="0" indent="0">
              <a:buNone/>
            </a:pPr>
            <a:r>
              <a:rPr lang="en-GB" sz="2000" dirty="0">
                <a:latin typeface="Segoe UI" panose="020B0502040204020203" pitchFamily="34" charset="0"/>
                <a:cs typeface="Segoe UI" panose="020B0502040204020203" pitchFamily="34" charset="0"/>
              </a:rPr>
              <a:t>Insulate cavity walls and roof.</a:t>
            </a:r>
          </a:p>
          <a:p>
            <a:pPr marL="0" indent="0">
              <a:buNone/>
            </a:pPr>
            <a:endParaRPr lang="en-GB" sz="2400" dirty="0">
              <a:latin typeface="Segoe UI" panose="020B0502040204020203" pitchFamily="34" charset="0"/>
              <a:cs typeface="Segoe UI" panose="020B0502040204020203" pitchFamily="34" charset="0"/>
            </a:endParaRPr>
          </a:p>
        </p:txBody>
      </p:sp>
      <p:sp>
        <p:nvSpPr>
          <p:cNvPr id="17" name="Content Placeholder 2">
            <a:extLst>
              <a:ext uri="{FF2B5EF4-FFF2-40B4-BE49-F238E27FC236}">
                <a16:creationId xmlns:a16="http://schemas.microsoft.com/office/drawing/2014/main" id="{A9F669C0-6186-4623-94D1-C97432BE7C2C}"/>
              </a:ext>
            </a:extLst>
          </p:cNvPr>
          <p:cNvSpPr txBox="1">
            <a:spLocks/>
          </p:cNvSpPr>
          <p:nvPr/>
        </p:nvSpPr>
        <p:spPr>
          <a:xfrm>
            <a:off x="3290968" y="2443397"/>
            <a:ext cx="2928753" cy="4414603"/>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400" dirty="0">
                <a:latin typeface="Segoe UI" panose="020B0502040204020203" pitchFamily="34" charset="0"/>
                <a:cs typeface="Segoe UI" panose="020B0502040204020203" pitchFamily="34" charset="0"/>
              </a:rPr>
              <a:t>Electricity/Lighting</a:t>
            </a:r>
          </a:p>
          <a:p>
            <a:pPr marL="0" indent="0">
              <a:buNone/>
            </a:pPr>
            <a:endParaRPr lang="en-GB" sz="7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Automatic lights and motion detectors so when people leave the room they turn off.</a:t>
            </a:r>
          </a:p>
          <a:p>
            <a:pPr marL="0" indent="0">
              <a:buNone/>
            </a:pPr>
            <a:r>
              <a:rPr lang="en-GB" sz="2000" dirty="0">
                <a:latin typeface="Segoe UI" panose="020B0502040204020203" pitchFamily="34" charset="0"/>
                <a:cs typeface="Segoe UI" panose="020B0502040204020203" pitchFamily="34" charset="0"/>
              </a:rPr>
              <a:t>Turn off the lights and equipment when not in use.</a:t>
            </a:r>
          </a:p>
          <a:p>
            <a:pPr marL="0" indent="0">
              <a:buNone/>
            </a:pPr>
            <a:r>
              <a:rPr lang="en-GB" sz="2000" dirty="0">
                <a:latin typeface="Segoe UI" panose="020B0502040204020203" pitchFamily="34" charset="0"/>
                <a:cs typeface="Segoe UI" panose="020B0502040204020203" pitchFamily="34" charset="0"/>
              </a:rPr>
              <a:t>Use daylight wherever possible.</a:t>
            </a:r>
          </a:p>
          <a:p>
            <a:pPr marL="0" indent="0">
              <a:buNone/>
            </a:pPr>
            <a:r>
              <a:rPr lang="en-GB" sz="2000" dirty="0">
                <a:latin typeface="Segoe UI" panose="020B0502040204020203" pitchFamily="34" charset="0"/>
                <a:cs typeface="Segoe UI" panose="020B0502040204020203" pitchFamily="34" charset="0"/>
              </a:rPr>
              <a:t>Replace bulbs with energy saving bulbs.</a:t>
            </a:r>
          </a:p>
        </p:txBody>
      </p:sp>
      <p:sp>
        <p:nvSpPr>
          <p:cNvPr id="19" name="Content Placeholder 2">
            <a:extLst>
              <a:ext uri="{FF2B5EF4-FFF2-40B4-BE49-F238E27FC236}">
                <a16:creationId xmlns:a16="http://schemas.microsoft.com/office/drawing/2014/main" id="{7D609B96-5BB5-4D44-96D5-356E0A409E1C}"/>
              </a:ext>
            </a:extLst>
          </p:cNvPr>
          <p:cNvSpPr txBox="1">
            <a:spLocks/>
          </p:cNvSpPr>
          <p:nvPr/>
        </p:nvSpPr>
        <p:spPr>
          <a:xfrm>
            <a:off x="277324" y="310976"/>
            <a:ext cx="11914675" cy="1602751"/>
          </a:xfrm>
          <a:prstGeom prst="rect">
            <a:avLst/>
          </a:prstGeom>
        </p:spPr>
        <p:txBody>
          <a:bodyPr vert="horz"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4000" dirty="0">
                <a:latin typeface="Segoe UI" panose="020B0502040204020203" pitchFamily="34" charset="0"/>
                <a:cs typeface="Segoe UI" panose="020B0502040204020203" pitchFamily="34" charset="0"/>
              </a:rPr>
              <a:t>Categories for Change</a:t>
            </a:r>
          </a:p>
        </p:txBody>
      </p:sp>
      <p:sp>
        <p:nvSpPr>
          <p:cNvPr id="20" name="Rectangle 19">
            <a:extLst>
              <a:ext uri="{FF2B5EF4-FFF2-40B4-BE49-F238E27FC236}">
                <a16:creationId xmlns:a16="http://schemas.microsoft.com/office/drawing/2014/main" id="{BF68AC33-CD6F-4CFD-A875-E7B79702F1E8}"/>
              </a:ext>
            </a:extLst>
          </p:cNvPr>
          <p:cNvSpPr/>
          <p:nvPr/>
        </p:nvSpPr>
        <p:spPr>
          <a:xfrm>
            <a:off x="9154615" y="2267193"/>
            <a:ext cx="3034502" cy="4589781"/>
          </a:xfrm>
          <a:prstGeom prst="rect">
            <a:avLst/>
          </a:prstGeom>
          <a:solidFill>
            <a:srgbClr val="CCE89B"/>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DCA89"/>
              </a:solidFill>
            </a:endParaRPr>
          </a:p>
        </p:txBody>
      </p:sp>
      <p:sp>
        <p:nvSpPr>
          <p:cNvPr id="21" name="Rectangle 20">
            <a:extLst>
              <a:ext uri="{FF2B5EF4-FFF2-40B4-BE49-F238E27FC236}">
                <a16:creationId xmlns:a16="http://schemas.microsoft.com/office/drawing/2014/main" id="{024259D9-69B9-4B35-90BA-421565DA13F6}"/>
              </a:ext>
            </a:extLst>
          </p:cNvPr>
          <p:cNvSpPr/>
          <p:nvPr/>
        </p:nvSpPr>
        <p:spPr>
          <a:xfrm>
            <a:off x="6096000" y="2267193"/>
            <a:ext cx="3058615" cy="4590807"/>
          </a:xfrm>
          <a:prstGeom prst="rect">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DCA89"/>
              </a:solidFill>
            </a:endParaRPr>
          </a:p>
        </p:txBody>
      </p:sp>
      <p:sp>
        <p:nvSpPr>
          <p:cNvPr id="22" name="Content Placeholder 2">
            <a:extLst>
              <a:ext uri="{FF2B5EF4-FFF2-40B4-BE49-F238E27FC236}">
                <a16:creationId xmlns:a16="http://schemas.microsoft.com/office/drawing/2014/main" id="{F4CC3702-950D-408D-A4F5-D9B4E0A47C2D}"/>
              </a:ext>
            </a:extLst>
          </p:cNvPr>
          <p:cNvSpPr txBox="1">
            <a:spLocks/>
          </p:cNvSpPr>
          <p:nvPr/>
        </p:nvSpPr>
        <p:spPr>
          <a:xfrm>
            <a:off x="6325026" y="2442371"/>
            <a:ext cx="2714649" cy="4414603"/>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400" dirty="0">
                <a:latin typeface="Segoe UI" panose="020B0502040204020203" pitchFamily="34" charset="0"/>
                <a:cs typeface="Segoe UI" panose="020B0502040204020203" pitchFamily="34" charset="0"/>
              </a:rPr>
              <a:t>Water</a:t>
            </a:r>
          </a:p>
          <a:p>
            <a:pPr marL="0" indent="0">
              <a:buNone/>
            </a:pPr>
            <a:endParaRPr lang="en-GB" sz="7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Stop any dripping taps and leaks.</a:t>
            </a:r>
          </a:p>
          <a:p>
            <a:pPr marL="0" indent="0">
              <a:buNone/>
            </a:pPr>
            <a:r>
              <a:rPr lang="en-GB" sz="2000" dirty="0">
                <a:latin typeface="Segoe UI" panose="020B0502040204020203" pitchFamily="34" charset="0"/>
                <a:cs typeface="Segoe UI" panose="020B0502040204020203" pitchFamily="34" charset="0"/>
              </a:rPr>
              <a:t>Check that water is heated only where and when it’s needed.</a:t>
            </a:r>
          </a:p>
        </p:txBody>
      </p:sp>
      <p:sp>
        <p:nvSpPr>
          <p:cNvPr id="24" name="Content Placeholder 2">
            <a:extLst>
              <a:ext uri="{FF2B5EF4-FFF2-40B4-BE49-F238E27FC236}">
                <a16:creationId xmlns:a16="http://schemas.microsoft.com/office/drawing/2014/main" id="{F9F3BF51-FFEC-42D8-8A1C-9A2BECE07CDB}"/>
              </a:ext>
            </a:extLst>
          </p:cNvPr>
          <p:cNvSpPr txBox="1">
            <a:spLocks/>
          </p:cNvSpPr>
          <p:nvPr/>
        </p:nvSpPr>
        <p:spPr>
          <a:xfrm>
            <a:off x="9383640" y="2444870"/>
            <a:ext cx="2714649" cy="4414603"/>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400" dirty="0">
                <a:latin typeface="Segoe UI" panose="020B0502040204020203" pitchFamily="34" charset="0"/>
                <a:cs typeface="Segoe UI" panose="020B0502040204020203" pitchFamily="34" charset="0"/>
              </a:rPr>
              <a:t>Renewable</a:t>
            </a:r>
          </a:p>
          <a:p>
            <a:pPr marL="0" indent="0">
              <a:buNone/>
            </a:pPr>
            <a:endParaRPr lang="en-GB" sz="700" dirty="0">
              <a:latin typeface="Segoe UI" panose="020B0502040204020203" pitchFamily="34" charset="0"/>
              <a:cs typeface="Segoe UI" panose="020B0502040204020203" pitchFamily="34" charset="0"/>
            </a:endParaRPr>
          </a:p>
          <a:p>
            <a:pPr marL="0" indent="0">
              <a:buNone/>
            </a:pPr>
            <a:r>
              <a:rPr lang="en-GB" sz="2000" dirty="0">
                <a:latin typeface="Segoe UI" panose="020B0502040204020203" pitchFamily="34" charset="0"/>
                <a:cs typeface="Segoe UI" panose="020B0502040204020203" pitchFamily="34" charset="0"/>
              </a:rPr>
              <a:t>Could the school look at installing its own power source? Solar panels or a wind turbine?</a:t>
            </a:r>
          </a:p>
          <a:p>
            <a:pPr marL="0" indent="0">
              <a:buNone/>
            </a:pPr>
            <a:r>
              <a:rPr lang="en-GB" sz="2000" dirty="0">
                <a:latin typeface="Segoe UI" panose="020B0502040204020203" pitchFamily="34" charset="0"/>
                <a:cs typeface="Segoe UI" panose="020B0502040204020203" pitchFamily="34" charset="0"/>
              </a:rPr>
              <a:t>How else could we use new technologies in the school?</a:t>
            </a:r>
          </a:p>
        </p:txBody>
      </p:sp>
      <p:sp>
        <p:nvSpPr>
          <p:cNvPr id="25" name="Rectangle 24">
            <a:extLst>
              <a:ext uri="{FF2B5EF4-FFF2-40B4-BE49-F238E27FC236}">
                <a16:creationId xmlns:a16="http://schemas.microsoft.com/office/drawing/2014/main" id="{74B762EE-11B7-4841-9E22-E527BE776043}"/>
              </a:ext>
            </a:extLst>
          </p:cNvPr>
          <p:cNvSpPr/>
          <p:nvPr/>
        </p:nvSpPr>
        <p:spPr>
          <a:xfrm>
            <a:off x="0" y="2027740"/>
            <a:ext cx="12192000" cy="131562"/>
          </a:xfrm>
          <a:prstGeom prst="rect">
            <a:avLst/>
          </a:prstGeom>
          <a:solidFill>
            <a:srgbClr val="E9F1CE"/>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2ECC2AB1-D5CA-4ED8-8C97-0E15A5C9FA7B}"/>
              </a:ext>
            </a:extLst>
          </p:cNvPr>
          <p:cNvSpPr/>
          <p:nvPr/>
        </p:nvSpPr>
        <p:spPr>
          <a:xfrm>
            <a:off x="5766" y="2149430"/>
            <a:ext cx="12192000" cy="131561"/>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41BC6FE0-CE4D-474D-80E0-BB40696F3DFD}"/>
              </a:ext>
            </a:extLst>
          </p:cNvPr>
          <p:cNvSpPr/>
          <p:nvPr/>
        </p:nvSpPr>
        <p:spPr>
          <a:xfrm>
            <a:off x="0" y="1914754"/>
            <a:ext cx="12192000" cy="131562"/>
          </a:xfrm>
          <a:prstGeom prst="rect">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8" name="Picture 27" descr="A picture containing chart&#10;&#10;Description automatically generated">
            <a:extLst>
              <a:ext uri="{FF2B5EF4-FFF2-40B4-BE49-F238E27FC236}">
                <a16:creationId xmlns:a16="http://schemas.microsoft.com/office/drawing/2014/main" id="{2EBF71B2-8F31-4D72-B4A7-889A792657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71866" y="373516"/>
            <a:ext cx="1160106" cy="1190866"/>
          </a:xfrm>
          <a:prstGeom prst="rect">
            <a:avLst/>
          </a:prstGeom>
        </p:spPr>
      </p:pic>
    </p:spTree>
    <p:extLst>
      <p:ext uri="{BB962C8B-B14F-4D97-AF65-F5344CB8AC3E}">
        <p14:creationId xmlns:p14="http://schemas.microsoft.com/office/powerpoint/2010/main" val="3878970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9">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2">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660778" y="255077"/>
            <a:ext cx="10307897" cy="823350"/>
          </a:xfrm>
        </p:spPr>
        <p:txBody>
          <a:bodyPr/>
          <a:lstStyle/>
          <a:p>
            <a:r>
              <a:rPr lang="en-GB" dirty="0">
                <a:latin typeface="Segoe UI" panose="020B0502040204020203" pitchFamily="34" charset="0"/>
                <a:cs typeface="Segoe UI" panose="020B0502040204020203" pitchFamily="34" charset="0"/>
              </a:rPr>
              <a:t>Activity</a:t>
            </a:r>
          </a:p>
        </p:txBody>
      </p:sp>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660779" y="2013000"/>
            <a:ext cx="10515600" cy="4036323"/>
          </a:xfrm>
          <a:noFill/>
        </p:spPr>
        <p:txBody>
          <a:bodyPr>
            <a:noAutofit/>
          </a:bodyPr>
          <a:lstStyle/>
          <a:p>
            <a:pPr marL="0" indent="0">
              <a:buNone/>
            </a:pPr>
            <a:r>
              <a:rPr lang="en-GB" sz="2000" dirty="0">
                <a:latin typeface="Segoe UI" panose="020B0502040204020203" pitchFamily="34" charset="0"/>
                <a:ea typeface="Calibri" panose="020F0502020204030204" pitchFamily="34" charset="0"/>
                <a:cs typeface="Segoe UI" panose="020B0502040204020203" pitchFamily="34" charset="0"/>
              </a:rPr>
              <a:t>As Environment Officers for our school, we have come up with ideas to try and change our school’s habits. </a:t>
            </a:r>
          </a:p>
          <a:p>
            <a:pPr marL="0" indent="0">
              <a:buNone/>
            </a:pPr>
            <a:endParaRPr lang="en-GB" sz="2000" dirty="0">
              <a:latin typeface="Segoe UI" panose="020B0502040204020203" pitchFamily="34" charset="0"/>
              <a:ea typeface="Calibri" panose="020F0502020204030204" pitchFamily="34" charset="0"/>
              <a:cs typeface="Segoe UI" panose="020B0502040204020203" pitchFamily="34" charset="0"/>
            </a:endParaRPr>
          </a:p>
          <a:p>
            <a:pPr marL="0" indent="0">
              <a:buNone/>
            </a:pPr>
            <a:r>
              <a:rPr lang="en-GB" sz="2000" dirty="0">
                <a:latin typeface="Segoe UI" panose="020B0502040204020203" pitchFamily="34" charset="0"/>
                <a:ea typeface="Calibri" panose="020F0502020204030204" pitchFamily="34" charset="0"/>
                <a:cs typeface="Segoe UI" panose="020B0502040204020203" pitchFamily="34" charset="0"/>
              </a:rPr>
              <a:t>You have already </a:t>
            </a:r>
            <a:r>
              <a:rPr lang="en-GB" sz="2000" b="1" dirty="0">
                <a:solidFill>
                  <a:srgbClr val="A6DA52"/>
                </a:solidFill>
                <a:latin typeface="Segoe UI" panose="020B0502040204020203" pitchFamily="34" charset="0"/>
                <a:ea typeface="Calibri" panose="020F0502020204030204" pitchFamily="34" charset="0"/>
                <a:cs typeface="Segoe UI" panose="020B0502040204020203" pitchFamily="34" charset="0"/>
              </a:rPr>
              <a:t>demonstrated</a:t>
            </a:r>
            <a:r>
              <a:rPr lang="en-GB" sz="2000" dirty="0">
                <a:latin typeface="Segoe UI" panose="020B0502040204020203" pitchFamily="34" charset="0"/>
                <a:ea typeface="Calibri" panose="020F0502020204030204" pitchFamily="34" charset="0"/>
                <a:cs typeface="Segoe UI" panose="020B0502040204020203" pitchFamily="34" charset="0"/>
              </a:rPr>
              <a:t> lots of the skills needed to do this job.</a:t>
            </a:r>
          </a:p>
          <a:p>
            <a:pPr marL="0" indent="0">
              <a:buNone/>
            </a:pPr>
            <a:endParaRPr lang="en-GB" sz="2000" dirty="0">
              <a:latin typeface="Segoe UI" panose="020B0502040204020203" pitchFamily="34" charset="0"/>
              <a:ea typeface="Calibri" panose="020F0502020204030204" pitchFamily="34" charset="0"/>
              <a:cs typeface="Segoe UI" panose="020B0502040204020203" pitchFamily="34" charset="0"/>
            </a:endParaRPr>
          </a:p>
          <a:p>
            <a:pPr marL="0" indent="0">
              <a:buNone/>
            </a:pPr>
            <a:r>
              <a:rPr lang="en-GB" sz="2000" dirty="0">
                <a:latin typeface="Segoe UI" panose="020B0502040204020203" pitchFamily="34" charset="0"/>
                <a:ea typeface="Calibri" panose="020F0502020204030204" pitchFamily="34" charset="0"/>
                <a:cs typeface="Segoe UI" panose="020B0502040204020203" pitchFamily="34" charset="0"/>
              </a:rPr>
              <a:t>What do you think I mean by </a:t>
            </a:r>
            <a:r>
              <a:rPr lang="en-GB" sz="2000" b="1" dirty="0">
                <a:solidFill>
                  <a:srgbClr val="A6DA52"/>
                </a:solidFill>
                <a:latin typeface="Segoe UI" panose="020B0502040204020203" pitchFamily="34" charset="0"/>
                <a:ea typeface="Calibri" panose="020F0502020204030204" pitchFamily="34" charset="0"/>
                <a:cs typeface="Segoe UI" panose="020B0502040204020203" pitchFamily="34" charset="0"/>
              </a:rPr>
              <a:t>skills</a:t>
            </a:r>
            <a:r>
              <a:rPr lang="en-GB" sz="2000" dirty="0">
                <a:latin typeface="Segoe UI" panose="020B0502040204020203" pitchFamily="34" charset="0"/>
                <a:ea typeface="Calibri" panose="020F0502020204030204" pitchFamily="34" charset="0"/>
                <a:cs typeface="Segoe UI" panose="020B0502040204020203" pitchFamily="34" charset="0"/>
              </a:rPr>
              <a:t>?</a:t>
            </a:r>
          </a:p>
          <a:p>
            <a:pPr marL="0" indent="0">
              <a:buNone/>
            </a:pPr>
            <a:endParaRPr lang="en-GB" sz="2000" dirty="0">
              <a:latin typeface="Segoe UI" panose="020B0502040204020203" pitchFamily="34" charset="0"/>
              <a:ea typeface="Calibri" panose="020F0502020204030204" pitchFamily="34" charset="0"/>
              <a:cs typeface="Segoe UI" panose="020B0502040204020203" pitchFamily="34" charset="0"/>
            </a:endParaRPr>
          </a:p>
          <a:p>
            <a:pPr marL="0" indent="0">
              <a:buNone/>
            </a:pPr>
            <a:r>
              <a:rPr lang="en-GB" sz="2000" dirty="0">
                <a:latin typeface="Segoe UI" panose="020B0502040204020203" pitchFamily="34" charset="0"/>
                <a:ea typeface="Calibri" panose="020F0502020204030204" pitchFamily="34" charset="0"/>
                <a:cs typeface="Segoe UI" panose="020B0502040204020203" pitchFamily="34" charset="0"/>
              </a:rPr>
              <a:t>There are two types of skills:</a:t>
            </a:r>
          </a:p>
          <a:p>
            <a:r>
              <a:rPr lang="en-GB" sz="2000" dirty="0">
                <a:latin typeface="Segoe UI" panose="020B0502040204020203" pitchFamily="34" charset="0"/>
                <a:ea typeface="Calibri" panose="020F0502020204030204" pitchFamily="34" charset="0"/>
                <a:cs typeface="Segoe UI" panose="020B0502040204020203" pitchFamily="34" charset="0"/>
              </a:rPr>
              <a:t>Hard skills / Vocational skills</a:t>
            </a:r>
          </a:p>
          <a:p>
            <a:r>
              <a:rPr lang="en-GB" sz="2000" dirty="0">
                <a:latin typeface="Segoe UI" panose="020B0502040204020203" pitchFamily="34" charset="0"/>
                <a:ea typeface="Calibri" panose="020F0502020204030204" pitchFamily="34" charset="0"/>
                <a:cs typeface="Segoe UI" panose="020B0502040204020203" pitchFamily="34" charset="0"/>
              </a:rPr>
              <a:t>Soft skills / Transferable skills / Employability skills</a:t>
            </a:r>
          </a:p>
          <a:p>
            <a:endParaRPr lang="en-GB" sz="2000" dirty="0">
              <a:latin typeface="Segoe UI" panose="020B0502040204020203" pitchFamily="34" charset="0"/>
              <a:ea typeface="Calibri" panose="020F0502020204030204" pitchFamily="34" charset="0"/>
              <a:cs typeface="Segoe UI" panose="020B0502040204020203" pitchFamily="34" charset="0"/>
            </a:endParaRPr>
          </a:p>
          <a:p>
            <a:pPr lvl="1"/>
            <a:endParaRPr lang="en-GB" dirty="0">
              <a:latin typeface="Segoe UI" panose="020B0502040204020203" pitchFamily="34" charset="0"/>
              <a:cs typeface="Segoe UI" panose="020B0502040204020203" pitchFamily="34" charset="0"/>
            </a:endParaRPr>
          </a:p>
        </p:txBody>
      </p:sp>
      <p:sp>
        <p:nvSpPr>
          <p:cNvPr id="7" name="Rectangle 6">
            <a:extLst>
              <a:ext uri="{FF2B5EF4-FFF2-40B4-BE49-F238E27FC236}">
                <a16:creationId xmlns:a16="http://schemas.microsoft.com/office/drawing/2014/main" id="{37EB19BC-5179-4E8B-A43E-A7D573BC3305}"/>
              </a:ext>
            </a:extLst>
          </p:cNvPr>
          <p:cNvSpPr/>
          <p:nvPr/>
        </p:nvSpPr>
        <p:spPr>
          <a:xfrm>
            <a:off x="0" y="1319628"/>
            <a:ext cx="11176379"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A picture containing chart&#10;&#10;Description automatically generated">
            <a:extLst>
              <a:ext uri="{FF2B5EF4-FFF2-40B4-BE49-F238E27FC236}">
                <a16:creationId xmlns:a16="http://schemas.microsoft.com/office/drawing/2014/main" id="{CBDB7CDE-348D-4112-85FC-21FF2E477D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68676" y="5614126"/>
            <a:ext cx="1160106" cy="1190866"/>
          </a:xfrm>
          <a:prstGeom prst="rect">
            <a:avLst/>
          </a:prstGeom>
        </p:spPr>
      </p:pic>
      <p:sp>
        <p:nvSpPr>
          <p:cNvPr id="9" name="Rectangle 8">
            <a:extLst>
              <a:ext uri="{FF2B5EF4-FFF2-40B4-BE49-F238E27FC236}">
                <a16:creationId xmlns:a16="http://schemas.microsoft.com/office/drawing/2014/main" id="{4896462E-1F81-4D6C-B9DF-ED2E4A4498D2}"/>
              </a:ext>
            </a:extLst>
          </p:cNvPr>
          <p:cNvSpPr/>
          <p:nvPr/>
        </p:nvSpPr>
        <p:spPr>
          <a:xfrm>
            <a:off x="11327641" y="1319628"/>
            <a:ext cx="75063"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08F3A01-096F-4153-9433-97148C9126C5}"/>
              </a:ext>
            </a:extLst>
          </p:cNvPr>
          <p:cNvSpPr/>
          <p:nvPr/>
        </p:nvSpPr>
        <p:spPr>
          <a:xfrm>
            <a:off x="11526671" y="1319628"/>
            <a:ext cx="75063"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F899714A-DF56-402E-A024-69CE89B61F2F}"/>
              </a:ext>
            </a:extLst>
          </p:cNvPr>
          <p:cNvSpPr/>
          <p:nvPr/>
        </p:nvSpPr>
        <p:spPr>
          <a:xfrm>
            <a:off x="11725701" y="1319627"/>
            <a:ext cx="75063"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129785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BE63EB5C-7177-4AC6-AA63-B28432397865}"/>
              </a:ext>
            </a:extLst>
          </p:cNvPr>
          <p:cNvSpPr/>
          <p:nvPr/>
        </p:nvSpPr>
        <p:spPr>
          <a:xfrm>
            <a:off x="0" y="1490967"/>
            <a:ext cx="12192000" cy="649602"/>
          </a:xfrm>
          <a:prstGeom prst="rect">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4654FD7E-6B36-4FE5-A7A2-285AE78AF052}"/>
              </a:ext>
            </a:extLst>
          </p:cNvPr>
          <p:cNvSpPr/>
          <p:nvPr/>
        </p:nvSpPr>
        <p:spPr>
          <a:xfrm>
            <a:off x="0" y="2270052"/>
            <a:ext cx="6096000" cy="4577665"/>
          </a:xfrm>
          <a:prstGeom prst="rect">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862F9376-DAFA-495B-902E-B851228079CA}"/>
              </a:ext>
            </a:extLst>
          </p:cNvPr>
          <p:cNvSpPr/>
          <p:nvPr/>
        </p:nvSpPr>
        <p:spPr>
          <a:xfrm>
            <a:off x="6096000" y="2262710"/>
            <a:ext cx="6096000" cy="4595290"/>
          </a:xfrm>
          <a:prstGeom prst="rect">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Content Placeholder 2">
            <a:extLst>
              <a:ext uri="{FF2B5EF4-FFF2-40B4-BE49-F238E27FC236}">
                <a16:creationId xmlns:a16="http://schemas.microsoft.com/office/drawing/2014/main" id="{BF025D6D-F755-4149-A69D-FC3525E783C3}"/>
              </a:ext>
            </a:extLst>
          </p:cNvPr>
          <p:cNvSpPr txBox="1">
            <a:spLocks/>
          </p:cNvSpPr>
          <p:nvPr/>
        </p:nvSpPr>
        <p:spPr>
          <a:xfrm>
            <a:off x="374818" y="410223"/>
            <a:ext cx="7032158" cy="540833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4400" dirty="0">
                <a:latin typeface="Segoe UI" panose="020B0502040204020203" pitchFamily="34" charset="0"/>
                <a:cs typeface="Segoe UI" panose="020B0502040204020203" pitchFamily="34" charset="0"/>
              </a:rPr>
              <a:t>Skills</a:t>
            </a:r>
          </a:p>
        </p:txBody>
      </p:sp>
      <p:sp>
        <p:nvSpPr>
          <p:cNvPr id="3" name="Content Placeholder 2">
            <a:extLst>
              <a:ext uri="{FF2B5EF4-FFF2-40B4-BE49-F238E27FC236}">
                <a16:creationId xmlns:a16="http://schemas.microsoft.com/office/drawing/2014/main" id="{12834541-DC78-4D2F-82F2-7003F843494A}"/>
              </a:ext>
            </a:extLst>
          </p:cNvPr>
          <p:cNvSpPr>
            <a:spLocks noGrp="1"/>
          </p:cNvSpPr>
          <p:nvPr>
            <p:ph idx="1"/>
          </p:nvPr>
        </p:nvSpPr>
        <p:spPr>
          <a:xfrm>
            <a:off x="504969" y="2866776"/>
            <a:ext cx="5221406" cy="588488"/>
          </a:xfrm>
        </p:spPr>
        <p:txBody>
          <a:bodyPr>
            <a:noAutofit/>
          </a:bodyPr>
          <a:lstStyle/>
          <a:p>
            <a:pPr marL="0" indent="0">
              <a:buNone/>
            </a:pPr>
            <a:r>
              <a:rPr lang="en-GB" sz="2400" b="1" dirty="0">
                <a:solidFill>
                  <a:srgbClr val="A6DA52"/>
                </a:solidFill>
                <a:latin typeface="Segoe UI" panose="020B0502040204020203" pitchFamily="34" charset="0"/>
                <a:cs typeface="Segoe UI" panose="020B0502040204020203" pitchFamily="34" charset="0"/>
              </a:rPr>
              <a:t>Hard Skills or Vocational Skills</a:t>
            </a:r>
          </a:p>
          <a:p>
            <a:endParaRPr lang="en-GB" sz="2000" dirty="0">
              <a:latin typeface="Segoe UI" panose="020B0502040204020203" pitchFamily="34" charset="0"/>
              <a:cs typeface="Segoe UI" panose="020B0502040204020203" pitchFamily="34" charset="0"/>
            </a:endParaRPr>
          </a:p>
          <a:p>
            <a:pPr marL="0" indent="0">
              <a:buNone/>
            </a:pPr>
            <a:endParaRPr lang="en-GB" sz="2000" dirty="0">
              <a:latin typeface="Segoe UI" panose="020B0502040204020203" pitchFamily="34" charset="0"/>
              <a:cs typeface="Segoe UI" panose="020B0502040204020203" pitchFamily="34" charset="0"/>
            </a:endParaRPr>
          </a:p>
          <a:p>
            <a:pPr marL="457200" lvl="1" indent="0">
              <a:buNone/>
            </a:pPr>
            <a:endParaRPr lang="en-GB" sz="2000" dirty="0"/>
          </a:p>
        </p:txBody>
      </p:sp>
      <p:sp>
        <p:nvSpPr>
          <p:cNvPr id="4" name="Rectangle 3">
            <a:extLst>
              <a:ext uri="{FF2B5EF4-FFF2-40B4-BE49-F238E27FC236}">
                <a16:creationId xmlns:a16="http://schemas.microsoft.com/office/drawing/2014/main" id="{3CA9545D-FBFC-4A96-9A4F-EAF11DBCC800}"/>
              </a:ext>
            </a:extLst>
          </p:cNvPr>
          <p:cNvSpPr/>
          <p:nvPr/>
        </p:nvSpPr>
        <p:spPr>
          <a:xfrm>
            <a:off x="6701051" y="2725030"/>
            <a:ext cx="4872251" cy="1138773"/>
          </a:xfrm>
          <a:prstGeom prst="rect">
            <a:avLst/>
          </a:prstGeom>
        </p:spPr>
        <p:txBody>
          <a:bodyPr wrap="square">
            <a:spAutoFit/>
          </a:bodyPr>
          <a:lstStyle/>
          <a:p>
            <a:r>
              <a:rPr lang="en-GB" sz="2400" b="1" dirty="0">
                <a:solidFill>
                  <a:srgbClr val="A6DA52"/>
                </a:solidFill>
                <a:latin typeface="Segoe UI" panose="020B0502040204020203" pitchFamily="34" charset="0"/>
                <a:cs typeface="Segoe UI" panose="020B0502040204020203" pitchFamily="34" charset="0"/>
              </a:rPr>
              <a:t>Soft Skills, Transferable Skills, </a:t>
            </a:r>
          </a:p>
          <a:p>
            <a:r>
              <a:rPr lang="en-GB" sz="2400" b="1" dirty="0">
                <a:solidFill>
                  <a:srgbClr val="A6DA52"/>
                </a:solidFill>
                <a:latin typeface="Segoe UI" panose="020B0502040204020203" pitchFamily="34" charset="0"/>
                <a:cs typeface="Segoe UI" panose="020B0502040204020203" pitchFamily="34" charset="0"/>
              </a:rPr>
              <a:t>or Employability Skills</a:t>
            </a:r>
            <a:endParaRPr lang="en-GB" b="1" dirty="0">
              <a:solidFill>
                <a:srgbClr val="A6DA52"/>
              </a:solidFill>
              <a:latin typeface="Segoe UI" panose="020B0502040204020203" pitchFamily="34" charset="0"/>
              <a:cs typeface="Segoe UI" panose="020B0502040204020203" pitchFamily="34" charset="0"/>
            </a:endParaRPr>
          </a:p>
          <a:p>
            <a:pPr marL="342900" indent="-342900">
              <a:buFont typeface="Arial" panose="020B0604020202020204" pitchFamily="34" charset="0"/>
              <a:buChar char="•"/>
            </a:pPr>
            <a:endParaRPr lang="en-GB" sz="2000" dirty="0">
              <a:latin typeface="Segoe UI" panose="020B0502040204020203" pitchFamily="34" charset="0"/>
              <a:cs typeface="Segoe UI" panose="020B0502040204020203" pitchFamily="34" charset="0"/>
            </a:endParaRPr>
          </a:p>
        </p:txBody>
      </p:sp>
      <p:sp>
        <p:nvSpPr>
          <p:cNvPr id="18" name="Rectangle 17">
            <a:extLst>
              <a:ext uri="{FF2B5EF4-FFF2-40B4-BE49-F238E27FC236}">
                <a16:creationId xmlns:a16="http://schemas.microsoft.com/office/drawing/2014/main" id="{F92FBA2C-DB4F-4A06-AACB-644F15A49D1E}"/>
              </a:ext>
            </a:extLst>
          </p:cNvPr>
          <p:cNvSpPr/>
          <p:nvPr/>
        </p:nvSpPr>
        <p:spPr>
          <a:xfrm>
            <a:off x="538245" y="3693773"/>
            <a:ext cx="4634405" cy="1754326"/>
          </a:xfrm>
          <a:prstGeom prst="rect">
            <a:avLst/>
          </a:prstGeom>
        </p:spPr>
        <p:txBody>
          <a:bodyPr wrap="square">
            <a:spAutoFit/>
          </a:bodyPr>
          <a:lstStyle/>
          <a:p>
            <a:r>
              <a:rPr lang="en-GB" dirty="0">
                <a:latin typeface="Segoe UI" panose="020B0502040204020203" pitchFamily="34" charset="0"/>
                <a:cs typeface="Segoe UI" panose="020B0502040204020203" pitchFamily="34" charset="0"/>
              </a:rPr>
              <a:t>These are learned in specific training, for example, how to maintain a solar panel. </a:t>
            </a:r>
          </a:p>
          <a:p>
            <a:endParaRPr lang="en-GB" dirty="0">
              <a:latin typeface="Segoe UI" panose="020B0502040204020203" pitchFamily="34" charset="0"/>
              <a:cs typeface="Segoe UI" panose="020B0502040204020203" pitchFamily="34" charset="0"/>
            </a:endParaRPr>
          </a:p>
          <a:p>
            <a:r>
              <a:rPr lang="en-GB" dirty="0">
                <a:latin typeface="Segoe UI" panose="020B0502040204020203" pitchFamily="34" charset="0"/>
                <a:cs typeface="Segoe UI" panose="020B0502040204020203" pitchFamily="34" charset="0"/>
              </a:rPr>
              <a:t>Useful subjects to study for this sector are: Maths, English, ICT, Geography, Physics, Chemistry, Biology.</a:t>
            </a:r>
          </a:p>
        </p:txBody>
      </p:sp>
      <p:sp>
        <p:nvSpPr>
          <p:cNvPr id="19" name="Rectangle 18">
            <a:extLst>
              <a:ext uri="{FF2B5EF4-FFF2-40B4-BE49-F238E27FC236}">
                <a16:creationId xmlns:a16="http://schemas.microsoft.com/office/drawing/2014/main" id="{0B668509-8A62-4F3D-B716-02635CCC2E51}"/>
              </a:ext>
            </a:extLst>
          </p:cNvPr>
          <p:cNvSpPr/>
          <p:nvPr/>
        </p:nvSpPr>
        <p:spPr>
          <a:xfrm>
            <a:off x="6701051" y="3693773"/>
            <a:ext cx="4703928" cy="2862322"/>
          </a:xfrm>
          <a:prstGeom prst="rect">
            <a:avLst/>
          </a:prstGeom>
        </p:spPr>
        <p:txBody>
          <a:bodyPr wrap="square">
            <a:spAutoFit/>
          </a:bodyPr>
          <a:lstStyle/>
          <a:p>
            <a:r>
              <a:rPr lang="en-GB" dirty="0">
                <a:latin typeface="Segoe UI" panose="020B0502040204020203" pitchFamily="34" charset="0"/>
                <a:cs typeface="Segoe UI" panose="020B0502040204020203" pitchFamily="34" charset="0"/>
              </a:rPr>
              <a:t>These are qualities that you pick up over time; for example in work experience or hobbies or </a:t>
            </a:r>
            <a:r>
              <a:rPr lang="en-GB" b="1" dirty="0">
                <a:solidFill>
                  <a:srgbClr val="A6DA52"/>
                </a:solidFill>
                <a:latin typeface="Segoe UI" panose="020B0502040204020203" pitchFamily="34" charset="0"/>
                <a:cs typeface="Segoe UI" panose="020B0502040204020203" pitchFamily="34" charset="0"/>
              </a:rPr>
              <a:t>at school</a:t>
            </a:r>
            <a:r>
              <a:rPr lang="en-GB" dirty="0">
                <a:latin typeface="Segoe UI" panose="020B0502040204020203" pitchFamily="34" charset="0"/>
                <a:cs typeface="Segoe UI" panose="020B0502040204020203" pitchFamily="34" charset="0"/>
              </a:rPr>
              <a:t>.</a:t>
            </a:r>
          </a:p>
          <a:p>
            <a:endParaRPr lang="en-GB" dirty="0">
              <a:latin typeface="Segoe UI" panose="020B0502040204020203" pitchFamily="34" charset="0"/>
              <a:cs typeface="Segoe UI" panose="020B0502040204020203" pitchFamily="34" charset="0"/>
            </a:endParaRPr>
          </a:p>
          <a:p>
            <a:r>
              <a:rPr lang="en-GB" dirty="0">
                <a:latin typeface="Segoe UI" panose="020B0502040204020203" pitchFamily="34" charset="0"/>
                <a:cs typeface="Segoe UI" panose="020B0502040204020203" pitchFamily="34" charset="0"/>
              </a:rPr>
              <a:t>These are things like: </a:t>
            </a:r>
          </a:p>
          <a:p>
            <a:endParaRPr lang="en-GB" dirty="0">
              <a:latin typeface="Segoe UI" panose="020B0502040204020203" pitchFamily="34" charset="0"/>
              <a:cs typeface="Segoe UI" panose="020B0502040204020203" pitchFamily="34" charset="0"/>
            </a:endParaRPr>
          </a:p>
          <a:p>
            <a:r>
              <a:rPr lang="en-GB" dirty="0">
                <a:latin typeface="Segoe UI" panose="020B0502040204020203" pitchFamily="34" charset="0"/>
                <a:cs typeface="Segoe UI" panose="020B0502040204020203" pitchFamily="34" charset="0"/>
              </a:rPr>
              <a:t>Listening			Speaking</a:t>
            </a:r>
          </a:p>
          <a:p>
            <a:r>
              <a:rPr lang="en-GB" dirty="0">
                <a:latin typeface="Segoe UI" panose="020B0502040204020203" pitchFamily="34" charset="0"/>
                <a:cs typeface="Segoe UI" panose="020B0502040204020203" pitchFamily="34" charset="0"/>
              </a:rPr>
              <a:t>Problem Solving		Creativity</a:t>
            </a:r>
          </a:p>
          <a:p>
            <a:r>
              <a:rPr lang="en-GB" dirty="0">
                <a:latin typeface="Segoe UI" panose="020B0502040204020203" pitchFamily="34" charset="0"/>
                <a:cs typeface="Segoe UI" panose="020B0502040204020203" pitchFamily="34" charset="0"/>
              </a:rPr>
              <a:t>Staying Positive		Aiming High</a:t>
            </a:r>
          </a:p>
          <a:p>
            <a:r>
              <a:rPr lang="en-GB" dirty="0">
                <a:latin typeface="Segoe UI" panose="020B0502040204020203" pitchFamily="34" charset="0"/>
                <a:cs typeface="Segoe UI" panose="020B0502040204020203" pitchFamily="34" charset="0"/>
              </a:rPr>
              <a:t>Leadership		Team Work</a:t>
            </a:r>
          </a:p>
        </p:txBody>
      </p:sp>
      <p:sp>
        <p:nvSpPr>
          <p:cNvPr id="10" name="Flowchart: Connector 9">
            <a:extLst>
              <a:ext uri="{FF2B5EF4-FFF2-40B4-BE49-F238E27FC236}">
                <a16:creationId xmlns:a16="http://schemas.microsoft.com/office/drawing/2014/main" id="{A47F35CF-9D92-416C-B63A-B25C291DBA83}"/>
              </a:ext>
            </a:extLst>
          </p:cNvPr>
          <p:cNvSpPr/>
          <p:nvPr/>
        </p:nvSpPr>
        <p:spPr>
          <a:xfrm>
            <a:off x="11252579" y="525505"/>
            <a:ext cx="320723" cy="327546"/>
          </a:xfrm>
          <a:prstGeom prst="flowChartConnector">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Flowchart: Connector 10">
            <a:extLst>
              <a:ext uri="{FF2B5EF4-FFF2-40B4-BE49-F238E27FC236}">
                <a16:creationId xmlns:a16="http://schemas.microsoft.com/office/drawing/2014/main" id="{A24895EA-C1CF-4718-A01C-7E691D77EDC4}"/>
              </a:ext>
            </a:extLst>
          </p:cNvPr>
          <p:cNvSpPr/>
          <p:nvPr/>
        </p:nvSpPr>
        <p:spPr>
          <a:xfrm>
            <a:off x="9868715" y="522423"/>
            <a:ext cx="320723" cy="327546"/>
          </a:xfrm>
          <a:prstGeom prst="flowChartConnector">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DCA89"/>
              </a:solidFill>
            </a:endParaRPr>
          </a:p>
        </p:txBody>
      </p:sp>
      <p:sp>
        <p:nvSpPr>
          <p:cNvPr id="12" name="Flowchart: Connector 11">
            <a:extLst>
              <a:ext uri="{FF2B5EF4-FFF2-40B4-BE49-F238E27FC236}">
                <a16:creationId xmlns:a16="http://schemas.microsoft.com/office/drawing/2014/main" id="{18758EAB-B5C7-45A7-928B-7751B0C7D122}"/>
              </a:ext>
            </a:extLst>
          </p:cNvPr>
          <p:cNvSpPr/>
          <p:nvPr/>
        </p:nvSpPr>
        <p:spPr>
          <a:xfrm>
            <a:off x="10560647" y="525505"/>
            <a:ext cx="320723" cy="327546"/>
          </a:xfrm>
          <a:prstGeom prst="flowChartConnector">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70FFF5F6-104D-42EC-8998-CC30047CFF19}"/>
              </a:ext>
            </a:extLst>
          </p:cNvPr>
          <p:cNvSpPr/>
          <p:nvPr/>
        </p:nvSpPr>
        <p:spPr>
          <a:xfrm>
            <a:off x="0" y="1365370"/>
            <a:ext cx="12192000" cy="122140"/>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B6FA7C82-7ED0-4773-9A40-544A7026B241}"/>
              </a:ext>
            </a:extLst>
          </p:cNvPr>
          <p:cNvSpPr/>
          <p:nvPr/>
        </p:nvSpPr>
        <p:spPr>
          <a:xfrm>
            <a:off x="374818" y="1620450"/>
            <a:ext cx="11687032" cy="369332"/>
          </a:xfrm>
          <a:prstGeom prst="rect">
            <a:avLst/>
          </a:prstGeom>
        </p:spPr>
        <p:txBody>
          <a:bodyPr wrap="square">
            <a:spAutoFit/>
          </a:bodyPr>
          <a:lstStyle/>
          <a:p>
            <a:r>
              <a:rPr lang="en-GB" dirty="0">
                <a:latin typeface="Segoe UI" panose="020B0502040204020203" pitchFamily="34" charset="0"/>
                <a:cs typeface="Segoe UI" panose="020B0502040204020203" pitchFamily="34" charset="0"/>
              </a:rPr>
              <a:t>There are two categories of skills:</a:t>
            </a:r>
          </a:p>
        </p:txBody>
      </p:sp>
      <p:sp>
        <p:nvSpPr>
          <p:cNvPr id="15" name="Rectangle 14">
            <a:extLst>
              <a:ext uri="{FF2B5EF4-FFF2-40B4-BE49-F238E27FC236}">
                <a16:creationId xmlns:a16="http://schemas.microsoft.com/office/drawing/2014/main" id="{AE49A631-3505-4909-B27C-9CEAA64B970B}"/>
              </a:ext>
            </a:extLst>
          </p:cNvPr>
          <p:cNvSpPr/>
          <p:nvPr/>
        </p:nvSpPr>
        <p:spPr>
          <a:xfrm>
            <a:off x="0" y="2140569"/>
            <a:ext cx="12192000" cy="122141"/>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94769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9">
                                            <p:txEl>
                                              <p:pRg st="2" end="2"/>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9">
                                            <p:txEl>
                                              <p:pRg st="4" end="4"/>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9">
                                            <p:txEl>
                                              <p:pRg st="5" end="5"/>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9">
                                            <p:txEl>
                                              <p:pRg st="6" end="6"/>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3050274" y="0"/>
            <a:ext cx="4535606" cy="6858000"/>
          </a:xfrm>
        </p:spPr>
        <p:txBody>
          <a:bodyPr>
            <a:normAutofit/>
          </a:bodyPr>
          <a:lstStyle/>
          <a:p>
            <a:r>
              <a:rPr lang="en-GB" sz="4000" dirty="0">
                <a:latin typeface="Segoe UI" panose="020B0502040204020203" pitchFamily="34" charset="0"/>
                <a:cs typeface="Segoe UI" panose="020B0502040204020203" pitchFamily="34" charset="0"/>
              </a:rPr>
              <a:t>What do the terms </a:t>
            </a:r>
            <a:br>
              <a:rPr lang="en-GB" sz="4000" dirty="0">
                <a:latin typeface="Segoe UI" panose="020B0502040204020203" pitchFamily="34" charset="0"/>
                <a:cs typeface="Segoe UI" panose="020B0502040204020203" pitchFamily="34" charset="0"/>
              </a:rPr>
            </a:br>
            <a:r>
              <a:rPr lang="en-GB" b="1" dirty="0">
                <a:solidFill>
                  <a:srgbClr val="CC1B86"/>
                </a:solidFill>
                <a:latin typeface="Segoe UI" panose="020B0502040204020203" pitchFamily="34" charset="0"/>
                <a:cs typeface="Segoe UI" panose="020B0502040204020203" pitchFamily="34" charset="0"/>
              </a:rPr>
              <a:t>Health</a:t>
            </a:r>
            <a:r>
              <a:rPr lang="en-GB" sz="4000" dirty="0">
                <a:latin typeface="Segoe UI" panose="020B0502040204020203" pitchFamily="34" charset="0"/>
                <a:cs typeface="Segoe UI" panose="020B0502040204020203" pitchFamily="34" charset="0"/>
              </a:rPr>
              <a:t> and </a:t>
            </a:r>
            <a:br>
              <a:rPr lang="en-GB" sz="4000" dirty="0">
                <a:latin typeface="Segoe UI" panose="020B0502040204020203" pitchFamily="34" charset="0"/>
                <a:cs typeface="Segoe UI" panose="020B0502040204020203" pitchFamily="34" charset="0"/>
              </a:rPr>
            </a:br>
            <a:r>
              <a:rPr lang="en-GB" b="1" dirty="0">
                <a:solidFill>
                  <a:srgbClr val="CC1B86"/>
                </a:solidFill>
                <a:latin typeface="Segoe UI" panose="020B0502040204020203" pitchFamily="34" charset="0"/>
                <a:cs typeface="Segoe UI" panose="020B0502040204020203" pitchFamily="34" charset="0"/>
              </a:rPr>
              <a:t>Social Care </a:t>
            </a:r>
            <a:br>
              <a:rPr lang="en-GB" sz="4000" dirty="0">
                <a:latin typeface="Segoe UI" panose="020B0502040204020203" pitchFamily="34" charset="0"/>
                <a:cs typeface="Segoe UI" panose="020B0502040204020203" pitchFamily="34" charset="0"/>
              </a:rPr>
            </a:br>
            <a:r>
              <a:rPr lang="en-GB" sz="4000" dirty="0">
                <a:latin typeface="Segoe UI" panose="020B0502040204020203" pitchFamily="34" charset="0"/>
                <a:cs typeface="Segoe UI" panose="020B0502040204020203" pitchFamily="34" charset="0"/>
              </a:rPr>
              <a:t>mean to you?</a:t>
            </a:r>
          </a:p>
        </p:txBody>
      </p:sp>
      <p:sp>
        <p:nvSpPr>
          <p:cNvPr id="8" name="Rectangle 7">
            <a:extLst>
              <a:ext uri="{FF2B5EF4-FFF2-40B4-BE49-F238E27FC236}">
                <a16:creationId xmlns:a16="http://schemas.microsoft.com/office/drawing/2014/main" id="{F101D9D7-0CF1-4590-A87A-D29FD312AA5A}"/>
              </a:ext>
            </a:extLst>
          </p:cNvPr>
          <p:cNvSpPr/>
          <p:nvPr/>
        </p:nvSpPr>
        <p:spPr>
          <a:xfrm>
            <a:off x="0" y="-1"/>
            <a:ext cx="4811331" cy="685799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13C0AFDB-6DAA-451C-A9ED-1A2A6FDFCAB2}"/>
              </a:ext>
            </a:extLst>
          </p:cNvPr>
          <p:cNvSpPr/>
          <p:nvPr/>
        </p:nvSpPr>
        <p:spPr>
          <a:xfrm>
            <a:off x="1311172" y="-3"/>
            <a:ext cx="4784828" cy="6857999"/>
          </a:xfrm>
          <a:prstGeom prst="rect">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43F5FC31-50AD-4F1A-BACA-75276CAA2A3B}"/>
              </a:ext>
            </a:extLst>
          </p:cNvPr>
          <p:cNvSpPr/>
          <p:nvPr/>
        </p:nvSpPr>
        <p:spPr>
          <a:xfrm>
            <a:off x="2933252" y="-7"/>
            <a:ext cx="4769649" cy="6857998"/>
          </a:xfrm>
          <a:prstGeom prst="rect">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itle 1">
            <a:extLst>
              <a:ext uri="{FF2B5EF4-FFF2-40B4-BE49-F238E27FC236}">
                <a16:creationId xmlns:a16="http://schemas.microsoft.com/office/drawing/2014/main" id="{17520B38-83FF-45FD-9AAA-031730E98957}"/>
              </a:ext>
            </a:extLst>
          </p:cNvPr>
          <p:cNvSpPr txBox="1">
            <a:spLocks/>
          </p:cNvSpPr>
          <p:nvPr/>
        </p:nvSpPr>
        <p:spPr>
          <a:xfrm>
            <a:off x="3085531" y="-15"/>
            <a:ext cx="3633321" cy="68580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latin typeface="Segoe UI" panose="020B0502040204020203" pitchFamily="34" charset="0"/>
                <a:cs typeface="Segoe UI" panose="020B0502040204020203" pitchFamily="34" charset="0"/>
              </a:rPr>
              <a:t>What do the terms       </a:t>
            </a:r>
            <a:r>
              <a:rPr lang="en-GB" b="1" dirty="0">
                <a:solidFill>
                  <a:srgbClr val="A6DA52"/>
                </a:solidFill>
                <a:latin typeface="Segoe UI" panose="020B0502040204020203" pitchFamily="34" charset="0"/>
                <a:cs typeface="Segoe UI" panose="020B0502040204020203" pitchFamily="34" charset="0"/>
              </a:rPr>
              <a:t>Low Carbon </a:t>
            </a:r>
            <a:r>
              <a:rPr lang="en-GB" dirty="0">
                <a:latin typeface="Segoe UI" panose="020B0502040204020203" pitchFamily="34" charset="0"/>
                <a:cs typeface="Segoe UI" panose="020B0502040204020203" pitchFamily="34" charset="0"/>
              </a:rPr>
              <a:t>and</a:t>
            </a:r>
            <a:r>
              <a:rPr lang="en-GB" b="1" dirty="0">
                <a:solidFill>
                  <a:srgbClr val="A6DA52"/>
                </a:solidFill>
                <a:latin typeface="Segoe UI" panose="020B0502040204020203" pitchFamily="34" charset="0"/>
                <a:cs typeface="Segoe UI" panose="020B0502040204020203" pitchFamily="34" charset="0"/>
              </a:rPr>
              <a:t> Renewable</a:t>
            </a:r>
            <a:br>
              <a:rPr lang="en-GB" dirty="0">
                <a:latin typeface="Segoe UI" panose="020B0502040204020203" pitchFamily="34" charset="0"/>
                <a:cs typeface="Segoe UI" panose="020B0502040204020203" pitchFamily="34" charset="0"/>
              </a:rPr>
            </a:br>
            <a:r>
              <a:rPr lang="en-GB" dirty="0">
                <a:latin typeface="Segoe UI" panose="020B0502040204020203" pitchFamily="34" charset="0"/>
                <a:cs typeface="Segoe UI" panose="020B0502040204020203" pitchFamily="34" charset="0"/>
              </a:rPr>
              <a:t>mean to you?</a:t>
            </a:r>
          </a:p>
        </p:txBody>
      </p:sp>
    </p:spTree>
    <p:extLst>
      <p:ext uri="{BB962C8B-B14F-4D97-AF65-F5344CB8AC3E}">
        <p14:creationId xmlns:p14="http://schemas.microsoft.com/office/powerpoint/2010/main" val="26704417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660778" y="255077"/>
            <a:ext cx="10307897" cy="823350"/>
          </a:xfrm>
        </p:spPr>
        <p:txBody>
          <a:bodyPr/>
          <a:lstStyle/>
          <a:p>
            <a:r>
              <a:rPr lang="en-GB" dirty="0">
                <a:latin typeface="Segoe UI" panose="020B0502040204020203" pitchFamily="34" charset="0"/>
                <a:cs typeface="Segoe UI" panose="020B0502040204020203" pitchFamily="34" charset="0"/>
              </a:rPr>
              <a:t>Activity</a:t>
            </a:r>
          </a:p>
        </p:txBody>
      </p:sp>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660779" y="2013000"/>
            <a:ext cx="10515600" cy="4036323"/>
          </a:xfrm>
          <a:noFill/>
        </p:spPr>
        <p:txBody>
          <a:bodyPr>
            <a:noAutofit/>
          </a:bodyPr>
          <a:lstStyle/>
          <a:p>
            <a:pPr marL="0" indent="0">
              <a:lnSpc>
                <a:spcPct val="150000"/>
              </a:lnSpc>
              <a:buNone/>
            </a:pPr>
            <a:r>
              <a:rPr lang="en-GB" sz="2000" dirty="0">
                <a:latin typeface="Segoe UI" panose="020B0502040204020203" pitchFamily="34" charset="0"/>
                <a:ea typeface="Calibri" panose="020F0502020204030204" pitchFamily="34" charset="0"/>
                <a:cs typeface="Segoe UI" panose="020B0502040204020203" pitchFamily="34" charset="0"/>
              </a:rPr>
              <a:t>As Environment Officers for our school, you have </a:t>
            </a:r>
            <a:r>
              <a:rPr lang="en-GB" sz="2000" b="1" dirty="0">
                <a:solidFill>
                  <a:srgbClr val="A6DA52"/>
                </a:solidFill>
                <a:latin typeface="Segoe UI" panose="020B0502040204020203" pitchFamily="34" charset="0"/>
                <a:ea typeface="Calibri" panose="020F0502020204030204" pitchFamily="34" charset="0"/>
                <a:cs typeface="Segoe UI" panose="020B0502040204020203" pitchFamily="34" charset="0"/>
              </a:rPr>
              <a:t>demonstrated lots of these skills </a:t>
            </a:r>
            <a:r>
              <a:rPr lang="en-GB" sz="2000" dirty="0">
                <a:latin typeface="Segoe UI" panose="020B0502040204020203" pitchFamily="34" charset="0"/>
                <a:ea typeface="Calibri" panose="020F0502020204030204" pitchFamily="34" charset="0"/>
                <a:cs typeface="Segoe UI" panose="020B0502040204020203" pitchFamily="34" charset="0"/>
              </a:rPr>
              <a:t>by discussing what improvements or adaptations could be made to the school to make it more </a:t>
            </a:r>
            <a:r>
              <a:rPr lang="en-GB" sz="2000" b="1" dirty="0">
                <a:solidFill>
                  <a:srgbClr val="A6DA52"/>
                </a:solidFill>
                <a:latin typeface="Segoe UI" panose="020B0502040204020203" pitchFamily="34" charset="0"/>
                <a:ea typeface="Calibri" panose="020F0502020204030204" pitchFamily="34" charset="0"/>
                <a:cs typeface="Segoe UI" panose="020B0502040204020203" pitchFamily="34" charset="0"/>
              </a:rPr>
              <a:t>environmentally friendly</a:t>
            </a:r>
            <a:r>
              <a:rPr lang="en-GB" sz="2000" dirty="0">
                <a:latin typeface="Segoe UI" panose="020B0502040204020203" pitchFamily="34" charset="0"/>
                <a:ea typeface="Calibri" panose="020F0502020204030204" pitchFamily="34" charset="0"/>
                <a:cs typeface="Segoe UI" panose="020B0502040204020203" pitchFamily="34" charset="0"/>
              </a:rPr>
              <a:t>.</a:t>
            </a:r>
          </a:p>
          <a:p>
            <a:pPr marL="0" indent="0">
              <a:lnSpc>
                <a:spcPct val="150000"/>
              </a:lnSpc>
              <a:buNone/>
            </a:pPr>
            <a:r>
              <a:rPr lang="en-GB" sz="2000" dirty="0">
                <a:latin typeface="Segoe UI" panose="020B0502040204020203" pitchFamily="34" charset="0"/>
                <a:ea typeface="Calibri" panose="020F0502020204030204" pitchFamily="34" charset="0"/>
                <a:cs typeface="Segoe UI" panose="020B0502040204020203" pitchFamily="34" charset="0"/>
              </a:rPr>
              <a:t>Now let’s think about what should happen next.</a:t>
            </a:r>
          </a:p>
          <a:p>
            <a:pPr marL="0" indent="0">
              <a:lnSpc>
                <a:spcPct val="150000"/>
              </a:lnSpc>
              <a:buNone/>
            </a:pPr>
            <a:r>
              <a:rPr lang="en-GB" sz="2000" dirty="0">
                <a:latin typeface="Segoe UI" panose="020B0502040204020203" pitchFamily="34" charset="0"/>
                <a:ea typeface="Calibri" panose="020F0502020204030204" pitchFamily="34" charset="0"/>
                <a:cs typeface="Segoe UI" panose="020B0502040204020203" pitchFamily="34" charset="0"/>
              </a:rPr>
              <a:t>How could each of the different job roles in the school make changes to be more green?</a:t>
            </a:r>
          </a:p>
          <a:p>
            <a:pPr marL="0" indent="0">
              <a:lnSpc>
                <a:spcPct val="150000"/>
              </a:lnSpc>
              <a:buNone/>
            </a:pPr>
            <a:endParaRPr lang="en-GB" sz="2000" dirty="0">
              <a:latin typeface="Segoe UI" panose="020B0502040204020203" pitchFamily="34" charset="0"/>
              <a:ea typeface="Calibri" panose="020F0502020204030204" pitchFamily="34" charset="0"/>
              <a:cs typeface="Segoe UI" panose="020B0502040204020203" pitchFamily="34" charset="0"/>
            </a:endParaRPr>
          </a:p>
        </p:txBody>
      </p:sp>
      <p:sp>
        <p:nvSpPr>
          <p:cNvPr id="7" name="Rectangle 6">
            <a:extLst>
              <a:ext uri="{FF2B5EF4-FFF2-40B4-BE49-F238E27FC236}">
                <a16:creationId xmlns:a16="http://schemas.microsoft.com/office/drawing/2014/main" id="{37EB19BC-5179-4E8B-A43E-A7D573BC3305}"/>
              </a:ext>
            </a:extLst>
          </p:cNvPr>
          <p:cNvSpPr/>
          <p:nvPr/>
        </p:nvSpPr>
        <p:spPr>
          <a:xfrm>
            <a:off x="0" y="1319628"/>
            <a:ext cx="11176379"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A picture containing chart&#10;&#10;Description automatically generated">
            <a:extLst>
              <a:ext uri="{FF2B5EF4-FFF2-40B4-BE49-F238E27FC236}">
                <a16:creationId xmlns:a16="http://schemas.microsoft.com/office/drawing/2014/main" id="{CBDB7CDE-348D-4112-85FC-21FF2E477D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68676" y="5614126"/>
            <a:ext cx="1160106" cy="1190866"/>
          </a:xfrm>
          <a:prstGeom prst="rect">
            <a:avLst/>
          </a:prstGeom>
        </p:spPr>
      </p:pic>
      <p:sp>
        <p:nvSpPr>
          <p:cNvPr id="9" name="Rectangle 8">
            <a:extLst>
              <a:ext uri="{FF2B5EF4-FFF2-40B4-BE49-F238E27FC236}">
                <a16:creationId xmlns:a16="http://schemas.microsoft.com/office/drawing/2014/main" id="{4896462E-1F81-4D6C-B9DF-ED2E4A4498D2}"/>
              </a:ext>
            </a:extLst>
          </p:cNvPr>
          <p:cNvSpPr/>
          <p:nvPr/>
        </p:nvSpPr>
        <p:spPr>
          <a:xfrm>
            <a:off x="11327641" y="1319628"/>
            <a:ext cx="75063"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08F3A01-096F-4153-9433-97148C9126C5}"/>
              </a:ext>
            </a:extLst>
          </p:cNvPr>
          <p:cNvSpPr/>
          <p:nvPr/>
        </p:nvSpPr>
        <p:spPr>
          <a:xfrm>
            <a:off x="11526671" y="1319628"/>
            <a:ext cx="75063"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F899714A-DF56-402E-A024-69CE89B61F2F}"/>
              </a:ext>
            </a:extLst>
          </p:cNvPr>
          <p:cNvSpPr/>
          <p:nvPr/>
        </p:nvSpPr>
        <p:spPr>
          <a:xfrm>
            <a:off x="11725701" y="1319627"/>
            <a:ext cx="75063"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072319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B089D245-6942-4D2A-893F-F80A26DC5657}"/>
              </a:ext>
            </a:extLst>
          </p:cNvPr>
          <p:cNvSpPr/>
          <p:nvPr/>
        </p:nvSpPr>
        <p:spPr>
          <a:xfrm>
            <a:off x="8971722" y="0"/>
            <a:ext cx="3335027" cy="685799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6D12A4CA-1E41-4D91-9B0A-D062616F7343}"/>
              </a:ext>
            </a:extLst>
          </p:cNvPr>
          <p:cNvSpPr/>
          <p:nvPr/>
        </p:nvSpPr>
        <p:spPr>
          <a:xfrm>
            <a:off x="9098676" y="1"/>
            <a:ext cx="426793" cy="6857999"/>
          </a:xfrm>
          <a:prstGeom prst="rect">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B8A93855-8198-4EF8-AF20-E3AC8C1CA2C5}"/>
              </a:ext>
            </a:extLst>
          </p:cNvPr>
          <p:cNvSpPr/>
          <p:nvPr/>
        </p:nvSpPr>
        <p:spPr>
          <a:xfrm>
            <a:off x="9525469" y="2"/>
            <a:ext cx="245140" cy="6857998"/>
          </a:xfrm>
          <a:prstGeom prst="rect">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4B5DBA4D-93BA-4D9E-A88D-02F28451F7B9}"/>
              </a:ext>
            </a:extLst>
          </p:cNvPr>
          <p:cNvSpPr/>
          <p:nvPr/>
        </p:nvSpPr>
        <p:spPr>
          <a:xfrm>
            <a:off x="378182" y="1333504"/>
            <a:ext cx="8593540" cy="5324535"/>
          </a:xfrm>
          <a:prstGeom prst="rect">
            <a:avLst/>
          </a:prstGeom>
        </p:spPr>
        <p:txBody>
          <a:bodyPr wrap="square">
            <a:spAutoFit/>
          </a:bodyPr>
          <a:lstStyle/>
          <a:p>
            <a:r>
              <a:rPr lang="en-GB" sz="2000" dirty="0">
                <a:latin typeface="Segoe UI" panose="020B0502040204020203" pitchFamily="34" charset="0"/>
                <a:ea typeface="Calibri" panose="020F0502020204030204" pitchFamily="34" charset="0"/>
                <a:cs typeface="Segoe UI" panose="020B0502040204020203" pitchFamily="34" charset="0"/>
              </a:rPr>
              <a:t>Each group will now take one of the </a:t>
            </a:r>
            <a:r>
              <a:rPr lang="en-GB" sz="2000" b="1" dirty="0">
                <a:solidFill>
                  <a:srgbClr val="A6DA52"/>
                </a:solidFill>
                <a:latin typeface="Segoe UI" panose="020B0502040204020203" pitchFamily="34" charset="0"/>
                <a:ea typeface="Calibri" panose="020F0502020204030204" pitchFamily="34" charset="0"/>
                <a:cs typeface="Segoe UI" panose="020B0502040204020203" pitchFamily="34" charset="0"/>
              </a:rPr>
              <a:t>jobs</a:t>
            </a:r>
            <a:r>
              <a:rPr lang="en-GB" sz="2000" dirty="0">
                <a:latin typeface="Segoe UI" panose="020B0502040204020203" pitchFamily="34" charset="0"/>
                <a:ea typeface="Calibri" panose="020F0502020204030204" pitchFamily="34" charset="0"/>
                <a:cs typeface="Segoe UI" panose="020B0502040204020203" pitchFamily="34" charset="0"/>
              </a:rPr>
              <a:t> below.  </a:t>
            </a:r>
          </a:p>
          <a:p>
            <a:endParaRPr lang="en-GB" sz="2000" dirty="0">
              <a:latin typeface="Segoe UI" panose="020B0502040204020203" pitchFamily="34" charset="0"/>
              <a:ea typeface="Calibri" panose="020F0502020204030204" pitchFamily="34" charset="0"/>
              <a:cs typeface="Segoe UI" panose="020B0502040204020203" pitchFamily="34" charset="0"/>
            </a:endParaRPr>
          </a:p>
          <a:p>
            <a:r>
              <a:rPr lang="en-GB" sz="2000" dirty="0">
                <a:latin typeface="Segoe UI" panose="020B0502040204020203" pitchFamily="34" charset="0"/>
                <a:ea typeface="Calibri" panose="020F0502020204030204" pitchFamily="34" charset="0"/>
                <a:cs typeface="Segoe UI" panose="020B0502040204020203" pitchFamily="34" charset="0"/>
              </a:rPr>
              <a:t>How can your group’s job role </a:t>
            </a:r>
            <a:r>
              <a:rPr lang="en-GB" sz="2000" b="1" dirty="0">
                <a:solidFill>
                  <a:srgbClr val="A6DA52"/>
                </a:solidFill>
                <a:latin typeface="Segoe UI" panose="020B0502040204020203" pitchFamily="34" charset="0"/>
                <a:ea typeface="Calibri" panose="020F0502020204030204" pitchFamily="34" charset="0"/>
                <a:cs typeface="Segoe UI" panose="020B0502040204020203" pitchFamily="34" charset="0"/>
              </a:rPr>
              <a:t>make changes to be more green</a:t>
            </a:r>
            <a:r>
              <a:rPr lang="en-GB" sz="2000" dirty="0">
                <a:latin typeface="Segoe UI" panose="020B0502040204020203" pitchFamily="34" charset="0"/>
                <a:ea typeface="Calibri" panose="020F0502020204030204" pitchFamily="34" charset="0"/>
                <a:cs typeface="Segoe UI" panose="020B0502040204020203" pitchFamily="34" charset="0"/>
              </a:rPr>
              <a:t>?</a:t>
            </a:r>
          </a:p>
          <a:p>
            <a:endParaRPr lang="en-GB" sz="2000" dirty="0">
              <a:latin typeface="Segoe UI" panose="020B0502040204020203" pitchFamily="34" charset="0"/>
              <a:ea typeface="Calibri" panose="020F0502020204030204" pitchFamily="34" charset="0"/>
              <a:cs typeface="Segoe UI" panose="020B0502040204020203" pitchFamily="34" charset="0"/>
            </a:endParaRPr>
          </a:p>
          <a:p>
            <a:r>
              <a:rPr lang="en-GB" sz="2000" dirty="0">
                <a:latin typeface="Segoe UI" panose="020B0502040204020203" pitchFamily="34" charset="0"/>
                <a:ea typeface="Calibri" panose="020F0502020204030204" pitchFamily="34" charset="0"/>
                <a:cs typeface="Segoe UI" panose="020B0502040204020203" pitchFamily="34" charset="0"/>
              </a:rPr>
              <a:t>To help you, think about all the categories for change that we discussed, highlighted in the green box. Don’t feel limited by these either!</a:t>
            </a:r>
          </a:p>
          <a:p>
            <a:endParaRPr lang="en-GB" sz="2000" dirty="0">
              <a:latin typeface="Segoe UI" panose="020B0502040204020203" pitchFamily="34" charset="0"/>
              <a:ea typeface="Calibri" panose="020F0502020204030204" pitchFamily="34" charset="0"/>
              <a:cs typeface="Segoe UI" panose="020B0502040204020203" pitchFamily="34" charset="0"/>
            </a:endParaRPr>
          </a:p>
          <a:p>
            <a:pPr marL="342900" indent="-342900">
              <a:buFont typeface="Arial" panose="020B0604020202020204" pitchFamily="34" charset="0"/>
              <a:buChar char="•"/>
            </a:pPr>
            <a:r>
              <a:rPr lang="en-GB" sz="2000" dirty="0">
                <a:latin typeface="Segoe UI" panose="020B0502040204020203" pitchFamily="34" charset="0"/>
                <a:ea typeface="Calibri" panose="020F0502020204030204" pitchFamily="34" charset="0"/>
                <a:cs typeface="Segoe UI" panose="020B0502040204020203" pitchFamily="34" charset="0"/>
              </a:rPr>
              <a:t>Head Teacher</a:t>
            </a:r>
          </a:p>
          <a:p>
            <a:pPr marL="342900" indent="-342900">
              <a:buFont typeface="Arial" panose="020B0604020202020204" pitchFamily="34" charset="0"/>
              <a:buChar char="•"/>
            </a:pPr>
            <a:r>
              <a:rPr lang="en-GB" sz="2000" dirty="0">
                <a:latin typeface="Segoe UI" panose="020B0502040204020203" pitchFamily="34" charset="0"/>
                <a:ea typeface="Calibri" panose="020F0502020204030204" pitchFamily="34" charset="0"/>
                <a:cs typeface="Segoe UI" panose="020B0502040204020203" pitchFamily="34" charset="0"/>
              </a:rPr>
              <a:t>Receptionist</a:t>
            </a:r>
          </a:p>
          <a:p>
            <a:pPr marL="342900" indent="-342900">
              <a:buFont typeface="Arial" panose="020B0604020202020204" pitchFamily="34" charset="0"/>
              <a:buChar char="•"/>
            </a:pPr>
            <a:r>
              <a:rPr lang="en-GB" sz="2000" dirty="0">
                <a:latin typeface="Segoe UI" panose="020B0502040204020203" pitchFamily="34" charset="0"/>
                <a:ea typeface="Calibri" panose="020F0502020204030204" pitchFamily="34" charset="0"/>
                <a:cs typeface="Segoe UI" panose="020B0502040204020203" pitchFamily="34" charset="0"/>
              </a:rPr>
              <a:t>Maintenance</a:t>
            </a:r>
          </a:p>
          <a:p>
            <a:pPr marL="342900" indent="-342900">
              <a:buFont typeface="Arial" panose="020B0604020202020204" pitchFamily="34" charset="0"/>
              <a:buChar char="•"/>
            </a:pPr>
            <a:r>
              <a:rPr lang="en-GB" sz="2000" dirty="0">
                <a:latin typeface="Segoe UI" panose="020B0502040204020203" pitchFamily="34" charset="0"/>
                <a:ea typeface="Calibri" panose="020F0502020204030204" pitchFamily="34" charset="0"/>
                <a:cs typeface="Segoe UI" panose="020B0502040204020203" pitchFamily="34" charset="0"/>
              </a:rPr>
              <a:t>IT Manager</a:t>
            </a:r>
          </a:p>
          <a:p>
            <a:pPr marL="342900" indent="-342900">
              <a:buFont typeface="Arial" panose="020B0604020202020204" pitchFamily="34" charset="0"/>
              <a:buChar char="•"/>
            </a:pPr>
            <a:r>
              <a:rPr lang="en-GB" sz="2000" dirty="0">
                <a:latin typeface="Segoe UI" panose="020B0502040204020203" pitchFamily="34" charset="0"/>
                <a:ea typeface="Calibri" panose="020F0502020204030204" pitchFamily="34" charset="0"/>
                <a:cs typeface="Segoe UI" panose="020B0502040204020203" pitchFamily="34" charset="0"/>
              </a:rPr>
              <a:t>Head of Languages</a:t>
            </a:r>
          </a:p>
          <a:p>
            <a:pPr marL="342900" indent="-342900">
              <a:buFont typeface="Arial" panose="020B0604020202020204" pitchFamily="34" charset="0"/>
              <a:buChar char="•"/>
            </a:pPr>
            <a:r>
              <a:rPr lang="en-GB" sz="2000" dirty="0">
                <a:latin typeface="Segoe UI" panose="020B0502040204020203" pitchFamily="34" charset="0"/>
                <a:ea typeface="Calibri" panose="020F0502020204030204" pitchFamily="34" charset="0"/>
                <a:cs typeface="Segoe UI" panose="020B0502040204020203" pitchFamily="34" charset="0"/>
              </a:rPr>
              <a:t>English Teacher</a:t>
            </a:r>
          </a:p>
          <a:p>
            <a:pPr marL="342900" indent="-342900">
              <a:buFont typeface="Arial" panose="020B0604020202020204" pitchFamily="34" charset="0"/>
              <a:buChar char="•"/>
            </a:pPr>
            <a:r>
              <a:rPr lang="en-GB" sz="2000" dirty="0">
                <a:latin typeface="Segoe UI" panose="020B0502040204020203" pitchFamily="34" charset="0"/>
                <a:ea typeface="Calibri" panose="020F0502020204030204" pitchFamily="34" charset="0"/>
                <a:cs typeface="Segoe UI" panose="020B0502040204020203" pitchFamily="34" charset="0"/>
              </a:rPr>
              <a:t>Biology Teacher</a:t>
            </a:r>
          </a:p>
          <a:p>
            <a:pPr marL="342900" indent="-342900">
              <a:buFont typeface="Arial" panose="020B0604020202020204" pitchFamily="34" charset="0"/>
              <a:buChar char="•"/>
            </a:pPr>
            <a:r>
              <a:rPr lang="en-GB" sz="2000" dirty="0">
                <a:latin typeface="Segoe UI" panose="020B0502040204020203" pitchFamily="34" charset="0"/>
                <a:ea typeface="Calibri" panose="020F0502020204030204" pitchFamily="34" charset="0"/>
                <a:cs typeface="Segoe UI" panose="020B0502040204020203" pitchFamily="34" charset="0"/>
              </a:rPr>
              <a:t>Teaching Assistant</a:t>
            </a:r>
          </a:p>
          <a:p>
            <a:endParaRPr lang="en-GB" sz="2000" dirty="0">
              <a:latin typeface="Segoe UI" panose="020B0502040204020203" pitchFamily="34" charset="0"/>
              <a:ea typeface="Calibri" panose="020F0502020204030204" pitchFamily="34" charset="0"/>
              <a:cs typeface="Segoe UI" panose="020B0502040204020203" pitchFamily="34" charset="0"/>
            </a:endParaRPr>
          </a:p>
          <a:p>
            <a:r>
              <a:rPr lang="en-GB" sz="2000" dirty="0">
                <a:latin typeface="Segoe UI" panose="020B0502040204020203" pitchFamily="34" charset="0"/>
                <a:ea typeface="Calibri" panose="020F0502020204030204" pitchFamily="34" charset="0"/>
                <a:cs typeface="Segoe UI" panose="020B0502040204020203" pitchFamily="34" charset="0"/>
              </a:rPr>
              <a:t>After 10 minutes we will come back together and share each group’s ideas. </a:t>
            </a:r>
          </a:p>
        </p:txBody>
      </p:sp>
      <p:sp>
        <p:nvSpPr>
          <p:cNvPr id="7" name="Rectangle 6">
            <a:extLst>
              <a:ext uri="{FF2B5EF4-FFF2-40B4-BE49-F238E27FC236}">
                <a16:creationId xmlns:a16="http://schemas.microsoft.com/office/drawing/2014/main" id="{DC7ABD05-6536-4F0C-97F0-A3A38B4F221E}"/>
              </a:ext>
            </a:extLst>
          </p:cNvPr>
          <p:cNvSpPr/>
          <p:nvPr/>
        </p:nvSpPr>
        <p:spPr>
          <a:xfrm>
            <a:off x="9372059" y="1110283"/>
            <a:ext cx="2934690" cy="4708981"/>
          </a:xfrm>
          <a:prstGeom prst="rect">
            <a:avLst/>
          </a:prstGeom>
        </p:spPr>
        <p:txBody>
          <a:bodyPr wrap="square">
            <a:spAutoFit/>
          </a:bodyPr>
          <a:lstStyle/>
          <a:p>
            <a:pPr lvl="1"/>
            <a:r>
              <a:rPr lang="en-GB" sz="2000" dirty="0">
                <a:latin typeface="Segoe UI" panose="020B0502040204020203" pitchFamily="34" charset="0"/>
                <a:ea typeface="Calibri" panose="020F0502020204030204" pitchFamily="34" charset="0"/>
                <a:cs typeface="Segoe UI" panose="020B0502040204020203" pitchFamily="34" charset="0"/>
              </a:rPr>
              <a:t>Getting to school</a:t>
            </a:r>
          </a:p>
          <a:p>
            <a:pPr lvl="1"/>
            <a:endParaRPr lang="en-GB" sz="2000" dirty="0">
              <a:latin typeface="Segoe UI" panose="020B0502040204020203" pitchFamily="34" charset="0"/>
              <a:ea typeface="Calibri" panose="020F0502020204030204" pitchFamily="34" charset="0"/>
              <a:cs typeface="Segoe UI" panose="020B0502040204020203" pitchFamily="34" charset="0"/>
            </a:endParaRPr>
          </a:p>
          <a:p>
            <a:pPr lvl="1"/>
            <a:r>
              <a:rPr lang="en-GB" sz="2000" dirty="0">
                <a:latin typeface="Segoe UI" panose="020B0502040204020203" pitchFamily="34" charset="0"/>
                <a:ea typeface="Calibri" panose="020F0502020204030204" pitchFamily="34" charset="0"/>
                <a:cs typeface="Segoe UI" panose="020B0502040204020203" pitchFamily="34" charset="0"/>
              </a:rPr>
              <a:t>Rubbish</a:t>
            </a:r>
          </a:p>
          <a:p>
            <a:pPr lvl="1"/>
            <a:endParaRPr lang="en-GB" sz="2000" dirty="0">
              <a:latin typeface="Segoe UI" panose="020B0502040204020203" pitchFamily="34" charset="0"/>
              <a:ea typeface="Calibri" panose="020F0502020204030204" pitchFamily="34" charset="0"/>
              <a:cs typeface="Segoe UI" panose="020B0502040204020203" pitchFamily="34" charset="0"/>
            </a:endParaRPr>
          </a:p>
          <a:p>
            <a:pPr lvl="1"/>
            <a:r>
              <a:rPr lang="en-GB" sz="2000" dirty="0">
                <a:latin typeface="Segoe UI" panose="020B0502040204020203" pitchFamily="34" charset="0"/>
                <a:ea typeface="Calibri" panose="020F0502020204030204" pitchFamily="34" charset="0"/>
                <a:cs typeface="Segoe UI" panose="020B0502040204020203" pitchFamily="34" charset="0"/>
              </a:rPr>
              <a:t>Meal times</a:t>
            </a:r>
          </a:p>
          <a:p>
            <a:pPr lvl="1"/>
            <a:endParaRPr lang="en-GB" sz="2000" dirty="0">
              <a:latin typeface="Segoe UI" panose="020B0502040204020203" pitchFamily="34" charset="0"/>
              <a:ea typeface="Calibri" panose="020F0502020204030204" pitchFamily="34" charset="0"/>
              <a:cs typeface="Segoe UI" panose="020B0502040204020203" pitchFamily="34" charset="0"/>
            </a:endParaRPr>
          </a:p>
          <a:p>
            <a:pPr lvl="1"/>
            <a:r>
              <a:rPr lang="en-GB" sz="2000" dirty="0">
                <a:latin typeface="Segoe UI" panose="020B0502040204020203" pitchFamily="34" charset="0"/>
                <a:ea typeface="Calibri" panose="020F0502020204030204" pitchFamily="34" charset="0"/>
                <a:cs typeface="Segoe UI" panose="020B0502040204020203" pitchFamily="34" charset="0"/>
              </a:rPr>
              <a:t>Cleaning</a:t>
            </a:r>
          </a:p>
          <a:p>
            <a:pPr lvl="1"/>
            <a:endParaRPr lang="en-GB" sz="2000" dirty="0">
              <a:latin typeface="Segoe UI" panose="020B0502040204020203" pitchFamily="34" charset="0"/>
              <a:ea typeface="Calibri" panose="020F0502020204030204" pitchFamily="34" charset="0"/>
              <a:cs typeface="Segoe UI" panose="020B0502040204020203" pitchFamily="34" charset="0"/>
            </a:endParaRPr>
          </a:p>
          <a:p>
            <a:pPr lvl="1"/>
            <a:r>
              <a:rPr lang="en-GB" sz="2000" dirty="0">
                <a:latin typeface="Segoe UI" panose="020B0502040204020203" pitchFamily="34" charset="0"/>
                <a:ea typeface="Calibri" panose="020F0502020204030204" pitchFamily="34" charset="0"/>
                <a:cs typeface="Segoe UI" panose="020B0502040204020203" pitchFamily="34" charset="0"/>
              </a:rPr>
              <a:t>Heating</a:t>
            </a:r>
          </a:p>
          <a:p>
            <a:pPr lvl="1"/>
            <a:endParaRPr lang="en-GB" sz="2000" dirty="0">
              <a:latin typeface="Segoe UI" panose="020B0502040204020203" pitchFamily="34" charset="0"/>
              <a:ea typeface="Calibri" panose="020F0502020204030204" pitchFamily="34" charset="0"/>
              <a:cs typeface="Segoe UI" panose="020B0502040204020203" pitchFamily="34" charset="0"/>
            </a:endParaRPr>
          </a:p>
          <a:p>
            <a:pPr lvl="1"/>
            <a:r>
              <a:rPr lang="en-GB" sz="2000" dirty="0">
                <a:latin typeface="Segoe UI" panose="020B0502040204020203" pitchFamily="34" charset="0"/>
                <a:ea typeface="Calibri" panose="020F0502020204030204" pitchFamily="34" charset="0"/>
                <a:cs typeface="Segoe UI" panose="020B0502040204020203" pitchFamily="34" charset="0"/>
              </a:rPr>
              <a:t>Lighting / Electrical</a:t>
            </a:r>
          </a:p>
          <a:p>
            <a:pPr lvl="1"/>
            <a:endParaRPr lang="en-GB" sz="2000" dirty="0">
              <a:latin typeface="Segoe UI" panose="020B0502040204020203" pitchFamily="34" charset="0"/>
              <a:ea typeface="Calibri" panose="020F0502020204030204" pitchFamily="34" charset="0"/>
              <a:cs typeface="Segoe UI" panose="020B0502040204020203" pitchFamily="34" charset="0"/>
            </a:endParaRPr>
          </a:p>
          <a:p>
            <a:pPr lvl="1"/>
            <a:r>
              <a:rPr lang="en-GB" sz="2000" dirty="0">
                <a:latin typeface="Segoe UI" panose="020B0502040204020203" pitchFamily="34" charset="0"/>
                <a:ea typeface="Calibri" panose="020F0502020204030204" pitchFamily="34" charset="0"/>
                <a:cs typeface="Segoe UI" panose="020B0502040204020203" pitchFamily="34" charset="0"/>
              </a:rPr>
              <a:t>Water</a:t>
            </a:r>
          </a:p>
          <a:p>
            <a:pPr lvl="1"/>
            <a:endParaRPr lang="en-GB" sz="2000" dirty="0">
              <a:latin typeface="Segoe UI" panose="020B0502040204020203" pitchFamily="34" charset="0"/>
              <a:ea typeface="Calibri" panose="020F0502020204030204" pitchFamily="34" charset="0"/>
              <a:cs typeface="Segoe UI" panose="020B0502040204020203" pitchFamily="34" charset="0"/>
            </a:endParaRPr>
          </a:p>
          <a:p>
            <a:pPr lvl="1"/>
            <a:r>
              <a:rPr lang="en-GB" sz="2000" dirty="0">
                <a:latin typeface="Segoe UI" panose="020B0502040204020203" pitchFamily="34" charset="0"/>
                <a:ea typeface="Calibri" panose="020F0502020204030204" pitchFamily="34" charset="0"/>
                <a:cs typeface="Segoe UI" panose="020B0502040204020203" pitchFamily="34" charset="0"/>
              </a:rPr>
              <a:t>Renewable Energy</a:t>
            </a:r>
          </a:p>
        </p:txBody>
      </p:sp>
      <p:sp>
        <p:nvSpPr>
          <p:cNvPr id="8" name="Title 1">
            <a:extLst>
              <a:ext uri="{FF2B5EF4-FFF2-40B4-BE49-F238E27FC236}">
                <a16:creationId xmlns:a16="http://schemas.microsoft.com/office/drawing/2014/main" id="{4FAABD64-6B7A-4208-BAB0-A42186B755A7}"/>
              </a:ext>
            </a:extLst>
          </p:cNvPr>
          <p:cNvSpPr txBox="1">
            <a:spLocks/>
          </p:cNvSpPr>
          <p:nvPr/>
        </p:nvSpPr>
        <p:spPr>
          <a:xfrm>
            <a:off x="378182" y="255077"/>
            <a:ext cx="9461855" cy="82335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latin typeface="Segoe UI" panose="020B0502040204020203" pitchFamily="34" charset="0"/>
                <a:cs typeface="Segoe UI" panose="020B0502040204020203" pitchFamily="34" charset="0"/>
              </a:rPr>
              <a:t>Activity</a:t>
            </a:r>
          </a:p>
        </p:txBody>
      </p:sp>
    </p:spTree>
    <p:extLst>
      <p:ext uri="{BB962C8B-B14F-4D97-AF65-F5344CB8AC3E}">
        <p14:creationId xmlns:p14="http://schemas.microsoft.com/office/powerpoint/2010/main" val="39991505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
                                            <p:txEl>
                                              <p:pRg st="11" end="1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4">
                                            <p:txEl>
                                              <p:pRg st="12" end="12"/>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4">
                                            <p:txEl>
                                              <p:pRg st="13" end="13"/>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4">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660778" y="255077"/>
            <a:ext cx="10307897" cy="823350"/>
          </a:xfrm>
        </p:spPr>
        <p:txBody>
          <a:bodyPr/>
          <a:lstStyle/>
          <a:p>
            <a:r>
              <a:rPr lang="en-GB" dirty="0">
                <a:latin typeface="Segoe UI" panose="020B0502040204020203" pitchFamily="34" charset="0"/>
                <a:cs typeface="Segoe UI" panose="020B0502040204020203" pitchFamily="34" charset="0"/>
              </a:rPr>
              <a:t>Activity</a:t>
            </a:r>
          </a:p>
        </p:txBody>
      </p:sp>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660779" y="2013000"/>
            <a:ext cx="10515600" cy="4036323"/>
          </a:xfrm>
          <a:noFill/>
        </p:spPr>
        <p:txBody>
          <a:bodyPr>
            <a:noAutofit/>
          </a:bodyPr>
          <a:lstStyle/>
          <a:p>
            <a:pPr marL="0" indent="0">
              <a:lnSpc>
                <a:spcPct val="150000"/>
              </a:lnSpc>
              <a:buNone/>
            </a:pPr>
            <a:r>
              <a:rPr lang="en-GB" sz="2000" dirty="0">
                <a:latin typeface="Segoe UI" panose="020B0502040204020203" pitchFamily="34" charset="0"/>
                <a:ea typeface="Calibri" panose="020F0502020204030204" pitchFamily="34" charset="0"/>
                <a:cs typeface="Segoe UI" panose="020B0502040204020203" pitchFamily="34" charset="0"/>
              </a:rPr>
              <a:t>Time to feedback.</a:t>
            </a:r>
          </a:p>
          <a:p>
            <a:pPr marL="0" indent="0">
              <a:lnSpc>
                <a:spcPct val="150000"/>
              </a:lnSpc>
              <a:buNone/>
            </a:pPr>
            <a:r>
              <a:rPr lang="en-GB" sz="2000" dirty="0">
                <a:latin typeface="Segoe UI" panose="020B0502040204020203" pitchFamily="34" charset="0"/>
                <a:ea typeface="Calibri" panose="020F0502020204030204" pitchFamily="34" charset="0"/>
                <a:cs typeface="Segoe UI" panose="020B0502040204020203" pitchFamily="34" charset="0"/>
              </a:rPr>
              <a:t>What improvements does each group have that can be made?</a:t>
            </a:r>
          </a:p>
          <a:p>
            <a:pPr marL="0" indent="0">
              <a:lnSpc>
                <a:spcPct val="150000"/>
              </a:lnSpc>
              <a:buNone/>
            </a:pPr>
            <a:r>
              <a:rPr lang="en-GB" sz="2000" dirty="0">
                <a:latin typeface="Segoe UI" panose="020B0502040204020203" pitchFamily="34" charset="0"/>
                <a:ea typeface="Calibri" panose="020F0502020204030204" pitchFamily="34" charset="0"/>
                <a:cs typeface="Segoe UI" panose="020B0502040204020203" pitchFamily="34" charset="0"/>
              </a:rPr>
              <a:t>What do you think we should do next with this information?</a:t>
            </a:r>
          </a:p>
          <a:p>
            <a:pPr marL="0" indent="0">
              <a:buNone/>
            </a:pPr>
            <a:endParaRPr lang="en-GB" sz="2000" dirty="0">
              <a:latin typeface="Segoe UI" panose="020B0502040204020203" pitchFamily="34" charset="0"/>
              <a:ea typeface="Calibri" panose="020F0502020204030204" pitchFamily="34" charset="0"/>
              <a:cs typeface="Segoe UI" panose="020B0502040204020203" pitchFamily="34" charset="0"/>
            </a:endParaRPr>
          </a:p>
          <a:p>
            <a:pPr marL="0" indent="0">
              <a:buNone/>
            </a:pPr>
            <a:endParaRPr lang="en-GB" sz="2000" dirty="0">
              <a:latin typeface="Segoe UI" panose="020B0502040204020203" pitchFamily="34" charset="0"/>
              <a:ea typeface="Calibri" panose="020F0502020204030204" pitchFamily="34" charset="0"/>
              <a:cs typeface="Segoe UI" panose="020B0502040204020203" pitchFamily="34" charset="0"/>
            </a:endParaRPr>
          </a:p>
          <a:p>
            <a:endParaRPr lang="en-GB" sz="2000" dirty="0">
              <a:latin typeface="Segoe UI" panose="020B0502040204020203" pitchFamily="34" charset="0"/>
              <a:ea typeface="Calibri" panose="020F0502020204030204" pitchFamily="34" charset="0"/>
              <a:cs typeface="Segoe UI" panose="020B0502040204020203" pitchFamily="34" charset="0"/>
            </a:endParaRPr>
          </a:p>
          <a:p>
            <a:pPr lvl="1"/>
            <a:endParaRPr lang="en-GB" dirty="0">
              <a:latin typeface="Segoe UI" panose="020B0502040204020203" pitchFamily="34" charset="0"/>
              <a:cs typeface="Segoe UI" panose="020B0502040204020203" pitchFamily="34" charset="0"/>
            </a:endParaRPr>
          </a:p>
        </p:txBody>
      </p:sp>
      <p:sp>
        <p:nvSpPr>
          <p:cNvPr id="7" name="Rectangle 6">
            <a:extLst>
              <a:ext uri="{FF2B5EF4-FFF2-40B4-BE49-F238E27FC236}">
                <a16:creationId xmlns:a16="http://schemas.microsoft.com/office/drawing/2014/main" id="{37EB19BC-5179-4E8B-A43E-A7D573BC3305}"/>
              </a:ext>
            </a:extLst>
          </p:cNvPr>
          <p:cNvSpPr/>
          <p:nvPr/>
        </p:nvSpPr>
        <p:spPr>
          <a:xfrm>
            <a:off x="0" y="1319628"/>
            <a:ext cx="11176379"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A picture containing chart&#10;&#10;Description automatically generated">
            <a:extLst>
              <a:ext uri="{FF2B5EF4-FFF2-40B4-BE49-F238E27FC236}">
                <a16:creationId xmlns:a16="http://schemas.microsoft.com/office/drawing/2014/main" id="{CBDB7CDE-348D-4112-85FC-21FF2E477D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68676" y="5614126"/>
            <a:ext cx="1160106" cy="1190866"/>
          </a:xfrm>
          <a:prstGeom prst="rect">
            <a:avLst/>
          </a:prstGeom>
        </p:spPr>
      </p:pic>
      <p:sp>
        <p:nvSpPr>
          <p:cNvPr id="9" name="Rectangle 8">
            <a:extLst>
              <a:ext uri="{FF2B5EF4-FFF2-40B4-BE49-F238E27FC236}">
                <a16:creationId xmlns:a16="http://schemas.microsoft.com/office/drawing/2014/main" id="{4896462E-1F81-4D6C-B9DF-ED2E4A4498D2}"/>
              </a:ext>
            </a:extLst>
          </p:cNvPr>
          <p:cNvSpPr/>
          <p:nvPr/>
        </p:nvSpPr>
        <p:spPr>
          <a:xfrm>
            <a:off x="11327641" y="1319628"/>
            <a:ext cx="75063"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08F3A01-096F-4153-9433-97148C9126C5}"/>
              </a:ext>
            </a:extLst>
          </p:cNvPr>
          <p:cNvSpPr/>
          <p:nvPr/>
        </p:nvSpPr>
        <p:spPr>
          <a:xfrm>
            <a:off x="11526671" y="1319628"/>
            <a:ext cx="75063"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F899714A-DF56-402E-A024-69CE89B61F2F}"/>
              </a:ext>
            </a:extLst>
          </p:cNvPr>
          <p:cNvSpPr/>
          <p:nvPr/>
        </p:nvSpPr>
        <p:spPr>
          <a:xfrm>
            <a:off x="11725701" y="1319627"/>
            <a:ext cx="75063" cy="4571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204781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378182" y="447502"/>
            <a:ext cx="9448207" cy="1325563"/>
          </a:xfrm>
        </p:spPr>
        <p:txBody>
          <a:bodyPr/>
          <a:lstStyle/>
          <a:p>
            <a:r>
              <a:rPr lang="en-GB" dirty="0">
                <a:latin typeface="Segoe UI" panose="020B0502040204020203" pitchFamily="34" charset="0"/>
                <a:cs typeface="Segoe UI" panose="020B0502040204020203" pitchFamily="34" charset="0"/>
              </a:rPr>
              <a:t>Next steps</a:t>
            </a:r>
          </a:p>
        </p:txBody>
      </p:sp>
      <p:sp>
        <p:nvSpPr>
          <p:cNvPr id="21" name="Rectangle 20">
            <a:extLst>
              <a:ext uri="{FF2B5EF4-FFF2-40B4-BE49-F238E27FC236}">
                <a16:creationId xmlns:a16="http://schemas.microsoft.com/office/drawing/2014/main" id="{B089D245-6942-4D2A-893F-F80A26DC5657}"/>
              </a:ext>
            </a:extLst>
          </p:cNvPr>
          <p:cNvSpPr/>
          <p:nvPr/>
        </p:nvSpPr>
        <p:spPr>
          <a:xfrm>
            <a:off x="9840037" y="0"/>
            <a:ext cx="2466888" cy="685799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6D12A4CA-1E41-4D91-9B0A-D062616F7343}"/>
              </a:ext>
            </a:extLst>
          </p:cNvPr>
          <p:cNvSpPr/>
          <p:nvPr/>
        </p:nvSpPr>
        <p:spPr>
          <a:xfrm>
            <a:off x="10671720" y="1"/>
            <a:ext cx="853583" cy="6857999"/>
          </a:xfrm>
          <a:prstGeom prst="rect">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B8A93855-8198-4EF8-AF20-E3AC8C1CA2C5}"/>
              </a:ext>
            </a:extLst>
          </p:cNvPr>
          <p:cNvSpPr/>
          <p:nvPr/>
        </p:nvSpPr>
        <p:spPr>
          <a:xfrm>
            <a:off x="10023243" y="0"/>
            <a:ext cx="850875" cy="6857998"/>
          </a:xfrm>
          <a:prstGeom prst="rect">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4B5DBA4D-93BA-4D9E-A88D-02F28451F7B9}"/>
              </a:ext>
            </a:extLst>
          </p:cNvPr>
          <p:cNvSpPr/>
          <p:nvPr/>
        </p:nvSpPr>
        <p:spPr>
          <a:xfrm>
            <a:off x="364534" y="1773065"/>
            <a:ext cx="8993876" cy="2862322"/>
          </a:xfrm>
          <a:prstGeom prst="rect">
            <a:avLst/>
          </a:prstGeom>
        </p:spPr>
        <p:txBody>
          <a:bodyPr wrap="square">
            <a:spAutoFit/>
          </a:bodyPr>
          <a:lstStyle/>
          <a:p>
            <a:r>
              <a:rPr lang="en-GB" sz="2000" dirty="0">
                <a:latin typeface="Segoe UI" panose="020B0502040204020203" pitchFamily="34" charset="0"/>
                <a:cs typeface="Segoe UI" panose="020B0502040204020203" pitchFamily="34" charset="0"/>
              </a:rPr>
              <a:t>Social Enterprise and Community Interest Companies are playing a </a:t>
            </a:r>
            <a:r>
              <a:rPr lang="en-GB" sz="2000" b="1" dirty="0">
                <a:solidFill>
                  <a:srgbClr val="A6DA52"/>
                </a:solidFill>
                <a:latin typeface="Segoe UI" panose="020B0502040204020203" pitchFamily="34" charset="0"/>
                <a:cs typeface="Segoe UI" panose="020B0502040204020203" pitchFamily="34" charset="0"/>
              </a:rPr>
              <a:t>pivotal role </a:t>
            </a:r>
            <a:r>
              <a:rPr lang="en-GB" sz="2000" dirty="0">
                <a:latin typeface="Segoe UI" panose="020B0502040204020203" pitchFamily="34" charset="0"/>
                <a:cs typeface="Segoe UI" panose="020B0502040204020203" pitchFamily="34" charset="0"/>
              </a:rPr>
              <a:t>in the pathway to zero. </a:t>
            </a:r>
          </a:p>
          <a:p>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Solutions are likely to be </a:t>
            </a:r>
            <a:r>
              <a:rPr lang="en-GB" sz="2000" b="1" dirty="0">
                <a:solidFill>
                  <a:srgbClr val="A6DA52"/>
                </a:solidFill>
                <a:latin typeface="Segoe UI" panose="020B0502040204020203" pitchFamily="34" charset="0"/>
                <a:cs typeface="Segoe UI" panose="020B0502040204020203" pitchFamily="34" charset="0"/>
              </a:rPr>
              <a:t>local</a:t>
            </a:r>
            <a:r>
              <a:rPr lang="en-GB" sz="2000" dirty="0">
                <a:latin typeface="Segoe UI" panose="020B0502040204020203" pitchFamily="34" charset="0"/>
                <a:cs typeface="Segoe UI" panose="020B0502040204020203" pitchFamily="34" charset="0"/>
              </a:rPr>
              <a:t> and </a:t>
            </a:r>
            <a:r>
              <a:rPr lang="en-GB" sz="2000" b="1" dirty="0">
                <a:solidFill>
                  <a:srgbClr val="A6DA52"/>
                </a:solidFill>
                <a:latin typeface="Segoe UI" panose="020B0502040204020203" pitchFamily="34" charset="0"/>
                <a:cs typeface="Segoe UI" panose="020B0502040204020203" pitchFamily="34" charset="0"/>
              </a:rPr>
              <a:t>bottom up </a:t>
            </a:r>
            <a:r>
              <a:rPr lang="en-GB" sz="2000" dirty="0">
                <a:latin typeface="Segoe UI" panose="020B0502040204020203" pitchFamily="34" charset="0"/>
                <a:cs typeface="Segoe UI" panose="020B0502040204020203" pitchFamily="34" charset="0"/>
              </a:rPr>
              <a:t>rather than top down (hopefully meeting somewhere in the middle). </a:t>
            </a:r>
          </a:p>
          <a:p>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You </a:t>
            </a:r>
            <a:r>
              <a:rPr lang="en-GB" sz="2000" b="1" u="sng" dirty="0">
                <a:solidFill>
                  <a:srgbClr val="A6DA52"/>
                </a:solidFill>
                <a:latin typeface="Segoe UI" panose="020B0502040204020203" pitchFamily="34" charset="0"/>
                <a:cs typeface="Segoe UI" panose="020B0502040204020203" pitchFamily="34" charset="0"/>
              </a:rPr>
              <a:t>REALLY</a:t>
            </a:r>
            <a:r>
              <a:rPr lang="en-GB" sz="2000" dirty="0">
                <a:latin typeface="Segoe UI" panose="020B0502040204020203" pitchFamily="34" charset="0"/>
                <a:cs typeface="Segoe UI" panose="020B0502040204020203" pitchFamily="34" charset="0"/>
              </a:rPr>
              <a:t> matter; setting up </a:t>
            </a:r>
            <a:r>
              <a:rPr lang="en-GB" sz="2000" b="1" dirty="0">
                <a:solidFill>
                  <a:srgbClr val="A6DA52"/>
                </a:solidFill>
                <a:latin typeface="Segoe UI" panose="020B0502040204020203" pitchFamily="34" charset="0"/>
                <a:cs typeface="Segoe UI" panose="020B0502040204020203" pitchFamily="34" charset="0"/>
              </a:rPr>
              <a:t>new local initiatives </a:t>
            </a:r>
            <a:r>
              <a:rPr lang="en-GB" sz="2000" dirty="0">
                <a:latin typeface="Segoe UI" panose="020B0502040204020203" pitchFamily="34" charset="0"/>
                <a:cs typeface="Segoe UI" panose="020B0502040204020203" pitchFamily="34" charset="0"/>
              </a:rPr>
              <a:t>will have a </a:t>
            </a:r>
            <a:r>
              <a:rPr lang="en-GB" sz="2000" b="1" dirty="0">
                <a:solidFill>
                  <a:srgbClr val="A6DA52"/>
                </a:solidFill>
                <a:latin typeface="Segoe UI" panose="020B0502040204020203" pitchFamily="34" charset="0"/>
                <a:cs typeface="Segoe UI" panose="020B0502040204020203" pitchFamily="34" charset="0"/>
              </a:rPr>
              <a:t>huge impact </a:t>
            </a:r>
            <a:r>
              <a:rPr lang="en-GB" sz="2000" dirty="0">
                <a:latin typeface="Segoe UI" panose="020B0502040204020203" pitchFamily="34" charset="0"/>
                <a:cs typeface="Segoe UI" panose="020B0502040204020203" pitchFamily="34" charset="0"/>
              </a:rPr>
              <a:t>now and for your future by demonstrating not just your </a:t>
            </a:r>
            <a:r>
              <a:rPr lang="en-GB" sz="2000" b="1" dirty="0">
                <a:solidFill>
                  <a:srgbClr val="A6DA52"/>
                </a:solidFill>
                <a:latin typeface="Segoe UI" panose="020B0502040204020203" pitchFamily="34" charset="0"/>
                <a:cs typeface="Segoe UI" panose="020B0502040204020203" pitchFamily="34" charset="0"/>
              </a:rPr>
              <a:t>green skills </a:t>
            </a:r>
            <a:r>
              <a:rPr lang="en-GB" sz="2000" dirty="0">
                <a:latin typeface="Segoe UI" panose="020B0502040204020203" pitchFamily="34" charset="0"/>
                <a:cs typeface="Segoe UI" panose="020B0502040204020203" pitchFamily="34" charset="0"/>
              </a:rPr>
              <a:t>but your </a:t>
            </a:r>
            <a:r>
              <a:rPr lang="en-GB" sz="2000" b="1" dirty="0">
                <a:solidFill>
                  <a:srgbClr val="A6DA52"/>
                </a:solidFill>
                <a:latin typeface="Segoe UI" panose="020B0502040204020203" pitchFamily="34" charset="0"/>
                <a:cs typeface="Segoe UI" panose="020B0502040204020203" pitchFamily="34" charset="0"/>
              </a:rPr>
              <a:t>employability skills </a:t>
            </a:r>
            <a:r>
              <a:rPr lang="en-GB" sz="2000" dirty="0">
                <a:latin typeface="Segoe UI" panose="020B0502040204020203" pitchFamily="34" charset="0"/>
                <a:cs typeface="Segoe UI" panose="020B0502040204020203" pitchFamily="34" charset="0"/>
              </a:rPr>
              <a:t>too.</a:t>
            </a:r>
          </a:p>
        </p:txBody>
      </p:sp>
    </p:spTree>
    <p:extLst>
      <p:ext uri="{BB962C8B-B14F-4D97-AF65-F5344CB8AC3E}">
        <p14:creationId xmlns:p14="http://schemas.microsoft.com/office/powerpoint/2010/main" val="3690869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378182" y="447502"/>
            <a:ext cx="9448207" cy="1325563"/>
          </a:xfrm>
        </p:spPr>
        <p:txBody>
          <a:bodyPr/>
          <a:lstStyle/>
          <a:p>
            <a:r>
              <a:rPr lang="en-GB" dirty="0">
                <a:latin typeface="Segoe UI" panose="020B0502040204020203" pitchFamily="34" charset="0"/>
                <a:cs typeface="Segoe UI" panose="020B0502040204020203" pitchFamily="34" charset="0"/>
              </a:rPr>
              <a:t>Next steps</a:t>
            </a:r>
          </a:p>
        </p:txBody>
      </p:sp>
      <p:sp>
        <p:nvSpPr>
          <p:cNvPr id="21" name="Rectangle 20">
            <a:extLst>
              <a:ext uri="{FF2B5EF4-FFF2-40B4-BE49-F238E27FC236}">
                <a16:creationId xmlns:a16="http://schemas.microsoft.com/office/drawing/2014/main" id="{B089D245-6942-4D2A-893F-F80A26DC5657}"/>
              </a:ext>
            </a:extLst>
          </p:cNvPr>
          <p:cNvSpPr/>
          <p:nvPr/>
        </p:nvSpPr>
        <p:spPr>
          <a:xfrm>
            <a:off x="9840036" y="0"/>
            <a:ext cx="2481879" cy="685799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6D12A4CA-1E41-4D91-9B0A-D062616F7343}"/>
              </a:ext>
            </a:extLst>
          </p:cNvPr>
          <p:cNvSpPr/>
          <p:nvPr/>
        </p:nvSpPr>
        <p:spPr>
          <a:xfrm>
            <a:off x="10671720" y="1"/>
            <a:ext cx="853583" cy="6857999"/>
          </a:xfrm>
          <a:prstGeom prst="rect">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B8A93855-8198-4EF8-AF20-E3AC8C1CA2C5}"/>
              </a:ext>
            </a:extLst>
          </p:cNvPr>
          <p:cNvSpPr/>
          <p:nvPr/>
        </p:nvSpPr>
        <p:spPr>
          <a:xfrm>
            <a:off x="10023243" y="0"/>
            <a:ext cx="850875" cy="6857998"/>
          </a:xfrm>
          <a:prstGeom prst="rect">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4B5DBA4D-93BA-4D9E-A88D-02F28451F7B9}"/>
              </a:ext>
            </a:extLst>
          </p:cNvPr>
          <p:cNvSpPr/>
          <p:nvPr/>
        </p:nvSpPr>
        <p:spPr>
          <a:xfrm>
            <a:off x="364534" y="1773065"/>
            <a:ext cx="8993876" cy="5016758"/>
          </a:xfrm>
          <a:prstGeom prst="rect">
            <a:avLst/>
          </a:prstGeom>
        </p:spPr>
        <p:txBody>
          <a:bodyPr wrap="square">
            <a:spAutoFit/>
          </a:bodyPr>
          <a:lstStyle/>
          <a:p>
            <a:r>
              <a:rPr lang="en-GB" sz="2000" b="1" dirty="0">
                <a:latin typeface="Segoe UI" panose="020B0502040204020203" pitchFamily="34" charset="0"/>
                <a:ea typeface="Calibri" panose="020F0502020204030204" pitchFamily="34" charset="0"/>
                <a:cs typeface="Segoe UI" panose="020B0502040204020203" pitchFamily="34" charset="0"/>
              </a:rPr>
              <a:t>In-school social action</a:t>
            </a:r>
          </a:p>
          <a:p>
            <a:endParaRPr lang="en-GB" sz="2000" dirty="0">
              <a:latin typeface="Segoe UI" panose="020B0502040204020203" pitchFamily="34" charset="0"/>
              <a:ea typeface="Calibri" panose="020F0502020204030204" pitchFamily="34" charset="0"/>
              <a:cs typeface="Segoe UI" panose="020B0502040204020203" pitchFamily="34" charset="0"/>
            </a:endParaRPr>
          </a:p>
          <a:p>
            <a:r>
              <a:rPr lang="en-GB" sz="2000" dirty="0">
                <a:latin typeface="Segoe UI" panose="020B0502040204020203" pitchFamily="34" charset="0"/>
                <a:ea typeface="Calibri" panose="020F0502020204030204" pitchFamily="34" charset="0"/>
                <a:cs typeface="Segoe UI" panose="020B0502040204020203" pitchFamily="34" charset="0"/>
              </a:rPr>
              <a:t>Create a social action group in the school.</a:t>
            </a:r>
          </a:p>
          <a:p>
            <a:endParaRPr lang="en-GB" sz="2000" dirty="0">
              <a:latin typeface="Segoe UI" panose="020B0502040204020203" pitchFamily="34" charset="0"/>
              <a:ea typeface="Calibri" panose="020F0502020204030204" pitchFamily="34" charset="0"/>
              <a:cs typeface="Segoe UI" panose="020B0502040204020203" pitchFamily="34" charset="0"/>
            </a:endParaRPr>
          </a:p>
          <a:p>
            <a:r>
              <a:rPr lang="en-GB" sz="2000" dirty="0">
                <a:latin typeface="Segoe UI" panose="020B0502040204020203" pitchFamily="34" charset="0"/>
                <a:ea typeface="Calibri" panose="020F0502020204030204" pitchFamily="34" charset="0"/>
                <a:cs typeface="Segoe UI" panose="020B0502040204020203" pitchFamily="34" charset="0"/>
              </a:rPr>
              <a:t>When and where to meet?</a:t>
            </a:r>
          </a:p>
          <a:p>
            <a:endParaRPr lang="en-GB" sz="2000" dirty="0">
              <a:latin typeface="Segoe UI" panose="020B0502040204020203" pitchFamily="34" charset="0"/>
              <a:ea typeface="Calibri" panose="020F0502020204030204" pitchFamily="34" charset="0"/>
              <a:cs typeface="Segoe UI" panose="020B0502040204020203" pitchFamily="34" charset="0"/>
            </a:endParaRPr>
          </a:p>
          <a:p>
            <a:r>
              <a:rPr lang="en-GB" sz="2000" dirty="0">
                <a:latin typeface="Segoe UI" panose="020B0502040204020203" pitchFamily="34" charset="0"/>
                <a:ea typeface="Calibri" panose="020F0502020204030204" pitchFamily="34" charset="0"/>
                <a:cs typeface="Segoe UI" panose="020B0502040204020203" pitchFamily="34" charset="0"/>
              </a:rPr>
              <a:t>Take it to the top – to make a compelling case to the Head Teacher and Governors we are going to need to think about a couple of things:</a:t>
            </a:r>
          </a:p>
          <a:p>
            <a:pPr marL="914400" lvl="1" indent="-457200">
              <a:buAutoNum type="arabicPeriod"/>
            </a:pPr>
            <a:r>
              <a:rPr lang="en-GB" sz="2000" b="1" dirty="0">
                <a:solidFill>
                  <a:srgbClr val="A6DA52"/>
                </a:solidFill>
                <a:latin typeface="Segoe UI" panose="020B0502040204020203" pitchFamily="34" charset="0"/>
                <a:ea typeface="Calibri" panose="020F0502020204030204" pitchFamily="34" charset="0"/>
                <a:cs typeface="Segoe UI" panose="020B0502040204020203" pitchFamily="34" charset="0"/>
              </a:rPr>
              <a:t>Tasks</a:t>
            </a:r>
            <a:r>
              <a:rPr lang="en-GB" sz="2000" dirty="0">
                <a:latin typeface="Segoe UI" panose="020B0502040204020203" pitchFamily="34" charset="0"/>
                <a:ea typeface="Calibri" panose="020F0502020204030204" pitchFamily="34" charset="0"/>
                <a:cs typeface="Segoe UI" panose="020B0502040204020203" pitchFamily="34" charset="0"/>
              </a:rPr>
              <a:t> – What are the changes you are suggesting? </a:t>
            </a:r>
          </a:p>
          <a:p>
            <a:pPr marL="914400" lvl="1" indent="-457200">
              <a:buAutoNum type="arabicPeriod"/>
            </a:pPr>
            <a:r>
              <a:rPr lang="en-GB" sz="2000" b="1" dirty="0">
                <a:solidFill>
                  <a:srgbClr val="A6DA52"/>
                </a:solidFill>
                <a:latin typeface="Segoe UI" panose="020B0502040204020203" pitchFamily="34" charset="0"/>
                <a:ea typeface="Calibri" panose="020F0502020204030204" pitchFamily="34" charset="0"/>
                <a:cs typeface="Segoe UI" panose="020B0502040204020203" pitchFamily="34" charset="0"/>
              </a:rPr>
              <a:t>Finance</a:t>
            </a:r>
            <a:r>
              <a:rPr lang="en-GB" sz="2000" dirty="0">
                <a:latin typeface="Segoe UI" panose="020B0502040204020203" pitchFamily="34" charset="0"/>
                <a:ea typeface="Calibri" panose="020F0502020204030204" pitchFamily="34" charset="0"/>
                <a:cs typeface="Segoe UI" panose="020B0502040204020203" pitchFamily="34" charset="0"/>
              </a:rPr>
              <a:t> – How much do you think it will cost to make the changes? </a:t>
            </a:r>
          </a:p>
          <a:p>
            <a:pPr marL="914400" lvl="1" indent="-457200">
              <a:buAutoNum type="arabicPeriod"/>
            </a:pPr>
            <a:r>
              <a:rPr lang="en-GB" sz="2000" b="1" dirty="0">
                <a:solidFill>
                  <a:srgbClr val="A6DA52"/>
                </a:solidFill>
                <a:latin typeface="Segoe UI" panose="020B0502040204020203" pitchFamily="34" charset="0"/>
                <a:ea typeface="Calibri" panose="020F0502020204030204" pitchFamily="34" charset="0"/>
                <a:cs typeface="Segoe UI" panose="020B0502040204020203" pitchFamily="34" charset="0"/>
              </a:rPr>
              <a:t>Persuasive argument </a:t>
            </a:r>
            <a:r>
              <a:rPr lang="en-GB" sz="2000" dirty="0">
                <a:latin typeface="Segoe UI" panose="020B0502040204020203" pitchFamily="34" charset="0"/>
                <a:ea typeface="Calibri" panose="020F0502020204030204" pitchFamily="34" charset="0"/>
                <a:cs typeface="Segoe UI" panose="020B0502040204020203" pitchFamily="34" charset="0"/>
              </a:rPr>
              <a:t>– How would you persuade the Head, the staff, the students or the parents to get involved.</a:t>
            </a:r>
          </a:p>
          <a:p>
            <a:pPr marL="914400" lvl="1" indent="-457200">
              <a:buAutoNum type="arabicPeriod"/>
            </a:pPr>
            <a:r>
              <a:rPr lang="en-GB" sz="2000" b="1" dirty="0">
                <a:solidFill>
                  <a:srgbClr val="A6DA52"/>
                </a:solidFill>
                <a:latin typeface="Segoe UI" panose="020B0502040204020203" pitchFamily="34" charset="0"/>
                <a:ea typeface="Calibri" panose="020F0502020204030204" pitchFamily="34" charset="0"/>
                <a:cs typeface="Segoe UI" panose="020B0502040204020203" pitchFamily="34" charset="0"/>
              </a:rPr>
              <a:t>Time</a:t>
            </a:r>
            <a:r>
              <a:rPr lang="en-GB" sz="2000" dirty="0">
                <a:latin typeface="Segoe UI" panose="020B0502040204020203" pitchFamily="34" charset="0"/>
                <a:ea typeface="Calibri" panose="020F0502020204030204" pitchFamily="34" charset="0"/>
                <a:cs typeface="Segoe UI" panose="020B0502040204020203" pitchFamily="34" charset="0"/>
              </a:rPr>
              <a:t> – How long would it take to make the changes? How much time do people need to spend working on the changes?</a:t>
            </a:r>
          </a:p>
          <a:p>
            <a:endParaRPr lang="en-GB" sz="2000" dirty="0">
              <a:latin typeface="Segoe UI" panose="020B0502040204020203" pitchFamily="34" charset="0"/>
              <a:ea typeface="Calibri" panose="020F0502020204030204" pitchFamily="34" charset="0"/>
              <a:cs typeface="Segoe UI" panose="020B0502040204020203" pitchFamily="34" charset="0"/>
            </a:endParaRPr>
          </a:p>
          <a:p>
            <a:endParaRPr lang="en-GB" sz="2000" dirty="0">
              <a:latin typeface="Segoe UI" panose="020B0502040204020203" pitchFamily="34" charset="0"/>
              <a:ea typeface="Calibri" panose="020F0502020204030204" pitchFamily="34" charset="0"/>
              <a:cs typeface="Segoe UI" panose="020B0502040204020203" pitchFamily="34" charset="0"/>
            </a:endParaRPr>
          </a:p>
        </p:txBody>
      </p:sp>
    </p:spTree>
    <p:extLst>
      <p:ext uri="{BB962C8B-B14F-4D97-AF65-F5344CB8AC3E}">
        <p14:creationId xmlns:p14="http://schemas.microsoft.com/office/powerpoint/2010/main" val="105901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378182" y="447502"/>
            <a:ext cx="9448207" cy="1325563"/>
          </a:xfrm>
        </p:spPr>
        <p:txBody>
          <a:bodyPr/>
          <a:lstStyle/>
          <a:p>
            <a:r>
              <a:rPr lang="en-GB" dirty="0">
                <a:latin typeface="Segoe UI" panose="020B0502040204020203" pitchFamily="34" charset="0"/>
                <a:cs typeface="Segoe UI" panose="020B0502040204020203" pitchFamily="34" charset="0"/>
              </a:rPr>
              <a:t>Next steps</a:t>
            </a:r>
          </a:p>
        </p:txBody>
      </p:sp>
      <p:sp>
        <p:nvSpPr>
          <p:cNvPr id="21" name="Rectangle 20">
            <a:extLst>
              <a:ext uri="{FF2B5EF4-FFF2-40B4-BE49-F238E27FC236}">
                <a16:creationId xmlns:a16="http://schemas.microsoft.com/office/drawing/2014/main" id="{B089D245-6942-4D2A-893F-F80A26DC5657}"/>
              </a:ext>
            </a:extLst>
          </p:cNvPr>
          <p:cNvSpPr/>
          <p:nvPr/>
        </p:nvSpPr>
        <p:spPr>
          <a:xfrm>
            <a:off x="9840036" y="0"/>
            <a:ext cx="2556829" cy="685799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6D12A4CA-1E41-4D91-9B0A-D062616F7343}"/>
              </a:ext>
            </a:extLst>
          </p:cNvPr>
          <p:cNvSpPr/>
          <p:nvPr/>
        </p:nvSpPr>
        <p:spPr>
          <a:xfrm>
            <a:off x="10671720" y="1"/>
            <a:ext cx="853583" cy="6857999"/>
          </a:xfrm>
          <a:prstGeom prst="rect">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B8A93855-8198-4EF8-AF20-E3AC8C1CA2C5}"/>
              </a:ext>
            </a:extLst>
          </p:cNvPr>
          <p:cNvSpPr/>
          <p:nvPr/>
        </p:nvSpPr>
        <p:spPr>
          <a:xfrm>
            <a:off x="10023243" y="0"/>
            <a:ext cx="850875" cy="6857998"/>
          </a:xfrm>
          <a:prstGeom prst="rect">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4B5DBA4D-93BA-4D9E-A88D-02F28451F7B9}"/>
              </a:ext>
            </a:extLst>
          </p:cNvPr>
          <p:cNvSpPr/>
          <p:nvPr/>
        </p:nvSpPr>
        <p:spPr>
          <a:xfrm>
            <a:off x="364534" y="1773065"/>
            <a:ext cx="8993876" cy="5016758"/>
          </a:xfrm>
          <a:prstGeom prst="rect">
            <a:avLst/>
          </a:prstGeom>
        </p:spPr>
        <p:txBody>
          <a:bodyPr wrap="square">
            <a:spAutoFit/>
          </a:bodyPr>
          <a:lstStyle/>
          <a:p>
            <a:r>
              <a:rPr lang="en-GB" sz="2000" dirty="0">
                <a:latin typeface="Segoe UI" panose="020B0502040204020203" pitchFamily="34" charset="0"/>
                <a:ea typeface="Calibri" panose="020F0502020204030204" pitchFamily="34" charset="0"/>
                <a:cs typeface="Segoe UI" panose="020B0502040204020203" pitchFamily="34" charset="0"/>
              </a:rPr>
              <a:t>Use the Power of Youth Challenge to challenge the school, your MP, or your Councillor. Find out more here:</a:t>
            </a:r>
          </a:p>
          <a:p>
            <a:endParaRPr lang="en-GB" sz="2000" dirty="0">
              <a:latin typeface="Segoe UI" panose="020B0502040204020203" pitchFamily="34" charset="0"/>
              <a:ea typeface="Calibri" panose="020F0502020204030204" pitchFamily="34" charset="0"/>
              <a:cs typeface="Segoe UI" panose="020B0502040204020203" pitchFamily="34" charset="0"/>
            </a:endParaRPr>
          </a:p>
          <a:p>
            <a:endParaRPr lang="en-GB" sz="2000" dirty="0">
              <a:latin typeface="Segoe UI" panose="020B0502040204020203" pitchFamily="34" charset="0"/>
              <a:ea typeface="Calibri" panose="020F0502020204030204" pitchFamily="34" charset="0"/>
              <a:cs typeface="Segoe UI" panose="020B0502040204020203" pitchFamily="34" charset="0"/>
            </a:endParaRPr>
          </a:p>
          <a:p>
            <a:endParaRPr lang="en-GB" sz="2000" dirty="0">
              <a:latin typeface="Segoe UI" panose="020B0502040204020203" pitchFamily="34" charset="0"/>
              <a:ea typeface="Calibri" panose="020F0502020204030204" pitchFamily="34" charset="0"/>
              <a:cs typeface="Segoe UI" panose="020B0502040204020203" pitchFamily="34" charset="0"/>
            </a:endParaRPr>
          </a:p>
          <a:p>
            <a:endParaRPr lang="en-GB" sz="2000" dirty="0">
              <a:latin typeface="Segoe UI" panose="020B0502040204020203" pitchFamily="34" charset="0"/>
              <a:ea typeface="Calibri" panose="020F0502020204030204" pitchFamily="34" charset="0"/>
              <a:cs typeface="Segoe UI" panose="020B0502040204020203" pitchFamily="34" charset="0"/>
            </a:endParaRPr>
          </a:p>
          <a:p>
            <a:endParaRPr lang="en-GB" sz="2000" dirty="0">
              <a:latin typeface="Segoe UI" panose="020B0502040204020203" pitchFamily="34" charset="0"/>
              <a:ea typeface="Calibri" panose="020F0502020204030204" pitchFamily="34" charset="0"/>
              <a:cs typeface="Segoe UI" panose="020B0502040204020203" pitchFamily="34" charset="0"/>
            </a:endParaRPr>
          </a:p>
          <a:p>
            <a:endParaRPr lang="en-GB" sz="2000" dirty="0">
              <a:latin typeface="Segoe UI" panose="020B0502040204020203" pitchFamily="34" charset="0"/>
              <a:ea typeface="Calibri" panose="020F0502020204030204" pitchFamily="34" charset="0"/>
              <a:cs typeface="Segoe UI" panose="020B0502040204020203" pitchFamily="34" charset="0"/>
            </a:endParaRPr>
          </a:p>
          <a:p>
            <a:endParaRPr lang="en-GB" sz="2000" dirty="0">
              <a:latin typeface="Segoe UI" panose="020B0502040204020203" pitchFamily="34" charset="0"/>
              <a:ea typeface="Calibri" panose="020F0502020204030204" pitchFamily="34" charset="0"/>
              <a:cs typeface="Segoe UI" panose="020B0502040204020203" pitchFamily="34" charset="0"/>
            </a:endParaRPr>
          </a:p>
          <a:p>
            <a:endParaRPr lang="en-GB" sz="2000" dirty="0">
              <a:latin typeface="Segoe UI" panose="020B0502040204020203" pitchFamily="34" charset="0"/>
              <a:ea typeface="Calibri" panose="020F0502020204030204" pitchFamily="34" charset="0"/>
              <a:cs typeface="Segoe UI" panose="020B0502040204020203" pitchFamily="34" charset="0"/>
            </a:endParaRPr>
          </a:p>
          <a:p>
            <a:endParaRPr lang="en-GB" sz="2000" dirty="0">
              <a:latin typeface="Segoe UI" panose="020B0502040204020203" pitchFamily="34" charset="0"/>
              <a:ea typeface="Calibri" panose="020F0502020204030204" pitchFamily="34" charset="0"/>
              <a:cs typeface="Segoe UI" panose="020B0502040204020203" pitchFamily="34" charset="0"/>
            </a:endParaRPr>
          </a:p>
          <a:p>
            <a:endParaRPr lang="en-GB" sz="2000" dirty="0">
              <a:latin typeface="Segoe UI" panose="020B0502040204020203" pitchFamily="34" charset="0"/>
              <a:ea typeface="Calibri" panose="020F0502020204030204" pitchFamily="34" charset="0"/>
              <a:cs typeface="Segoe UI" panose="020B0502040204020203" pitchFamily="34" charset="0"/>
            </a:endParaRPr>
          </a:p>
          <a:p>
            <a:endParaRPr lang="en-GB" sz="2000" dirty="0">
              <a:latin typeface="Segoe UI" panose="020B0502040204020203" pitchFamily="34" charset="0"/>
              <a:ea typeface="Calibri" panose="020F0502020204030204" pitchFamily="34" charset="0"/>
              <a:cs typeface="Segoe UI" panose="020B0502040204020203" pitchFamily="34" charset="0"/>
            </a:endParaRPr>
          </a:p>
          <a:p>
            <a:endParaRPr lang="en-GB" sz="2000" dirty="0">
              <a:latin typeface="Segoe UI" panose="020B0502040204020203" pitchFamily="34" charset="0"/>
              <a:ea typeface="Calibri" panose="020F0502020204030204" pitchFamily="34" charset="0"/>
              <a:cs typeface="Segoe UI" panose="020B0502040204020203" pitchFamily="34" charset="0"/>
            </a:endParaRPr>
          </a:p>
          <a:p>
            <a:endParaRPr lang="en-GB" sz="2000" dirty="0">
              <a:latin typeface="Segoe UI" panose="020B0502040204020203" pitchFamily="34" charset="0"/>
              <a:ea typeface="Calibri" panose="020F0502020204030204" pitchFamily="34" charset="0"/>
              <a:cs typeface="Segoe UI" panose="020B0502040204020203" pitchFamily="34" charset="0"/>
            </a:endParaRPr>
          </a:p>
          <a:p>
            <a:r>
              <a:rPr lang="en-GB" sz="2000" dirty="0">
                <a:latin typeface="Segoe UI" panose="020B0502040204020203" pitchFamily="34" charset="0"/>
                <a:ea typeface="Calibri" panose="020F0502020204030204" pitchFamily="34" charset="0"/>
                <a:cs typeface="Segoe UI" panose="020B0502040204020203" pitchFamily="34" charset="0"/>
              </a:rPr>
              <a:t>Sign up here: </a:t>
            </a:r>
            <a:r>
              <a:rPr lang="en-GB" sz="2000" u="sng" dirty="0">
                <a:latin typeface="Segoe UI" panose="020B0502040204020203" pitchFamily="34" charset="0"/>
                <a:cs typeface="Segoe UI" panose="020B0502040204020203" pitchFamily="34" charset="0"/>
                <a:hlinkClick r:id="rId3">
                  <a:extLst>
                    <a:ext uri="{A12FA001-AC4F-418D-AE19-62706E023703}">
                      <ahyp:hlinkClr xmlns:ahyp="http://schemas.microsoft.com/office/drawing/2018/hyperlinkcolor" val="tx"/>
                    </a:ext>
                  </a:extLst>
                </a:hlinkClick>
              </a:rPr>
              <a:t>Green Influencers Scheme – The Ernest Cook Trust</a:t>
            </a:r>
            <a:r>
              <a:rPr lang="en-GB" sz="2000" dirty="0">
                <a:latin typeface="Segoe UI" panose="020B0502040204020203" pitchFamily="34" charset="0"/>
                <a:cs typeface="Segoe UI" panose="020B0502040204020203" pitchFamily="34" charset="0"/>
              </a:rPr>
              <a:t>  </a:t>
            </a:r>
          </a:p>
        </p:txBody>
      </p:sp>
      <p:pic>
        <p:nvPicPr>
          <p:cNvPr id="3" name="Online Media 2" title="The Power Of Youth Challenge">
            <a:hlinkClick r:id="" action="ppaction://media"/>
            <a:extLst>
              <a:ext uri="{FF2B5EF4-FFF2-40B4-BE49-F238E27FC236}">
                <a16:creationId xmlns:a16="http://schemas.microsoft.com/office/drawing/2014/main" id="{AE763597-BB5C-4411-9713-BFA76F1F33BE}"/>
              </a:ext>
            </a:extLst>
          </p:cNvPr>
          <p:cNvPicPr>
            <a:picLocks noRot="1" noChangeAspect="1"/>
          </p:cNvPicPr>
          <p:nvPr>
            <a:videoFile r:link="rId1"/>
          </p:nvPr>
        </p:nvPicPr>
        <p:blipFill>
          <a:blip r:embed="rId4"/>
          <a:stretch>
            <a:fillRect/>
          </a:stretch>
        </p:blipFill>
        <p:spPr>
          <a:xfrm>
            <a:off x="1947076" y="2631273"/>
            <a:ext cx="6310418" cy="3565386"/>
          </a:xfrm>
          <a:prstGeom prst="rect">
            <a:avLst/>
          </a:prstGeom>
        </p:spPr>
      </p:pic>
    </p:spTree>
    <p:extLst>
      <p:ext uri="{BB962C8B-B14F-4D97-AF65-F5344CB8AC3E}">
        <p14:creationId xmlns:p14="http://schemas.microsoft.com/office/powerpoint/2010/main" val="4162043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3"/>
                                        </p:tgtEl>
                                      </p:cBhvr>
                                    </p:cmd>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video>
              <p:cMediaNode vol="80000">
                <p:cTn id="15" fill="hold" display="0">
                  <p:stCondLst>
                    <p:cond delay="indefinite"/>
                  </p:stCondLst>
                </p:cTn>
                <p:tgtEl>
                  <p:spTgt spid="3"/>
                </p:tgtEl>
              </p:cMediaNode>
            </p:video>
            <p:seq concurrent="1" nextAc="seek">
              <p:cTn id="16" restart="whenNotActive" fill="hold" evtFilter="cancelBubble" nodeType="interactiveSeq">
                <p:stCondLst>
                  <p:cond evt="onClick" delay="0">
                    <p:tgtEl>
                      <p:spTgt spid="3"/>
                    </p:tgtEl>
                  </p:cond>
                </p:stCondLst>
                <p:endSync evt="end" delay="0">
                  <p:rtn val="all"/>
                </p:endSync>
                <p:childTnLst>
                  <p:par>
                    <p:cTn id="17" fill="hold">
                      <p:stCondLst>
                        <p:cond delay="0"/>
                      </p:stCondLst>
                      <p:childTnLst>
                        <p:par>
                          <p:cTn id="18" fill="hold">
                            <p:stCondLst>
                              <p:cond delay="0"/>
                            </p:stCondLst>
                            <p:childTnLst>
                              <p:par>
                                <p:cTn id="19" presetID="2" presetClass="mediacall" presetSubtype="0" fill="hold" nodeType="clickEffect">
                                  <p:stCondLst>
                                    <p:cond delay="0"/>
                                  </p:stCondLst>
                                  <p:childTnLst>
                                    <p:cmd type="call" cmd="togglePause">
                                      <p:cBhvr>
                                        <p:cTn id="20"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378182" y="447502"/>
            <a:ext cx="9448207" cy="1325563"/>
          </a:xfrm>
        </p:spPr>
        <p:txBody>
          <a:bodyPr/>
          <a:lstStyle/>
          <a:p>
            <a:r>
              <a:rPr lang="en-GB" dirty="0">
                <a:latin typeface="Segoe UI" panose="020B0502040204020203" pitchFamily="34" charset="0"/>
                <a:cs typeface="Segoe UI" panose="020B0502040204020203" pitchFamily="34" charset="0"/>
              </a:rPr>
              <a:t>Next steps</a:t>
            </a:r>
          </a:p>
        </p:txBody>
      </p:sp>
      <p:sp>
        <p:nvSpPr>
          <p:cNvPr id="21" name="Rectangle 20">
            <a:extLst>
              <a:ext uri="{FF2B5EF4-FFF2-40B4-BE49-F238E27FC236}">
                <a16:creationId xmlns:a16="http://schemas.microsoft.com/office/drawing/2014/main" id="{B089D245-6942-4D2A-893F-F80A26DC5657}"/>
              </a:ext>
            </a:extLst>
          </p:cNvPr>
          <p:cNvSpPr/>
          <p:nvPr/>
        </p:nvSpPr>
        <p:spPr>
          <a:xfrm>
            <a:off x="9840037" y="0"/>
            <a:ext cx="2481878" cy="6857999"/>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6D12A4CA-1E41-4D91-9B0A-D062616F7343}"/>
              </a:ext>
            </a:extLst>
          </p:cNvPr>
          <p:cNvSpPr/>
          <p:nvPr/>
        </p:nvSpPr>
        <p:spPr>
          <a:xfrm>
            <a:off x="10671720" y="1"/>
            <a:ext cx="853583" cy="6857999"/>
          </a:xfrm>
          <a:prstGeom prst="rect">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B8A93855-8198-4EF8-AF20-E3AC8C1CA2C5}"/>
              </a:ext>
            </a:extLst>
          </p:cNvPr>
          <p:cNvSpPr/>
          <p:nvPr/>
        </p:nvSpPr>
        <p:spPr>
          <a:xfrm>
            <a:off x="10023243" y="0"/>
            <a:ext cx="850875" cy="6857998"/>
          </a:xfrm>
          <a:prstGeom prst="rect">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4B5DBA4D-93BA-4D9E-A88D-02F28451F7B9}"/>
              </a:ext>
            </a:extLst>
          </p:cNvPr>
          <p:cNvSpPr/>
          <p:nvPr/>
        </p:nvSpPr>
        <p:spPr>
          <a:xfrm>
            <a:off x="364534" y="1773065"/>
            <a:ext cx="8993876" cy="4401205"/>
          </a:xfrm>
          <a:prstGeom prst="rect">
            <a:avLst/>
          </a:prstGeom>
        </p:spPr>
        <p:txBody>
          <a:bodyPr wrap="square">
            <a:spAutoFit/>
          </a:bodyPr>
          <a:lstStyle/>
          <a:p>
            <a:r>
              <a:rPr lang="en-GB" sz="2000" b="1" dirty="0">
                <a:latin typeface="Segoe UI" panose="020B0502040204020203" pitchFamily="34" charset="0"/>
                <a:ea typeface="Calibri" panose="020F0502020204030204" pitchFamily="34" charset="0"/>
                <a:cs typeface="Segoe UI" panose="020B0502040204020203" pitchFamily="34" charset="0"/>
              </a:rPr>
              <a:t>Other sources of help:</a:t>
            </a:r>
          </a:p>
          <a:p>
            <a:r>
              <a:rPr lang="en-GB" sz="2000" dirty="0">
                <a:latin typeface="Segoe UI" panose="020B0502040204020203" pitchFamily="34" charset="0"/>
                <a:cs typeface="Segoe UI" panose="020B0502040204020203" pitchFamily="34" charset="0"/>
              </a:rPr>
              <a:t> </a:t>
            </a:r>
          </a:p>
          <a:p>
            <a:r>
              <a:rPr lang="en-GB" sz="2000" dirty="0">
                <a:latin typeface="Segoe UI" panose="020B0502040204020203" pitchFamily="34" charset="0"/>
                <a:cs typeface="Segoe UI" panose="020B0502040204020203" pitchFamily="34" charset="0"/>
              </a:rPr>
              <a:t>The Voice Mag – a great way to find out more about Climate Action, through their engaging content:</a:t>
            </a:r>
          </a:p>
          <a:p>
            <a:r>
              <a:rPr lang="en-GB" sz="2000" u="sng" dirty="0">
                <a:latin typeface="Segoe UI" panose="020B0502040204020203" pitchFamily="34" charset="0"/>
                <a:cs typeface="Segoe UI" panose="020B0502040204020203" pitchFamily="34" charset="0"/>
                <a:hlinkClick r:id="rId2"/>
              </a:rPr>
              <a:t>Interview with climate change environmentalist, Paul </a:t>
            </a:r>
            <a:r>
              <a:rPr lang="en-GB" sz="2000" u="sng" dirty="0" err="1">
                <a:latin typeface="Segoe UI" panose="020B0502040204020203" pitchFamily="34" charset="0"/>
                <a:cs typeface="Segoe UI" panose="020B0502040204020203" pitchFamily="34" charset="0"/>
                <a:hlinkClick r:id="rId2"/>
              </a:rPr>
              <a:t>Lodry</a:t>
            </a:r>
            <a:r>
              <a:rPr lang="en-GB" sz="2000" u="sng" dirty="0">
                <a:latin typeface="Segoe UI" panose="020B0502040204020203" pitchFamily="34" charset="0"/>
                <a:cs typeface="Segoe UI" panose="020B0502040204020203" pitchFamily="34" charset="0"/>
                <a:hlinkClick r:id="rId2"/>
              </a:rPr>
              <a:t> - Interview - Voice Magazine</a:t>
            </a:r>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 </a:t>
            </a:r>
          </a:p>
          <a:p>
            <a:r>
              <a:rPr lang="en-GB" sz="2000" dirty="0">
                <a:latin typeface="Segoe UI" panose="020B0502040204020203" pitchFamily="34" charset="0"/>
                <a:cs typeface="Segoe UI" panose="020B0502040204020203" pitchFamily="34" charset="0"/>
              </a:rPr>
              <a:t>A really useful website with all the different action groups listed across city and county:</a:t>
            </a:r>
          </a:p>
          <a:p>
            <a:r>
              <a:rPr lang="en-GB" sz="2000" u="sng" dirty="0">
                <a:latin typeface="Segoe UI" panose="020B0502040204020203" pitchFamily="34" charset="0"/>
                <a:cs typeface="Segoe UI" panose="020B0502040204020203" pitchFamily="34" charset="0"/>
                <a:hlinkClick r:id="rId3"/>
              </a:rPr>
              <a:t>Climate Coalition – Climate Action Leicester and Leicestershire</a:t>
            </a:r>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 </a:t>
            </a:r>
          </a:p>
          <a:p>
            <a:r>
              <a:rPr lang="en-GB" sz="2000" dirty="0">
                <a:latin typeface="Segoe UI" panose="020B0502040204020203" pitchFamily="34" charset="0"/>
                <a:cs typeface="Segoe UI" panose="020B0502040204020203" pitchFamily="34" charset="0"/>
              </a:rPr>
              <a:t>The big stuff:</a:t>
            </a:r>
          </a:p>
          <a:p>
            <a:r>
              <a:rPr lang="en-GB" sz="2000" u="sng" dirty="0">
                <a:latin typeface="Segoe UI" panose="020B0502040204020203" pitchFamily="34" charset="0"/>
                <a:cs typeface="Segoe UI" panose="020B0502040204020203" pitchFamily="34" charset="0"/>
                <a:hlinkClick r:id="rId4"/>
              </a:rPr>
              <a:t>Join us 2021 | UKYCC</a:t>
            </a:r>
            <a:endParaRPr lang="en-GB" sz="2000" dirty="0">
              <a:latin typeface="Segoe UI" panose="020B0502040204020203" pitchFamily="34" charset="0"/>
              <a:cs typeface="Segoe UI" panose="020B0502040204020203" pitchFamily="34" charset="0"/>
            </a:endParaRPr>
          </a:p>
          <a:p>
            <a:r>
              <a:rPr lang="en-GB" sz="2000" u="sng" dirty="0">
                <a:latin typeface="Segoe UI" panose="020B0502040204020203" pitchFamily="34" charset="0"/>
                <a:cs typeface="Segoe UI" panose="020B0502040204020203" pitchFamily="34" charset="0"/>
                <a:hlinkClick r:id="rId5"/>
              </a:rPr>
              <a:t>Youth in Action | United Nations</a:t>
            </a:r>
            <a:endParaRPr lang="en-GB" sz="20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415306340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374818" y="1"/>
            <a:ext cx="11817182" cy="1351722"/>
          </a:xfrm>
        </p:spPr>
        <p:txBody>
          <a:bodyPr anchor="ctr">
            <a:noAutofit/>
          </a:bodyPr>
          <a:lstStyle/>
          <a:p>
            <a:pPr marL="0" indent="0" algn="ctr">
              <a:buNone/>
            </a:pPr>
            <a:r>
              <a:rPr lang="en-GB" sz="3600" dirty="0">
                <a:latin typeface="Segoe UI" panose="020B0502040204020203" pitchFamily="34" charset="0"/>
                <a:cs typeface="Segoe UI" panose="020B0502040204020203" pitchFamily="34" charset="0"/>
              </a:rPr>
              <a:t>Pathways into the </a:t>
            </a:r>
            <a:r>
              <a:rPr lang="en-GB" sz="3600" b="1" dirty="0">
                <a:solidFill>
                  <a:srgbClr val="A6DA52"/>
                </a:solidFill>
                <a:latin typeface="Segoe UI" panose="020B0502040204020203" pitchFamily="34" charset="0"/>
                <a:cs typeface="Segoe UI" panose="020B0502040204020203" pitchFamily="34" charset="0"/>
              </a:rPr>
              <a:t>Low Carbon </a:t>
            </a:r>
            <a:r>
              <a:rPr lang="en-GB" sz="3600" dirty="0">
                <a:latin typeface="Segoe UI" panose="020B0502040204020203" pitchFamily="34" charset="0"/>
                <a:cs typeface="Segoe UI" panose="020B0502040204020203" pitchFamily="34" charset="0"/>
              </a:rPr>
              <a:t>Industry</a:t>
            </a:r>
          </a:p>
        </p:txBody>
      </p:sp>
      <p:sp>
        <p:nvSpPr>
          <p:cNvPr id="12" name="Rectangle 11">
            <a:extLst>
              <a:ext uri="{FF2B5EF4-FFF2-40B4-BE49-F238E27FC236}">
                <a16:creationId xmlns:a16="http://schemas.microsoft.com/office/drawing/2014/main" id="{6A7D96E9-7CDA-4BC6-97A9-E529878A2DAD}"/>
              </a:ext>
            </a:extLst>
          </p:cNvPr>
          <p:cNvSpPr/>
          <p:nvPr/>
        </p:nvSpPr>
        <p:spPr>
          <a:xfrm>
            <a:off x="0" y="1351722"/>
            <a:ext cx="12192000" cy="185530"/>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Online Media 4" title="Department for Education Post-16 Choices Animation">
            <a:hlinkClick r:id="" action="ppaction://media"/>
            <a:extLst>
              <a:ext uri="{FF2B5EF4-FFF2-40B4-BE49-F238E27FC236}">
                <a16:creationId xmlns:a16="http://schemas.microsoft.com/office/drawing/2014/main" id="{7C937557-8134-48AB-B085-233F8199CB37}"/>
              </a:ext>
            </a:extLst>
          </p:cNvPr>
          <p:cNvPicPr>
            <a:picLocks noRot="1" noChangeAspect="1"/>
          </p:cNvPicPr>
          <p:nvPr>
            <a:videoFile r:link="rId1"/>
          </p:nvPr>
        </p:nvPicPr>
        <p:blipFill>
          <a:blip r:embed="rId3"/>
          <a:stretch>
            <a:fillRect/>
          </a:stretch>
        </p:blipFill>
        <p:spPr>
          <a:xfrm>
            <a:off x="2245519" y="1922567"/>
            <a:ext cx="7700962" cy="4351338"/>
          </a:xfrm>
          <a:prstGeom prst="rect">
            <a:avLst/>
          </a:prstGeom>
        </p:spPr>
      </p:pic>
      <p:sp>
        <p:nvSpPr>
          <p:cNvPr id="7" name="TextBox 6">
            <a:extLst>
              <a:ext uri="{FF2B5EF4-FFF2-40B4-BE49-F238E27FC236}">
                <a16:creationId xmlns:a16="http://schemas.microsoft.com/office/drawing/2014/main" id="{DA45245E-AFD1-4E50-AB2E-2C349382C5E4}"/>
              </a:ext>
            </a:extLst>
          </p:cNvPr>
          <p:cNvSpPr txBox="1"/>
          <p:nvPr/>
        </p:nvSpPr>
        <p:spPr>
          <a:xfrm>
            <a:off x="8764756" y="6373481"/>
            <a:ext cx="4229100" cy="400110"/>
          </a:xfrm>
          <a:prstGeom prst="rect">
            <a:avLst/>
          </a:prstGeom>
          <a:noFill/>
        </p:spPr>
        <p:txBody>
          <a:bodyPr wrap="square" rtlCol="0">
            <a:spAutoFit/>
          </a:bodyPr>
          <a:lstStyle/>
          <a:p>
            <a:r>
              <a:rPr lang="en-GB" sz="2000" b="1" dirty="0">
                <a:solidFill>
                  <a:srgbClr val="A6DA52"/>
                </a:solidFill>
                <a:latin typeface="Segoe UI" panose="020B0502040204020203" pitchFamily="34" charset="0"/>
                <a:cs typeface="Segoe UI" panose="020B0502040204020203" pitchFamily="34" charset="0"/>
              </a:rPr>
              <a:t>LLEP</a:t>
            </a:r>
            <a:r>
              <a:rPr lang="en-GB" sz="2000" b="1" dirty="0">
                <a:latin typeface="Segoe UI" panose="020B0502040204020203" pitchFamily="34" charset="0"/>
                <a:cs typeface="Segoe UI" panose="020B0502040204020203" pitchFamily="34" charset="0"/>
              </a:rPr>
              <a:t> World of Work series.</a:t>
            </a:r>
          </a:p>
        </p:txBody>
      </p:sp>
    </p:spTree>
    <p:extLst>
      <p:ext uri="{BB962C8B-B14F-4D97-AF65-F5344CB8AC3E}">
        <p14:creationId xmlns:p14="http://schemas.microsoft.com/office/powerpoint/2010/main" val="330170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11" restart="whenNotActive" fill="hold" evtFilter="cancelBubble" nodeType="interactiveSeq">
                <p:stCondLst>
                  <p:cond evt="onClick" delay="0">
                    <p:tgtEl>
                      <p:spTgt spid="6"/>
                    </p:tgtEl>
                  </p:cond>
                </p:stCondLst>
                <p:endSync evt="end" delay="0">
                  <p:rtn val="all"/>
                </p:endSync>
                <p:childTnLst>
                  <p:par>
                    <p:cTn id="12" fill="hold">
                      <p:stCondLst>
                        <p:cond delay="0"/>
                      </p:stCondLst>
                      <p:childTnLst>
                        <p:par>
                          <p:cTn id="13" fill="hold">
                            <p:stCondLst>
                              <p:cond delay="0"/>
                            </p:stCondLst>
                            <p:childTnLst>
                              <p:par>
                                <p:cTn id="14" presetID="2" presetClass="mediacall" presetSubtype="0" fill="hold" nodeType="clickEffect">
                                  <p:stCondLst>
                                    <p:cond delay="0"/>
                                  </p:stCondLst>
                                  <p:childTnLst>
                                    <p:cmd type="call" cmd="togglePause">
                                      <p:cBhvr>
                                        <p:cTn id="15" dur="1" fill="hold"/>
                                        <p:tgtEl>
                                          <p:spTgt spid="6"/>
                                        </p:tgtEl>
                                      </p:cBhvr>
                                    </p:cmd>
                                  </p:childTnLst>
                                </p:cTn>
                              </p:par>
                            </p:childTnLst>
                          </p:cTn>
                        </p:par>
                      </p:childTnLst>
                    </p:cTn>
                  </p:par>
                </p:childTnLst>
              </p:cTn>
              <p:nextCondLst>
                <p:cond evt="onClick" delay="0">
                  <p:tgtEl>
                    <p:spTgt spid="6"/>
                  </p:tgtEl>
                </p:cond>
              </p:nextCondLst>
            </p:seq>
            <p:video>
              <p:cMediaNode vol="80000">
                <p:cTn id="16" fill="hold" display="0">
                  <p:stCondLst>
                    <p:cond delay="indefinite"/>
                  </p:stCondLst>
                </p:cTn>
                <p:tgtEl>
                  <p:spTgt spid="6"/>
                </p:tgtEl>
              </p:cMediaNode>
            </p:vide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alendar&#10;&#10;Description automatically generated">
            <a:extLst>
              <a:ext uri="{FF2B5EF4-FFF2-40B4-BE49-F238E27FC236}">
                <a16:creationId xmlns:a16="http://schemas.microsoft.com/office/drawing/2014/main" id="{57C087BD-293C-47CF-8A88-230FDCD817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5061" y="-181096"/>
            <a:ext cx="12427061" cy="7220192"/>
          </a:xfrm>
          <a:prstGeom prst="rect">
            <a:avLst/>
          </a:prstGeom>
        </p:spPr>
      </p:pic>
    </p:spTree>
    <p:extLst>
      <p:ext uri="{BB962C8B-B14F-4D97-AF65-F5344CB8AC3E}">
        <p14:creationId xmlns:p14="http://schemas.microsoft.com/office/powerpoint/2010/main" val="33440436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654FD7E-6B36-4FE5-A7A2-285AE78AF052}"/>
              </a:ext>
            </a:extLst>
          </p:cNvPr>
          <p:cNvSpPr/>
          <p:nvPr/>
        </p:nvSpPr>
        <p:spPr>
          <a:xfrm>
            <a:off x="0" y="1335847"/>
            <a:ext cx="6096000" cy="4720658"/>
          </a:xfrm>
          <a:prstGeom prst="rect">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862F9376-DAFA-495B-902E-B851228079CA}"/>
              </a:ext>
            </a:extLst>
          </p:cNvPr>
          <p:cNvSpPr/>
          <p:nvPr/>
        </p:nvSpPr>
        <p:spPr>
          <a:xfrm>
            <a:off x="6096000" y="1335846"/>
            <a:ext cx="6096000" cy="4718074"/>
          </a:xfrm>
          <a:prstGeom prst="rect">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Content Placeholder 2">
            <a:extLst>
              <a:ext uri="{FF2B5EF4-FFF2-40B4-BE49-F238E27FC236}">
                <a16:creationId xmlns:a16="http://schemas.microsoft.com/office/drawing/2014/main" id="{BF025D6D-F755-4149-A69D-FC3525E783C3}"/>
              </a:ext>
            </a:extLst>
          </p:cNvPr>
          <p:cNvSpPr txBox="1">
            <a:spLocks/>
          </p:cNvSpPr>
          <p:nvPr/>
        </p:nvSpPr>
        <p:spPr>
          <a:xfrm>
            <a:off x="374818" y="334186"/>
            <a:ext cx="7032158" cy="99907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4400" dirty="0">
                <a:latin typeface="Segoe UI" panose="020B0502040204020203" pitchFamily="34" charset="0"/>
                <a:cs typeface="Segoe UI" panose="020B0502040204020203" pitchFamily="34" charset="0"/>
              </a:rPr>
              <a:t>Pathways Mapping Activity</a:t>
            </a:r>
          </a:p>
        </p:txBody>
      </p:sp>
      <p:sp>
        <p:nvSpPr>
          <p:cNvPr id="4" name="Rectangle 3">
            <a:extLst>
              <a:ext uri="{FF2B5EF4-FFF2-40B4-BE49-F238E27FC236}">
                <a16:creationId xmlns:a16="http://schemas.microsoft.com/office/drawing/2014/main" id="{3CA9545D-FBFC-4A96-9A4F-EAF11DBCC800}"/>
              </a:ext>
            </a:extLst>
          </p:cNvPr>
          <p:cNvSpPr/>
          <p:nvPr/>
        </p:nvSpPr>
        <p:spPr>
          <a:xfrm>
            <a:off x="6595057" y="1730859"/>
            <a:ext cx="5130423" cy="461665"/>
          </a:xfrm>
          <a:prstGeom prst="rect">
            <a:avLst/>
          </a:prstGeom>
        </p:spPr>
        <p:txBody>
          <a:bodyPr wrap="square">
            <a:spAutoFit/>
          </a:bodyPr>
          <a:lstStyle/>
          <a:p>
            <a:r>
              <a:rPr lang="en-GB" sz="2400" dirty="0">
                <a:latin typeface="Segoe UI" panose="020B0502040204020203" pitchFamily="34" charset="0"/>
                <a:cs typeface="Segoe UI" panose="020B0502040204020203" pitchFamily="34" charset="0"/>
              </a:rPr>
              <a:t>What does this mean for you?</a:t>
            </a:r>
            <a:endParaRPr lang="en-GB" sz="2000" dirty="0">
              <a:latin typeface="Segoe UI" panose="020B0502040204020203" pitchFamily="34" charset="0"/>
              <a:cs typeface="Segoe UI" panose="020B0502040204020203" pitchFamily="34" charset="0"/>
            </a:endParaRPr>
          </a:p>
        </p:txBody>
      </p:sp>
      <p:sp>
        <p:nvSpPr>
          <p:cNvPr id="18" name="Rectangle 17">
            <a:extLst>
              <a:ext uri="{FF2B5EF4-FFF2-40B4-BE49-F238E27FC236}">
                <a16:creationId xmlns:a16="http://schemas.microsoft.com/office/drawing/2014/main" id="{F92FBA2C-DB4F-4A06-AACB-644F15A49D1E}"/>
              </a:ext>
            </a:extLst>
          </p:cNvPr>
          <p:cNvSpPr/>
          <p:nvPr/>
        </p:nvSpPr>
        <p:spPr>
          <a:xfrm>
            <a:off x="787020" y="2443490"/>
            <a:ext cx="4466082" cy="3170099"/>
          </a:xfrm>
          <a:prstGeom prst="rect">
            <a:avLst/>
          </a:prstGeom>
        </p:spPr>
        <p:txBody>
          <a:bodyPr wrap="square">
            <a:spAutoFit/>
          </a:bodyPr>
          <a:lstStyle/>
          <a:p>
            <a:r>
              <a:rPr lang="en-GB" sz="2000" dirty="0">
                <a:latin typeface="Segoe UI" panose="020B0502040204020203" pitchFamily="34" charset="0"/>
                <a:cs typeface="Segoe UI" panose="020B0502040204020203" pitchFamily="34" charset="0"/>
              </a:rPr>
              <a:t>what this industry is</a:t>
            </a:r>
          </a:p>
          <a:p>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why it is an important industry locally</a:t>
            </a:r>
          </a:p>
          <a:p>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the skills you have that are relevant</a:t>
            </a:r>
          </a:p>
          <a:p>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the different routes for further study:</a:t>
            </a:r>
          </a:p>
          <a:p>
            <a:pPr algn="ctr"/>
            <a:r>
              <a:rPr lang="en-GB" sz="2000" dirty="0">
                <a:latin typeface="Segoe UI" panose="020B0502040204020203" pitchFamily="34" charset="0"/>
                <a:cs typeface="Segoe UI" panose="020B0502040204020203" pitchFamily="34" charset="0"/>
              </a:rPr>
              <a:t>Apprenticeship – A Level – T Level Technical/Vocational – Applied Traineeships – Entrepreneurship</a:t>
            </a:r>
          </a:p>
        </p:txBody>
      </p:sp>
      <p:sp>
        <p:nvSpPr>
          <p:cNvPr id="19" name="Rectangle 18">
            <a:extLst>
              <a:ext uri="{FF2B5EF4-FFF2-40B4-BE49-F238E27FC236}">
                <a16:creationId xmlns:a16="http://schemas.microsoft.com/office/drawing/2014/main" id="{0B668509-8A62-4F3D-B716-02635CCC2E51}"/>
              </a:ext>
            </a:extLst>
          </p:cNvPr>
          <p:cNvSpPr/>
          <p:nvPr/>
        </p:nvSpPr>
        <p:spPr>
          <a:xfrm>
            <a:off x="7002093" y="2426824"/>
            <a:ext cx="4815089" cy="3170099"/>
          </a:xfrm>
          <a:prstGeom prst="rect">
            <a:avLst/>
          </a:prstGeom>
        </p:spPr>
        <p:txBody>
          <a:bodyPr wrap="square">
            <a:spAutoFit/>
          </a:bodyPr>
          <a:lstStyle/>
          <a:p>
            <a:r>
              <a:rPr lang="en-GB" sz="2000" dirty="0">
                <a:latin typeface="Segoe UI" panose="020B0502040204020203" pitchFamily="34" charset="0"/>
                <a:cs typeface="Segoe UI" panose="020B0502040204020203" pitchFamily="34" charset="0"/>
              </a:rPr>
              <a:t>Which job roles from this industry interest you the most?  </a:t>
            </a:r>
          </a:p>
          <a:p>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What key employability skills and qualifications do you think you need to get this job?  </a:t>
            </a:r>
          </a:p>
          <a:p>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What route do you think you need to take to get there?  </a:t>
            </a:r>
          </a:p>
          <a:p>
            <a:r>
              <a:rPr lang="en-GB" sz="2000" dirty="0">
                <a:latin typeface="Segoe UI" panose="020B0502040204020203" pitchFamily="34" charset="0"/>
                <a:cs typeface="Segoe UI" panose="020B0502040204020203" pitchFamily="34" charset="0"/>
              </a:rPr>
              <a:t> </a:t>
            </a:r>
          </a:p>
        </p:txBody>
      </p:sp>
      <p:sp>
        <p:nvSpPr>
          <p:cNvPr id="6" name="Rectangle 5">
            <a:extLst>
              <a:ext uri="{FF2B5EF4-FFF2-40B4-BE49-F238E27FC236}">
                <a16:creationId xmlns:a16="http://schemas.microsoft.com/office/drawing/2014/main" id="{E025C836-6182-433C-A0BD-53F1DD9903B2}"/>
              </a:ext>
            </a:extLst>
          </p:cNvPr>
          <p:cNvSpPr/>
          <p:nvPr/>
        </p:nvSpPr>
        <p:spPr>
          <a:xfrm>
            <a:off x="466520" y="1726405"/>
            <a:ext cx="4032386" cy="461665"/>
          </a:xfrm>
          <a:prstGeom prst="rect">
            <a:avLst/>
          </a:prstGeom>
        </p:spPr>
        <p:txBody>
          <a:bodyPr wrap="none">
            <a:spAutoFit/>
          </a:bodyPr>
          <a:lstStyle/>
          <a:p>
            <a:r>
              <a:rPr lang="en-GB" sz="2400" dirty="0">
                <a:latin typeface="Segoe UI" panose="020B0502040204020203" pitchFamily="34" charset="0"/>
                <a:cs typeface="Segoe UI" panose="020B0502040204020203" pitchFamily="34" charset="0"/>
              </a:rPr>
              <a:t>Today we have talked about:</a:t>
            </a:r>
          </a:p>
        </p:txBody>
      </p:sp>
      <p:sp>
        <p:nvSpPr>
          <p:cNvPr id="8" name="Oval 7">
            <a:extLst>
              <a:ext uri="{FF2B5EF4-FFF2-40B4-BE49-F238E27FC236}">
                <a16:creationId xmlns:a16="http://schemas.microsoft.com/office/drawing/2014/main" id="{F545B0B7-79C8-4D9E-8256-3976F1225613}"/>
              </a:ext>
            </a:extLst>
          </p:cNvPr>
          <p:cNvSpPr/>
          <p:nvPr/>
        </p:nvSpPr>
        <p:spPr>
          <a:xfrm>
            <a:off x="595332" y="2579396"/>
            <a:ext cx="128617" cy="114242"/>
          </a:xfrm>
          <a:prstGeom prst="ellipse">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DC6750D8-B75C-4073-8477-742392E5B3A0}"/>
              </a:ext>
            </a:extLst>
          </p:cNvPr>
          <p:cNvSpPr/>
          <p:nvPr/>
        </p:nvSpPr>
        <p:spPr>
          <a:xfrm>
            <a:off x="595332" y="3189730"/>
            <a:ext cx="128617" cy="114242"/>
          </a:xfrm>
          <a:prstGeom prst="ellipse">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E9CBD7E4-7C92-4ACA-8D67-587D10058BD4}"/>
              </a:ext>
            </a:extLst>
          </p:cNvPr>
          <p:cNvSpPr/>
          <p:nvPr/>
        </p:nvSpPr>
        <p:spPr>
          <a:xfrm>
            <a:off x="595332" y="3800084"/>
            <a:ext cx="128617" cy="114242"/>
          </a:xfrm>
          <a:prstGeom prst="ellipse">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D4F51E8F-FBE5-44B3-B1F7-4C9AE93B84C1}"/>
              </a:ext>
            </a:extLst>
          </p:cNvPr>
          <p:cNvSpPr/>
          <p:nvPr/>
        </p:nvSpPr>
        <p:spPr>
          <a:xfrm>
            <a:off x="595331" y="4410418"/>
            <a:ext cx="128617" cy="114242"/>
          </a:xfrm>
          <a:prstGeom prst="ellipse">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4DE84766-6FA0-43A9-A0E7-9E11EDE92F92}"/>
              </a:ext>
            </a:extLst>
          </p:cNvPr>
          <p:cNvSpPr/>
          <p:nvPr/>
        </p:nvSpPr>
        <p:spPr>
          <a:xfrm>
            <a:off x="0" y="6228850"/>
            <a:ext cx="12192000" cy="430887"/>
          </a:xfrm>
          <a:prstGeom prst="rect">
            <a:avLst/>
          </a:prstGeom>
        </p:spPr>
        <p:txBody>
          <a:bodyPr wrap="square">
            <a:spAutoFit/>
          </a:bodyPr>
          <a:lstStyle/>
          <a:p>
            <a:pPr algn="ctr"/>
            <a:r>
              <a:rPr lang="en-GB" sz="2200" dirty="0">
                <a:latin typeface="Segoe UI" panose="020B0502040204020203" pitchFamily="34" charset="0"/>
                <a:cs typeface="Segoe UI" panose="020B0502040204020203" pitchFamily="34" charset="0"/>
              </a:rPr>
              <a:t>Use the Pathways poster and table handout to help you map out your pathway route.</a:t>
            </a:r>
          </a:p>
        </p:txBody>
      </p:sp>
      <p:sp>
        <p:nvSpPr>
          <p:cNvPr id="21" name="Oval 20">
            <a:extLst>
              <a:ext uri="{FF2B5EF4-FFF2-40B4-BE49-F238E27FC236}">
                <a16:creationId xmlns:a16="http://schemas.microsoft.com/office/drawing/2014/main" id="{41510EF6-0011-4864-936A-06103DC20FE8}"/>
              </a:ext>
            </a:extLst>
          </p:cNvPr>
          <p:cNvSpPr/>
          <p:nvPr/>
        </p:nvSpPr>
        <p:spPr>
          <a:xfrm>
            <a:off x="6810281" y="2554332"/>
            <a:ext cx="128617" cy="114242"/>
          </a:xfrm>
          <a:prstGeom prst="ellipse">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8ED13AE7-B5DE-42FF-A164-16C742BECC88}"/>
              </a:ext>
            </a:extLst>
          </p:cNvPr>
          <p:cNvSpPr/>
          <p:nvPr/>
        </p:nvSpPr>
        <p:spPr>
          <a:xfrm>
            <a:off x="6810281" y="3479955"/>
            <a:ext cx="128617" cy="114242"/>
          </a:xfrm>
          <a:prstGeom prst="ellipse">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a:extLst>
              <a:ext uri="{FF2B5EF4-FFF2-40B4-BE49-F238E27FC236}">
                <a16:creationId xmlns:a16="http://schemas.microsoft.com/office/drawing/2014/main" id="{159EFC38-41CE-438E-B98B-F7AE38A8B684}"/>
              </a:ext>
            </a:extLst>
          </p:cNvPr>
          <p:cNvSpPr/>
          <p:nvPr/>
        </p:nvSpPr>
        <p:spPr>
          <a:xfrm>
            <a:off x="6810280" y="4700644"/>
            <a:ext cx="128617" cy="114242"/>
          </a:xfrm>
          <a:prstGeom prst="ellipse">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41235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8">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8">
                                            <p:txEl>
                                              <p:pRg st="4" end="4"/>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8">
                                            <p:txEl>
                                              <p:pRg st="6" end="6"/>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8">
                                            <p:txEl>
                                              <p:pRg st="7" end="7"/>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1"/>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22"/>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19">
                                            <p:txEl>
                                              <p:pRg st="2" end="2"/>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23"/>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19">
                                            <p:txEl>
                                              <p:pRg st="4" end="4"/>
                                            </p:txEl>
                                          </p:spTgt>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4" grpId="0" animBg="1"/>
      <p:bldP spid="15" grpId="0" animBg="1"/>
      <p:bldP spid="20" grpId="0" animBg="1"/>
      <p:bldP spid="21" grpId="0" animBg="1"/>
      <p:bldP spid="22" grpId="0" animBg="1"/>
      <p:bldP spid="2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6152E3-530D-4ABC-8D7E-59C761DE4EDF}"/>
              </a:ext>
            </a:extLst>
          </p:cNvPr>
          <p:cNvSpPr>
            <a:spLocks noGrp="1"/>
          </p:cNvSpPr>
          <p:nvPr>
            <p:ph idx="1"/>
          </p:nvPr>
        </p:nvSpPr>
        <p:spPr>
          <a:xfrm>
            <a:off x="374817" y="410223"/>
            <a:ext cx="6940383" cy="941499"/>
          </a:xfrm>
        </p:spPr>
        <p:txBody>
          <a:bodyPr>
            <a:noAutofit/>
          </a:bodyPr>
          <a:lstStyle/>
          <a:p>
            <a:pPr marL="0" indent="0">
              <a:buNone/>
            </a:pPr>
            <a:r>
              <a:rPr lang="en-GB" sz="2000" dirty="0">
                <a:latin typeface="Segoe UI" panose="020B0502040204020203" pitchFamily="34" charset="0"/>
                <a:cs typeface="Segoe UI" panose="020B0502040204020203" pitchFamily="34" charset="0"/>
              </a:rPr>
              <a:t>Complete your quiz while we watch this video about the </a:t>
            </a:r>
            <a:r>
              <a:rPr lang="en-GB" sz="2000" b="1" dirty="0">
                <a:solidFill>
                  <a:srgbClr val="A6DA52"/>
                </a:solidFill>
                <a:latin typeface="Segoe UI" panose="020B0502040204020203" pitchFamily="34" charset="0"/>
                <a:cs typeface="Segoe UI" panose="020B0502040204020203" pitchFamily="34" charset="0"/>
              </a:rPr>
              <a:t>Low Carbon </a:t>
            </a:r>
            <a:r>
              <a:rPr lang="en-GB" sz="2000" dirty="0">
                <a:latin typeface="Segoe UI" panose="020B0502040204020203" pitchFamily="34" charset="0"/>
                <a:cs typeface="Segoe UI" panose="020B0502040204020203" pitchFamily="34" charset="0"/>
              </a:rPr>
              <a:t>industry in Leicester and Leicestershire. </a:t>
            </a:r>
          </a:p>
        </p:txBody>
      </p:sp>
      <p:sp>
        <p:nvSpPr>
          <p:cNvPr id="12" name="Rectangle 11">
            <a:extLst>
              <a:ext uri="{FF2B5EF4-FFF2-40B4-BE49-F238E27FC236}">
                <a16:creationId xmlns:a16="http://schemas.microsoft.com/office/drawing/2014/main" id="{6A7D96E9-7CDA-4BC6-97A9-E529878A2DAD}"/>
              </a:ext>
            </a:extLst>
          </p:cNvPr>
          <p:cNvSpPr/>
          <p:nvPr/>
        </p:nvSpPr>
        <p:spPr>
          <a:xfrm>
            <a:off x="0" y="1351722"/>
            <a:ext cx="12192000" cy="185530"/>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lowchart: Connector 3">
            <a:extLst>
              <a:ext uri="{FF2B5EF4-FFF2-40B4-BE49-F238E27FC236}">
                <a16:creationId xmlns:a16="http://schemas.microsoft.com/office/drawing/2014/main" id="{CBDCBD18-D732-4B55-8611-9537BE4AE39F}"/>
              </a:ext>
            </a:extLst>
          </p:cNvPr>
          <p:cNvSpPr/>
          <p:nvPr/>
        </p:nvSpPr>
        <p:spPr>
          <a:xfrm>
            <a:off x="11252579" y="525505"/>
            <a:ext cx="320723" cy="327546"/>
          </a:xfrm>
          <a:prstGeom prst="flowChartConnector">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Connector 7">
            <a:extLst>
              <a:ext uri="{FF2B5EF4-FFF2-40B4-BE49-F238E27FC236}">
                <a16:creationId xmlns:a16="http://schemas.microsoft.com/office/drawing/2014/main" id="{83B67929-9470-4A52-8515-656EA96F38DF}"/>
              </a:ext>
            </a:extLst>
          </p:cNvPr>
          <p:cNvSpPr/>
          <p:nvPr/>
        </p:nvSpPr>
        <p:spPr>
          <a:xfrm>
            <a:off x="9868715" y="522423"/>
            <a:ext cx="320723" cy="327546"/>
          </a:xfrm>
          <a:prstGeom prst="flowChartConnector">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DCA89"/>
              </a:solidFill>
            </a:endParaRPr>
          </a:p>
        </p:txBody>
      </p:sp>
      <p:sp>
        <p:nvSpPr>
          <p:cNvPr id="9" name="Flowchart: Connector 8">
            <a:extLst>
              <a:ext uri="{FF2B5EF4-FFF2-40B4-BE49-F238E27FC236}">
                <a16:creationId xmlns:a16="http://schemas.microsoft.com/office/drawing/2014/main" id="{4947CDA1-F4A0-4267-8894-7C1478E87D96}"/>
              </a:ext>
            </a:extLst>
          </p:cNvPr>
          <p:cNvSpPr/>
          <p:nvPr/>
        </p:nvSpPr>
        <p:spPr>
          <a:xfrm>
            <a:off x="10560647" y="525505"/>
            <a:ext cx="320723" cy="327546"/>
          </a:xfrm>
          <a:prstGeom prst="flowChartConnector">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6F348348-E974-4536-B80C-3829B453EC47}"/>
              </a:ext>
            </a:extLst>
          </p:cNvPr>
          <p:cNvSpPr txBox="1"/>
          <p:nvPr/>
        </p:nvSpPr>
        <p:spPr>
          <a:xfrm>
            <a:off x="8514880" y="6247722"/>
            <a:ext cx="3467100" cy="400110"/>
          </a:xfrm>
          <a:prstGeom prst="rect">
            <a:avLst/>
          </a:prstGeom>
          <a:noFill/>
        </p:spPr>
        <p:txBody>
          <a:bodyPr wrap="square" rtlCol="0">
            <a:spAutoFit/>
          </a:bodyPr>
          <a:lstStyle/>
          <a:p>
            <a:r>
              <a:rPr lang="en-GB" sz="2000" b="1" dirty="0">
                <a:solidFill>
                  <a:srgbClr val="A6DA52"/>
                </a:solidFill>
                <a:latin typeface="Segoe UI" panose="020B0502040204020203" pitchFamily="34" charset="0"/>
                <a:cs typeface="Segoe UI" panose="020B0502040204020203" pitchFamily="34" charset="0"/>
              </a:rPr>
              <a:t>LLEP</a:t>
            </a:r>
            <a:r>
              <a:rPr lang="en-GB" sz="2000" b="1" dirty="0">
                <a:latin typeface="Segoe UI" panose="020B0502040204020203" pitchFamily="34" charset="0"/>
                <a:cs typeface="Segoe UI" panose="020B0502040204020203" pitchFamily="34" charset="0"/>
              </a:rPr>
              <a:t> World of Work series.</a:t>
            </a:r>
          </a:p>
        </p:txBody>
      </p:sp>
      <p:pic>
        <p:nvPicPr>
          <p:cNvPr id="2" name="Online Media 1" title="Low Carbon (subtitled) - LLEP World of Wok">
            <a:hlinkClick r:id="" action="ppaction://media"/>
            <a:extLst>
              <a:ext uri="{FF2B5EF4-FFF2-40B4-BE49-F238E27FC236}">
                <a16:creationId xmlns:a16="http://schemas.microsoft.com/office/drawing/2014/main" id="{E86A80E4-7DFF-4AE1-8618-6FD7493C5C93}"/>
              </a:ext>
            </a:extLst>
          </p:cNvPr>
          <p:cNvPicPr>
            <a:picLocks noRot="1" noChangeAspect="1"/>
          </p:cNvPicPr>
          <p:nvPr>
            <a:videoFile r:link="rId1"/>
          </p:nvPr>
        </p:nvPicPr>
        <p:blipFill>
          <a:blip r:embed="rId3"/>
          <a:stretch>
            <a:fillRect/>
          </a:stretch>
        </p:blipFill>
        <p:spPr>
          <a:xfrm>
            <a:off x="2612476" y="1924296"/>
            <a:ext cx="6967048" cy="3936382"/>
          </a:xfrm>
          <a:prstGeom prst="rect">
            <a:avLst/>
          </a:prstGeom>
        </p:spPr>
      </p:pic>
    </p:spTree>
    <p:extLst>
      <p:ext uri="{BB962C8B-B14F-4D97-AF65-F5344CB8AC3E}">
        <p14:creationId xmlns:p14="http://schemas.microsoft.com/office/powerpoint/2010/main" val="1713767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1" fill="hold" display="0">
                  <p:stCondLst>
                    <p:cond delay="indefinite"/>
                  </p:stCondLst>
                </p:cTn>
                <p:tgtEl>
                  <p:spTgt spid="2"/>
                </p:tgtEl>
              </p:cMediaNode>
            </p:video>
            <p:seq concurrent="1" nextAc="seek">
              <p:cTn id="12" restart="whenNotActive" fill="hold" evtFilter="cancelBubble" nodeType="interactiveSeq">
                <p:stCondLst>
                  <p:cond evt="onClick" delay="0">
                    <p:tgtEl>
                      <p:spTgt spid="2"/>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55E1423-663E-448A-B5DC-B92FE6D8ABB1}"/>
              </a:ext>
            </a:extLst>
          </p:cNvPr>
          <p:cNvSpPr/>
          <p:nvPr/>
        </p:nvSpPr>
        <p:spPr>
          <a:xfrm>
            <a:off x="0" y="609600"/>
            <a:ext cx="12192000" cy="1126436"/>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F491319-0778-4983-B820-4B07EF11F8D0}"/>
              </a:ext>
            </a:extLst>
          </p:cNvPr>
          <p:cNvSpPr>
            <a:spLocks noGrp="1"/>
          </p:cNvSpPr>
          <p:nvPr>
            <p:ph type="title"/>
          </p:nvPr>
        </p:nvSpPr>
        <p:spPr>
          <a:xfrm>
            <a:off x="223912" y="1029681"/>
            <a:ext cx="7416142" cy="538268"/>
          </a:xfrm>
        </p:spPr>
        <p:txBody>
          <a:bodyPr vert="horz" lIns="91440" tIns="45720" rIns="91440" bIns="45720" rtlCol="0" anchor="b">
            <a:noAutofit/>
          </a:bodyPr>
          <a:lstStyle/>
          <a:p>
            <a:r>
              <a:rPr lang="en-GB" dirty="0">
                <a:latin typeface="Segoe UI" panose="020B0502040204020203" pitchFamily="34" charset="0"/>
                <a:cs typeface="Segoe UI" panose="020B0502040204020203" pitchFamily="34" charset="0"/>
              </a:rPr>
              <a:t>Want to know more? </a:t>
            </a:r>
            <a:endParaRPr lang="en-US" sz="4000" i="1" kern="1200" dirty="0">
              <a:solidFill>
                <a:schemeClr val="tx1"/>
              </a:solidFill>
              <a:latin typeface="Segoe UI" panose="020B0502040204020203" pitchFamily="34" charset="0"/>
              <a:cs typeface="Segoe UI" panose="020B0502040204020203" pitchFamily="34" charset="0"/>
            </a:endParaRPr>
          </a:p>
        </p:txBody>
      </p:sp>
      <p:sp>
        <p:nvSpPr>
          <p:cNvPr id="10" name="Title 1">
            <a:extLst>
              <a:ext uri="{FF2B5EF4-FFF2-40B4-BE49-F238E27FC236}">
                <a16:creationId xmlns:a16="http://schemas.microsoft.com/office/drawing/2014/main" id="{B7F4B68A-B5AD-4983-9469-BD82CC922C30}"/>
              </a:ext>
            </a:extLst>
          </p:cNvPr>
          <p:cNvSpPr txBox="1">
            <a:spLocks/>
          </p:cNvSpPr>
          <p:nvPr/>
        </p:nvSpPr>
        <p:spPr>
          <a:xfrm>
            <a:off x="223912" y="2068890"/>
            <a:ext cx="11275683" cy="538269"/>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a:latin typeface="Segoe UI" panose="020B0502040204020203" pitchFamily="34" charset="0"/>
                <a:cs typeface="Segoe UI" panose="020B0502040204020203" pitchFamily="34" charset="0"/>
              </a:rPr>
              <a:t>Where to look in school:</a:t>
            </a:r>
            <a:endParaRPr lang="en-US" sz="4000" dirty="0">
              <a:latin typeface="Segoe UI" panose="020B0502040204020203" pitchFamily="34" charset="0"/>
              <a:cs typeface="Segoe UI" panose="020B0502040204020203" pitchFamily="34" charset="0"/>
            </a:endParaRPr>
          </a:p>
        </p:txBody>
      </p:sp>
      <p:sp>
        <p:nvSpPr>
          <p:cNvPr id="41" name="Flowchart: Connector 40">
            <a:extLst>
              <a:ext uri="{FF2B5EF4-FFF2-40B4-BE49-F238E27FC236}">
                <a16:creationId xmlns:a16="http://schemas.microsoft.com/office/drawing/2014/main" id="{3E7C2816-819F-4DFD-B0A4-9F81CE155924}"/>
              </a:ext>
            </a:extLst>
          </p:cNvPr>
          <p:cNvSpPr/>
          <p:nvPr/>
        </p:nvSpPr>
        <p:spPr>
          <a:xfrm>
            <a:off x="4226952" y="2865305"/>
            <a:ext cx="1671546" cy="1665694"/>
          </a:xfrm>
          <a:prstGeom prst="flowChartConnector">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Segoe UI" panose="020B0502040204020203" pitchFamily="34" charset="0"/>
                <a:cs typeface="Segoe UI" panose="020B0502040204020203" pitchFamily="34" charset="0"/>
              </a:rPr>
              <a:t>Digital Careers Guidance Tool</a:t>
            </a:r>
          </a:p>
        </p:txBody>
      </p:sp>
      <p:sp>
        <p:nvSpPr>
          <p:cNvPr id="42" name="Flowchart: Connector 41">
            <a:extLst>
              <a:ext uri="{FF2B5EF4-FFF2-40B4-BE49-F238E27FC236}">
                <a16:creationId xmlns:a16="http://schemas.microsoft.com/office/drawing/2014/main" id="{78D696D3-07B6-400B-9BBB-E9AB3ACC57F7}"/>
              </a:ext>
            </a:extLst>
          </p:cNvPr>
          <p:cNvSpPr/>
          <p:nvPr/>
        </p:nvSpPr>
        <p:spPr>
          <a:xfrm>
            <a:off x="8244982" y="2867713"/>
            <a:ext cx="1709510" cy="1665695"/>
          </a:xfrm>
          <a:prstGeom prst="flowChartConnector">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Segoe UI" panose="020B0502040204020203" pitchFamily="34" charset="0"/>
                <a:cs typeface="Segoe UI" panose="020B0502040204020203" pitchFamily="34" charset="0"/>
              </a:rPr>
              <a:t>Enterprise Adviser</a:t>
            </a:r>
          </a:p>
        </p:txBody>
      </p:sp>
      <p:sp>
        <p:nvSpPr>
          <p:cNvPr id="43" name="Flowchart: Connector 42">
            <a:extLst>
              <a:ext uri="{FF2B5EF4-FFF2-40B4-BE49-F238E27FC236}">
                <a16:creationId xmlns:a16="http://schemas.microsoft.com/office/drawing/2014/main" id="{B14DC290-5627-4C34-AB90-9EB5C5C5E365}"/>
              </a:ext>
            </a:extLst>
          </p:cNvPr>
          <p:cNvSpPr/>
          <p:nvPr/>
        </p:nvSpPr>
        <p:spPr>
          <a:xfrm>
            <a:off x="2225432" y="2865304"/>
            <a:ext cx="1671546" cy="1660614"/>
          </a:xfrm>
          <a:prstGeom prst="flowChartConnector">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Segoe UI" panose="020B0502040204020203" pitchFamily="34" charset="0"/>
                <a:cs typeface="Segoe UI" panose="020B0502040204020203" pitchFamily="34" charset="0"/>
              </a:rPr>
              <a:t>Careers Leader</a:t>
            </a:r>
          </a:p>
        </p:txBody>
      </p:sp>
      <p:sp>
        <p:nvSpPr>
          <p:cNvPr id="44" name="Flowchart: Connector 43">
            <a:extLst>
              <a:ext uri="{FF2B5EF4-FFF2-40B4-BE49-F238E27FC236}">
                <a16:creationId xmlns:a16="http://schemas.microsoft.com/office/drawing/2014/main" id="{7A7B41A4-7EBA-4DE2-BAEF-7DF3EF7E8F38}"/>
              </a:ext>
            </a:extLst>
          </p:cNvPr>
          <p:cNvSpPr/>
          <p:nvPr/>
        </p:nvSpPr>
        <p:spPr>
          <a:xfrm>
            <a:off x="223912" y="2865304"/>
            <a:ext cx="1671546" cy="1660614"/>
          </a:xfrm>
          <a:prstGeom prst="flowChartConnector">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Segoe UI" panose="020B0502040204020203" pitchFamily="34" charset="0"/>
                <a:cs typeface="Segoe UI" panose="020B0502040204020203" pitchFamily="34" charset="0"/>
              </a:rPr>
              <a:t>Careers Adviser</a:t>
            </a:r>
          </a:p>
        </p:txBody>
      </p:sp>
      <p:sp>
        <p:nvSpPr>
          <p:cNvPr id="45" name="Flowchart: Connector 44">
            <a:extLst>
              <a:ext uri="{FF2B5EF4-FFF2-40B4-BE49-F238E27FC236}">
                <a16:creationId xmlns:a16="http://schemas.microsoft.com/office/drawing/2014/main" id="{A453C7F1-477D-43CE-A146-2A01EC153669}"/>
              </a:ext>
            </a:extLst>
          </p:cNvPr>
          <p:cNvSpPr/>
          <p:nvPr/>
        </p:nvSpPr>
        <p:spPr>
          <a:xfrm>
            <a:off x="10246502" y="2865304"/>
            <a:ext cx="1671546" cy="1665695"/>
          </a:xfrm>
          <a:prstGeom prst="flowChartConnector">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Segoe UI" panose="020B0502040204020203" pitchFamily="34" charset="0"/>
                <a:cs typeface="Segoe UI" panose="020B0502040204020203" pitchFamily="34" charset="0"/>
              </a:rPr>
              <a:t>Business Links</a:t>
            </a:r>
          </a:p>
        </p:txBody>
      </p:sp>
      <p:sp>
        <p:nvSpPr>
          <p:cNvPr id="46" name="Flowchart: Connector 45">
            <a:extLst>
              <a:ext uri="{FF2B5EF4-FFF2-40B4-BE49-F238E27FC236}">
                <a16:creationId xmlns:a16="http://schemas.microsoft.com/office/drawing/2014/main" id="{B7C41383-44D4-496C-8FD7-13F6DD73C96D}"/>
              </a:ext>
            </a:extLst>
          </p:cNvPr>
          <p:cNvSpPr/>
          <p:nvPr/>
        </p:nvSpPr>
        <p:spPr>
          <a:xfrm>
            <a:off x="6243462" y="2865304"/>
            <a:ext cx="1671546" cy="1665695"/>
          </a:xfrm>
          <a:prstGeom prst="flowChartConnector">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Segoe UI" panose="020B0502040204020203" pitchFamily="34" charset="0"/>
                <a:cs typeface="Segoe UI" panose="020B0502040204020203" pitchFamily="34" charset="0"/>
              </a:rPr>
              <a:t>School Intranet Careers Section</a:t>
            </a:r>
          </a:p>
        </p:txBody>
      </p:sp>
      <p:sp>
        <p:nvSpPr>
          <p:cNvPr id="47" name="Title 1">
            <a:extLst>
              <a:ext uri="{FF2B5EF4-FFF2-40B4-BE49-F238E27FC236}">
                <a16:creationId xmlns:a16="http://schemas.microsoft.com/office/drawing/2014/main" id="{BD7AFA8F-EC09-448F-BCAF-4ADE5D4B1516}"/>
              </a:ext>
            </a:extLst>
          </p:cNvPr>
          <p:cNvSpPr txBox="1">
            <a:spLocks/>
          </p:cNvSpPr>
          <p:nvPr/>
        </p:nvSpPr>
        <p:spPr>
          <a:xfrm>
            <a:off x="395307" y="4784063"/>
            <a:ext cx="4306957" cy="538269"/>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a:latin typeface="Segoe UI" panose="020B0502040204020203" pitchFamily="34" charset="0"/>
                <a:cs typeface="Segoe UI" panose="020B0502040204020203" pitchFamily="34" charset="0"/>
              </a:rPr>
              <a:t>Where to look online:</a:t>
            </a:r>
            <a:endParaRPr lang="en-US" sz="4000" dirty="0">
              <a:latin typeface="Segoe UI" panose="020B0502040204020203" pitchFamily="34" charset="0"/>
              <a:cs typeface="Segoe UI" panose="020B0502040204020203" pitchFamily="34" charset="0"/>
            </a:endParaRPr>
          </a:p>
        </p:txBody>
      </p:sp>
      <p:sp>
        <p:nvSpPr>
          <p:cNvPr id="3" name="Rectangle 2">
            <a:extLst>
              <a:ext uri="{FF2B5EF4-FFF2-40B4-BE49-F238E27FC236}">
                <a16:creationId xmlns:a16="http://schemas.microsoft.com/office/drawing/2014/main" id="{1CDCCD22-D929-4D79-8E95-EF2253D0BB9E}"/>
              </a:ext>
            </a:extLst>
          </p:cNvPr>
          <p:cNvSpPr/>
          <p:nvPr/>
        </p:nvSpPr>
        <p:spPr>
          <a:xfrm>
            <a:off x="1059685" y="5459657"/>
            <a:ext cx="11396870" cy="1323439"/>
          </a:xfrm>
          <a:prstGeom prst="rect">
            <a:avLst/>
          </a:prstGeom>
        </p:spPr>
        <p:txBody>
          <a:bodyPr wrap="square" numCol="1">
            <a:spAutoFit/>
          </a:bodyPr>
          <a:lstStyle/>
          <a:p>
            <a:r>
              <a:rPr lang="en-GB" sz="2000" u="sng" dirty="0">
                <a:latin typeface="Segoe UI" panose="020B0502040204020203" pitchFamily="34" charset="0"/>
                <a:cs typeface="Segoe UI" panose="020B0502040204020203" pitchFamily="34" charset="0"/>
                <a:hlinkClick r:id="rId2">
                  <a:extLst>
                    <a:ext uri="{A12FA001-AC4F-418D-AE19-62706E023703}">
                      <ahyp:hlinkClr xmlns:ahyp="http://schemas.microsoft.com/office/drawing/2018/hyperlinkcolor" val="tx"/>
                    </a:ext>
                  </a:extLst>
                </a:hlinkClick>
              </a:rPr>
              <a:t>School's Extranet (leicester.gov.uk)</a:t>
            </a:r>
            <a:endParaRPr lang="en-GB" sz="2000" dirty="0">
              <a:latin typeface="Segoe UI" panose="020B0502040204020203" pitchFamily="34" charset="0"/>
              <a:cs typeface="Segoe UI" panose="020B0502040204020203" pitchFamily="34" charset="0"/>
            </a:endParaRPr>
          </a:p>
          <a:p>
            <a:r>
              <a:rPr lang="en-GB" sz="2000" u="sng" dirty="0">
                <a:latin typeface="Segoe UI" panose="020B0502040204020203" pitchFamily="34" charset="0"/>
                <a:ea typeface="Calibri" panose="020F0502020204030204" pitchFamily="34" charset="0"/>
                <a:cs typeface="Segoe UI" panose="020B0502040204020203" pitchFamily="34" charset="0"/>
                <a:hlinkClick r:id="rId3">
                  <a:extLst>
                    <a:ext uri="{A12FA001-AC4F-418D-AE19-62706E023703}">
                      <ahyp:hlinkClr xmlns:ahyp="http://schemas.microsoft.com/office/drawing/2018/hyperlinkcolor" val="tx"/>
                    </a:ext>
                  </a:extLst>
                </a:hlinkClick>
              </a:rPr>
              <a:t>www.renewableuk.com/</a:t>
            </a:r>
            <a:endParaRPr lang="en-GB" sz="2000" u="sng" dirty="0">
              <a:latin typeface="Segoe UI" panose="020B0502040204020203" pitchFamily="34" charset="0"/>
              <a:ea typeface="Calibri" panose="020F0502020204030204" pitchFamily="34" charset="0"/>
              <a:cs typeface="Segoe UI" panose="020B0502040204020203" pitchFamily="34" charset="0"/>
            </a:endParaRPr>
          </a:p>
          <a:p>
            <a:r>
              <a:rPr lang="en-GB" sz="2000" u="sng" dirty="0">
                <a:latin typeface="Segoe UI" panose="020B0502040204020203" pitchFamily="34" charset="0"/>
                <a:ea typeface="Calibri" panose="020F0502020204030204" pitchFamily="34" charset="0"/>
                <a:cs typeface="Segoe UI" panose="020B0502040204020203" pitchFamily="34" charset="0"/>
                <a:hlinkClick r:id="rId4">
                  <a:extLst>
                    <a:ext uri="{A12FA001-AC4F-418D-AE19-62706E023703}">
                      <ahyp:hlinkClr xmlns:ahyp="http://schemas.microsoft.com/office/drawing/2018/hyperlinkcolor" val="tx"/>
                    </a:ext>
                  </a:extLst>
                </a:hlinkClick>
              </a:rPr>
              <a:t>www.ellenmacarthurfoundation.org/</a:t>
            </a:r>
            <a:endParaRPr lang="en-GB" sz="2000" u="sng" dirty="0">
              <a:latin typeface="Segoe UI" panose="020B0502040204020203" pitchFamily="34" charset="0"/>
              <a:ea typeface="Calibri" panose="020F0502020204030204" pitchFamily="34" charset="0"/>
              <a:cs typeface="Segoe UI" panose="020B0502040204020203" pitchFamily="34" charset="0"/>
            </a:endParaRPr>
          </a:p>
          <a:p>
            <a:r>
              <a:rPr lang="en-GB" sz="2000" u="sng" dirty="0">
                <a:latin typeface="Segoe UI" panose="020B0502040204020203" pitchFamily="34" charset="0"/>
                <a:ea typeface="Calibri" panose="020F0502020204030204" pitchFamily="34" charset="0"/>
                <a:cs typeface="Segoe UI" panose="020B0502040204020203" pitchFamily="34" charset="0"/>
              </a:rPr>
              <a:t>www.apprenticeshipguide.co.uk/apprenticeship-by-industry-sector/energy/</a:t>
            </a:r>
            <a:r>
              <a:rPr lang="en-GB" sz="2000" dirty="0">
                <a:latin typeface="Segoe UI" panose="020B0502040204020203" pitchFamily="34" charset="0"/>
                <a:ea typeface="Calibri" panose="020F0502020204030204" pitchFamily="34" charset="0"/>
                <a:cs typeface="Segoe UI" panose="020B0502040204020203" pitchFamily="34" charset="0"/>
              </a:rPr>
              <a:t> </a:t>
            </a:r>
            <a:endParaRPr lang="en-GB" sz="2000" dirty="0">
              <a:latin typeface="Segoe UI" panose="020B0502040204020203" pitchFamily="34" charset="0"/>
              <a:cs typeface="Segoe UI" panose="020B0502040204020203" pitchFamily="34" charset="0"/>
            </a:endParaRPr>
          </a:p>
        </p:txBody>
      </p:sp>
      <p:sp>
        <p:nvSpPr>
          <p:cNvPr id="4" name="Oval 3">
            <a:extLst>
              <a:ext uri="{FF2B5EF4-FFF2-40B4-BE49-F238E27FC236}">
                <a16:creationId xmlns:a16="http://schemas.microsoft.com/office/drawing/2014/main" id="{0992159D-288C-4D16-825E-62B1561375BB}"/>
              </a:ext>
            </a:extLst>
          </p:cNvPr>
          <p:cNvSpPr/>
          <p:nvPr/>
        </p:nvSpPr>
        <p:spPr>
          <a:xfrm>
            <a:off x="814880" y="5623488"/>
            <a:ext cx="124865" cy="118784"/>
          </a:xfrm>
          <a:prstGeom prst="ellipse">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a:extLst>
              <a:ext uri="{FF2B5EF4-FFF2-40B4-BE49-F238E27FC236}">
                <a16:creationId xmlns:a16="http://schemas.microsoft.com/office/drawing/2014/main" id="{43D8415B-30E3-4C92-B8CF-CF72E13DB156}"/>
              </a:ext>
            </a:extLst>
          </p:cNvPr>
          <p:cNvSpPr/>
          <p:nvPr/>
        </p:nvSpPr>
        <p:spPr>
          <a:xfrm>
            <a:off x="814879" y="5935944"/>
            <a:ext cx="124865" cy="118784"/>
          </a:xfrm>
          <a:prstGeom prst="ellipse">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val 27">
            <a:extLst>
              <a:ext uri="{FF2B5EF4-FFF2-40B4-BE49-F238E27FC236}">
                <a16:creationId xmlns:a16="http://schemas.microsoft.com/office/drawing/2014/main" id="{47D50CC4-123C-4E46-9859-6B882EB9127B}"/>
              </a:ext>
            </a:extLst>
          </p:cNvPr>
          <p:cNvSpPr/>
          <p:nvPr/>
        </p:nvSpPr>
        <p:spPr>
          <a:xfrm>
            <a:off x="814878" y="6248400"/>
            <a:ext cx="124865" cy="118784"/>
          </a:xfrm>
          <a:prstGeom prst="ellipse">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a:extLst>
              <a:ext uri="{FF2B5EF4-FFF2-40B4-BE49-F238E27FC236}">
                <a16:creationId xmlns:a16="http://schemas.microsoft.com/office/drawing/2014/main" id="{19E8F02F-86F9-44FE-968B-B6E9AF75F80F}"/>
              </a:ext>
            </a:extLst>
          </p:cNvPr>
          <p:cNvSpPr/>
          <p:nvPr/>
        </p:nvSpPr>
        <p:spPr>
          <a:xfrm>
            <a:off x="812417" y="6559636"/>
            <a:ext cx="124865" cy="118784"/>
          </a:xfrm>
          <a:prstGeom prst="ellipse">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237495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7"/>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8"/>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16"/>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44" grpId="0" animBg="1"/>
      <p:bldP spid="45" grpId="0" animBg="1"/>
      <p:bldP spid="46" grpId="0" animBg="1"/>
      <p:bldP spid="47" grpId="0"/>
      <p:bldP spid="4" grpId="0" animBg="1"/>
      <p:bldP spid="27" grpId="0" animBg="1"/>
      <p:bldP spid="28" grpId="0" animBg="1"/>
      <p:bldP spid="16"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55E1423-663E-448A-B5DC-B92FE6D8ABB1}"/>
              </a:ext>
            </a:extLst>
          </p:cNvPr>
          <p:cNvSpPr/>
          <p:nvPr/>
        </p:nvSpPr>
        <p:spPr>
          <a:xfrm>
            <a:off x="0" y="1415270"/>
            <a:ext cx="12192000" cy="1126436"/>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F491319-0778-4983-B820-4B07EF11F8D0}"/>
              </a:ext>
            </a:extLst>
          </p:cNvPr>
          <p:cNvSpPr>
            <a:spLocks noGrp="1"/>
          </p:cNvSpPr>
          <p:nvPr>
            <p:ph type="title"/>
          </p:nvPr>
        </p:nvSpPr>
        <p:spPr>
          <a:xfrm>
            <a:off x="223912" y="1832976"/>
            <a:ext cx="7416142" cy="538268"/>
          </a:xfrm>
        </p:spPr>
        <p:txBody>
          <a:bodyPr vert="horz" lIns="91440" tIns="45720" rIns="91440" bIns="45720" rtlCol="0" anchor="b">
            <a:noAutofit/>
          </a:bodyPr>
          <a:lstStyle/>
          <a:p>
            <a:r>
              <a:rPr lang="en-GB" dirty="0">
                <a:latin typeface="Segoe UI" panose="020B0502040204020203" pitchFamily="34" charset="0"/>
                <a:cs typeface="Segoe UI" panose="020B0502040204020203" pitchFamily="34" charset="0"/>
              </a:rPr>
              <a:t>Want to know more? </a:t>
            </a:r>
            <a:endParaRPr lang="en-US" sz="4000" i="1" kern="1200" dirty="0">
              <a:solidFill>
                <a:schemeClr val="tx1"/>
              </a:solidFill>
              <a:latin typeface="Segoe UI" panose="020B0502040204020203" pitchFamily="34" charset="0"/>
              <a:cs typeface="Segoe UI" panose="020B0502040204020203" pitchFamily="34" charset="0"/>
            </a:endParaRPr>
          </a:p>
        </p:txBody>
      </p:sp>
      <p:sp>
        <p:nvSpPr>
          <p:cNvPr id="11" name="Title 1">
            <a:extLst>
              <a:ext uri="{FF2B5EF4-FFF2-40B4-BE49-F238E27FC236}">
                <a16:creationId xmlns:a16="http://schemas.microsoft.com/office/drawing/2014/main" id="{189920DA-32C2-45C9-8A83-775A985C658C}"/>
              </a:ext>
            </a:extLst>
          </p:cNvPr>
          <p:cNvSpPr txBox="1">
            <a:spLocks/>
          </p:cNvSpPr>
          <p:nvPr/>
        </p:nvSpPr>
        <p:spPr>
          <a:xfrm>
            <a:off x="223912" y="2674735"/>
            <a:ext cx="4306957" cy="538269"/>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a:latin typeface="Segoe UI" panose="020B0502040204020203" pitchFamily="34" charset="0"/>
                <a:cs typeface="Segoe UI" panose="020B0502040204020203" pitchFamily="34" charset="0"/>
              </a:rPr>
              <a:t>Some local employers:</a:t>
            </a:r>
            <a:endParaRPr lang="en-US" sz="4000" dirty="0">
              <a:latin typeface="Segoe UI" panose="020B0502040204020203" pitchFamily="34" charset="0"/>
              <a:cs typeface="Segoe UI" panose="020B0502040204020203" pitchFamily="34" charset="0"/>
            </a:endParaRPr>
          </a:p>
        </p:txBody>
      </p:sp>
      <p:sp>
        <p:nvSpPr>
          <p:cNvPr id="23" name="Rectangle 22">
            <a:extLst>
              <a:ext uri="{FF2B5EF4-FFF2-40B4-BE49-F238E27FC236}">
                <a16:creationId xmlns:a16="http://schemas.microsoft.com/office/drawing/2014/main" id="{486C850B-BAEE-4263-AB29-C27A4E3E7A29}"/>
              </a:ext>
            </a:extLst>
          </p:cNvPr>
          <p:cNvSpPr/>
          <p:nvPr/>
        </p:nvSpPr>
        <p:spPr>
          <a:xfrm>
            <a:off x="10941120" y="4656464"/>
            <a:ext cx="6096000" cy="369332"/>
          </a:xfrm>
          <a:prstGeom prst="rect">
            <a:avLst/>
          </a:prstGeom>
        </p:spPr>
        <p:txBody>
          <a:bodyPr>
            <a:spAutoFit/>
          </a:bodyPr>
          <a:lstStyle/>
          <a:p>
            <a:endParaRPr lang="en-GB" dirty="0">
              <a:latin typeface="Segoe UI" panose="020B0502040204020203" pitchFamily="34" charset="0"/>
              <a:cs typeface="Segoe UI" panose="020B0502040204020203" pitchFamily="34" charset="0"/>
            </a:endParaRPr>
          </a:p>
        </p:txBody>
      </p:sp>
      <p:sp>
        <p:nvSpPr>
          <p:cNvPr id="32" name="Rectangle 31">
            <a:extLst>
              <a:ext uri="{FF2B5EF4-FFF2-40B4-BE49-F238E27FC236}">
                <a16:creationId xmlns:a16="http://schemas.microsoft.com/office/drawing/2014/main" id="{FA3185E5-FFFA-4046-AB76-87DA58E6ED2B}"/>
              </a:ext>
            </a:extLst>
          </p:cNvPr>
          <p:cNvSpPr/>
          <p:nvPr/>
        </p:nvSpPr>
        <p:spPr>
          <a:xfrm>
            <a:off x="1359569" y="3479675"/>
            <a:ext cx="10500335" cy="1938992"/>
          </a:xfrm>
          <a:prstGeom prst="rect">
            <a:avLst/>
          </a:prstGeom>
          <a:noFill/>
          <a:ln>
            <a:noFill/>
          </a:ln>
        </p:spPr>
        <p:txBody>
          <a:bodyPr wrap="square" numCol="2">
            <a:spAutoFit/>
          </a:bodyPr>
          <a:lstStyle/>
          <a:p>
            <a:pPr lvl="0"/>
            <a:r>
              <a:rPr lang="en-GB" sz="2000" dirty="0">
                <a:latin typeface="Segoe UI" panose="020B0502040204020203" pitchFamily="34" charset="0"/>
                <a:cs typeface="Segoe UI" panose="020B0502040204020203" pitchFamily="34" charset="0"/>
              </a:rPr>
              <a:t>Smart Power System</a:t>
            </a:r>
          </a:p>
          <a:p>
            <a:pPr lvl="0"/>
            <a:r>
              <a:rPr lang="en-GB" sz="2000" dirty="0">
                <a:latin typeface="Segoe UI" panose="020B0502040204020203" pitchFamily="34" charset="0"/>
                <a:cs typeface="Segoe UI" panose="020B0502040204020203" pitchFamily="34" charset="0"/>
              </a:rPr>
              <a:t>Intelligent Energy</a:t>
            </a:r>
          </a:p>
          <a:p>
            <a:pPr lvl="0"/>
            <a:r>
              <a:rPr lang="en-GB" sz="2000" dirty="0" err="1">
                <a:latin typeface="Segoe UI" panose="020B0502040204020203" pitchFamily="34" charset="0"/>
                <a:cs typeface="Segoe UI" panose="020B0502040204020203" pitchFamily="34" charset="0"/>
              </a:rPr>
              <a:t>GenGame</a:t>
            </a:r>
            <a:endParaRPr lang="en-GB" sz="2000" dirty="0">
              <a:latin typeface="Segoe UI" panose="020B0502040204020203" pitchFamily="34" charset="0"/>
              <a:cs typeface="Segoe UI" panose="020B0502040204020203" pitchFamily="34" charset="0"/>
            </a:endParaRPr>
          </a:p>
          <a:p>
            <a:pPr lvl="0"/>
            <a:r>
              <a:rPr lang="en-GB" sz="2000" dirty="0">
                <a:latin typeface="Segoe UI" panose="020B0502040204020203" pitchFamily="34" charset="0"/>
                <a:cs typeface="Segoe UI" panose="020B0502040204020203" pitchFamily="34" charset="0"/>
              </a:rPr>
              <a:t>CENEX</a:t>
            </a:r>
          </a:p>
          <a:p>
            <a:pPr lvl="0"/>
            <a:r>
              <a:rPr lang="en-GB" sz="2000" dirty="0" err="1">
                <a:latin typeface="Segoe UI" panose="020B0502040204020203" pitchFamily="34" charset="0"/>
                <a:cs typeface="Segoe UI" panose="020B0502040204020203" pitchFamily="34" charset="0"/>
              </a:rPr>
              <a:t>Rockhaus</a:t>
            </a:r>
            <a:r>
              <a:rPr lang="en-GB" sz="2000" dirty="0">
                <a:latin typeface="Segoe UI" panose="020B0502040204020203" pitchFamily="34" charset="0"/>
                <a:cs typeface="Segoe UI" panose="020B0502040204020203" pitchFamily="34" charset="0"/>
              </a:rPr>
              <a:t> Developments</a:t>
            </a:r>
          </a:p>
          <a:p>
            <a:pPr lvl="0"/>
            <a:r>
              <a:rPr lang="en-GB" sz="2000" dirty="0">
                <a:latin typeface="Segoe UI" panose="020B0502040204020203" pitchFamily="34" charset="0"/>
                <a:cs typeface="Segoe UI" panose="020B0502040204020203" pitchFamily="34" charset="0"/>
              </a:rPr>
              <a:t>Forest Rock</a:t>
            </a:r>
          </a:p>
          <a:p>
            <a:pPr lvl="0"/>
            <a:r>
              <a:rPr lang="en-GB" sz="2000" dirty="0">
                <a:latin typeface="Segoe UI" panose="020B0502040204020203" pitchFamily="34" charset="0"/>
                <a:cs typeface="Segoe UI" panose="020B0502040204020203" pitchFamily="34" charset="0"/>
              </a:rPr>
              <a:t>DNV GL</a:t>
            </a:r>
          </a:p>
          <a:p>
            <a:pPr lvl="0"/>
            <a:r>
              <a:rPr lang="en-GB" sz="2000" dirty="0">
                <a:latin typeface="Segoe UI" panose="020B0502040204020203" pitchFamily="34" charset="0"/>
                <a:cs typeface="Segoe UI" panose="020B0502040204020203" pitchFamily="34" charset="0"/>
              </a:rPr>
              <a:t>National Grid</a:t>
            </a:r>
          </a:p>
          <a:p>
            <a:pPr lvl="0"/>
            <a:r>
              <a:rPr lang="en-GB" sz="2000" dirty="0" err="1">
                <a:latin typeface="Segoe UI" panose="020B0502040204020203" pitchFamily="34" charset="0"/>
                <a:cs typeface="Segoe UI" panose="020B0502040204020203" pitchFamily="34" charset="0"/>
              </a:rPr>
              <a:t>E.On</a:t>
            </a:r>
            <a:endParaRPr lang="en-GB" sz="2000" dirty="0">
              <a:latin typeface="Segoe UI" panose="020B0502040204020203" pitchFamily="34" charset="0"/>
              <a:cs typeface="Segoe UI" panose="020B0502040204020203" pitchFamily="34" charset="0"/>
            </a:endParaRPr>
          </a:p>
          <a:p>
            <a:pPr lvl="0"/>
            <a:r>
              <a:rPr lang="en-GB" sz="2000" dirty="0">
                <a:latin typeface="Segoe UI" panose="020B0502040204020203" pitchFamily="34" charset="0"/>
                <a:cs typeface="Segoe UI" panose="020B0502040204020203" pitchFamily="34" charset="0"/>
              </a:rPr>
              <a:t>Octopus Energy</a:t>
            </a:r>
          </a:p>
          <a:p>
            <a:pPr lvl="0"/>
            <a:r>
              <a:rPr lang="en-GB" sz="2000" dirty="0">
                <a:latin typeface="Segoe UI" panose="020B0502040204020203" pitchFamily="34" charset="0"/>
                <a:cs typeface="Segoe UI" panose="020B0502040204020203" pitchFamily="34" charset="0"/>
              </a:rPr>
              <a:t>MIRA</a:t>
            </a:r>
          </a:p>
        </p:txBody>
      </p:sp>
      <p:pic>
        <p:nvPicPr>
          <p:cNvPr id="63" name="Picture 62" descr="A picture containing text, clipart&#10;&#10;Description automatically generated">
            <a:extLst>
              <a:ext uri="{FF2B5EF4-FFF2-40B4-BE49-F238E27FC236}">
                <a16:creationId xmlns:a16="http://schemas.microsoft.com/office/drawing/2014/main" id="{E3FF7BDB-8AF1-4F7D-80A1-62BEB2EC249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32625" y="278326"/>
            <a:ext cx="2044122" cy="828262"/>
          </a:xfrm>
          <a:prstGeom prst="rect">
            <a:avLst/>
          </a:prstGeom>
        </p:spPr>
      </p:pic>
      <p:pic>
        <p:nvPicPr>
          <p:cNvPr id="66" name="Picture 65" descr="Logo&#10;&#10;Description automatically generated">
            <a:extLst>
              <a:ext uri="{FF2B5EF4-FFF2-40B4-BE49-F238E27FC236}">
                <a16:creationId xmlns:a16="http://schemas.microsoft.com/office/drawing/2014/main" id="{0E6A7307-68A7-44A7-8FDD-5C513B4341B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53614" y="99453"/>
            <a:ext cx="1563758" cy="1186008"/>
          </a:xfrm>
          <a:prstGeom prst="rect">
            <a:avLst/>
          </a:prstGeom>
        </p:spPr>
      </p:pic>
      <p:pic>
        <p:nvPicPr>
          <p:cNvPr id="67" name="Picture 66" descr="A picture containing chart&#10;&#10;Description automatically generated">
            <a:extLst>
              <a:ext uri="{FF2B5EF4-FFF2-40B4-BE49-F238E27FC236}">
                <a16:creationId xmlns:a16="http://schemas.microsoft.com/office/drawing/2014/main" id="{D43F5479-C0FC-4BDE-B646-501B4F7ED81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78255" y="99453"/>
            <a:ext cx="1160106" cy="1190866"/>
          </a:xfrm>
          <a:prstGeom prst="rect">
            <a:avLst/>
          </a:prstGeom>
        </p:spPr>
      </p:pic>
      <p:sp>
        <p:nvSpPr>
          <p:cNvPr id="71" name="Oval 70">
            <a:extLst>
              <a:ext uri="{FF2B5EF4-FFF2-40B4-BE49-F238E27FC236}">
                <a16:creationId xmlns:a16="http://schemas.microsoft.com/office/drawing/2014/main" id="{51618C96-B1C9-46EB-897C-12F85976054E}"/>
              </a:ext>
            </a:extLst>
          </p:cNvPr>
          <p:cNvSpPr/>
          <p:nvPr/>
        </p:nvSpPr>
        <p:spPr>
          <a:xfrm>
            <a:off x="1010519" y="3594860"/>
            <a:ext cx="124865" cy="118784"/>
          </a:xfrm>
          <a:prstGeom prst="ellipse">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2" name="Oval 71">
            <a:extLst>
              <a:ext uri="{FF2B5EF4-FFF2-40B4-BE49-F238E27FC236}">
                <a16:creationId xmlns:a16="http://schemas.microsoft.com/office/drawing/2014/main" id="{A0013713-6911-49A9-86A0-634C1E6A89F1}"/>
              </a:ext>
            </a:extLst>
          </p:cNvPr>
          <p:cNvSpPr/>
          <p:nvPr/>
        </p:nvSpPr>
        <p:spPr>
          <a:xfrm>
            <a:off x="1010519" y="4244234"/>
            <a:ext cx="124865" cy="118784"/>
          </a:xfrm>
          <a:prstGeom prst="ellipse">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3" name="Oval 72">
            <a:extLst>
              <a:ext uri="{FF2B5EF4-FFF2-40B4-BE49-F238E27FC236}">
                <a16:creationId xmlns:a16="http://schemas.microsoft.com/office/drawing/2014/main" id="{55FABEFB-FC64-402A-8A06-9531CE5E94A4}"/>
              </a:ext>
            </a:extLst>
          </p:cNvPr>
          <p:cNvSpPr/>
          <p:nvPr/>
        </p:nvSpPr>
        <p:spPr>
          <a:xfrm>
            <a:off x="1010523" y="3918408"/>
            <a:ext cx="124865" cy="118784"/>
          </a:xfrm>
          <a:prstGeom prst="ellipse">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4" name="Oval 73">
            <a:extLst>
              <a:ext uri="{FF2B5EF4-FFF2-40B4-BE49-F238E27FC236}">
                <a16:creationId xmlns:a16="http://schemas.microsoft.com/office/drawing/2014/main" id="{32C81A27-F365-4037-9979-895C81A195EE}"/>
              </a:ext>
            </a:extLst>
          </p:cNvPr>
          <p:cNvSpPr/>
          <p:nvPr/>
        </p:nvSpPr>
        <p:spPr>
          <a:xfrm>
            <a:off x="1010520" y="4553420"/>
            <a:ext cx="124865" cy="118784"/>
          </a:xfrm>
          <a:prstGeom prst="ellipse">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5" name="Oval 74">
            <a:extLst>
              <a:ext uri="{FF2B5EF4-FFF2-40B4-BE49-F238E27FC236}">
                <a16:creationId xmlns:a16="http://schemas.microsoft.com/office/drawing/2014/main" id="{530FBB3B-07CE-4FAC-B643-A9F4F8BB9F4A}"/>
              </a:ext>
            </a:extLst>
          </p:cNvPr>
          <p:cNvSpPr/>
          <p:nvPr/>
        </p:nvSpPr>
        <p:spPr>
          <a:xfrm>
            <a:off x="1010520" y="4859750"/>
            <a:ext cx="124865" cy="118784"/>
          </a:xfrm>
          <a:prstGeom prst="ellipse">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6" name="Oval 75">
            <a:extLst>
              <a:ext uri="{FF2B5EF4-FFF2-40B4-BE49-F238E27FC236}">
                <a16:creationId xmlns:a16="http://schemas.microsoft.com/office/drawing/2014/main" id="{06CAC4F3-F179-485E-821A-08E950400510}"/>
              </a:ext>
            </a:extLst>
          </p:cNvPr>
          <p:cNvSpPr/>
          <p:nvPr/>
        </p:nvSpPr>
        <p:spPr>
          <a:xfrm>
            <a:off x="1010519" y="5172967"/>
            <a:ext cx="124865" cy="118784"/>
          </a:xfrm>
          <a:prstGeom prst="ellipse">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8" name="Oval 77">
            <a:extLst>
              <a:ext uri="{FF2B5EF4-FFF2-40B4-BE49-F238E27FC236}">
                <a16:creationId xmlns:a16="http://schemas.microsoft.com/office/drawing/2014/main" id="{1E6101A1-A8D6-431E-8C68-8BFF014435ED}"/>
              </a:ext>
            </a:extLst>
          </p:cNvPr>
          <p:cNvSpPr/>
          <p:nvPr/>
        </p:nvSpPr>
        <p:spPr>
          <a:xfrm>
            <a:off x="6248769" y="3594860"/>
            <a:ext cx="124865" cy="118784"/>
          </a:xfrm>
          <a:prstGeom prst="ellipse">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9" name="Oval 78">
            <a:extLst>
              <a:ext uri="{FF2B5EF4-FFF2-40B4-BE49-F238E27FC236}">
                <a16:creationId xmlns:a16="http://schemas.microsoft.com/office/drawing/2014/main" id="{169088D9-8EFC-4CF2-AB4F-085817177EC0}"/>
              </a:ext>
            </a:extLst>
          </p:cNvPr>
          <p:cNvSpPr/>
          <p:nvPr/>
        </p:nvSpPr>
        <p:spPr>
          <a:xfrm>
            <a:off x="6246713" y="4244234"/>
            <a:ext cx="124865" cy="118784"/>
          </a:xfrm>
          <a:prstGeom prst="ellipse">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0" name="Oval 79">
            <a:extLst>
              <a:ext uri="{FF2B5EF4-FFF2-40B4-BE49-F238E27FC236}">
                <a16:creationId xmlns:a16="http://schemas.microsoft.com/office/drawing/2014/main" id="{2A37BCBD-A8D8-4413-8B34-4544464DAB58}"/>
              </a:ext>
            </a:extLst>
          </p:cNvPr>
          <p:cNvSpPr/>
          <p:nvPr/>
        </p:nvSpPr>
        <p:spPr>
          <a:xfrm>
            <a:off x="6246714" y="3918408"/>
            <a:ext cx="124865" cy="118784"/>
          </a:xfrm>
          <a:prstGeom prst="ellipse">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 name="Oval 80">
            <a:extLst>
              <a:ext uri="{FF2B5EF4-FFF2-40B4-BE49-F238E27FC236}">
                <a16:creationId xmlns:a16="http://schemas.microsoft.com/office/drawing/2014/main" id="{34D1A4F2-6FA8-4E6B-9B62-A9BF4548FAC7}"/>
              </a:ext>
            </a:extLst>
          </p:cNvPr>
          <p:cNvSpPr/>
          <p:nvPr/>
        </p:nvSpPr>
        <p:spPr>
          <a:xfrm>
            <a:off x="6246711" y="4553420"/>
            <a:ext cx="124865" cy="118784"/>
          </a:xfrm>
          <a:prstGeom prst="ellipse">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 name="Oval 81">
            <a:extLst>
              <a:ext uri="{FF2B5EF4-FFF2-40B4-BE49-F238E27FC236}">
                <a16:creationId xmlns:a16="http://schemas.microsoft.com/office/drawing/2014/main" id="{A00E9CF6-2BC5-4D91-A287-F735E6AB3B87}"/>
              </a:ext>
            </a:extLst>
          </p:cNvPr>
          <p:cNvSpPr/>
          <p:nvPr/>
        </p:nvSpPr>
        <p:spPr>
          <a:xfrm>
            <a:off x="6246711" y="4859750"/>
            <a:ext cx="124865" cy="118784"/>
          </a:xfrm>
          <a:prstGeom prst="ellipse">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895106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F6D84416-99AC-4C62-8F00-B73F3F731D5E}"/>
              </a:ext>
            </a:extLst>
          </p:cNvPr>
          <p:cNvSpPr/>
          <p:nvPr/>
        </p:nvSpPr>
        <p:spPr>
          <a:xfrm>
            <a:off x="0" y="0"/>
            <a:ext cx="2343150" cy="6858000"/>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ED2DAD6E-B1B5-4E8E-B79B-FF2EA4AF6E47}"/>
              </a:ext>
            </a:extLst>
          </p:cNvPr>
          <p:cNvSpPr/>
          <p:nvPr/>
        </p:nvSpPr>
        <p:spPr>
          <a:xfrm>
            <a:off x="1162050" y="0"/>
            <a:ext cx="2114550" cy="4038600"/>
          </a:xfrm>
          <a:prstGeom prst="rect">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a:extLst>
              <a:ext uri="{FF2B5EF4-FFF2-40B4-BE49-F238E27FC236}">
                <a16:creationId xmlns:a16="http://schemas.microsoft.com/office/drawing/2014/main" id="{D3A31666-249B-433E-A164-F02D58A6BBEF}"/>
              </a:ext>
            </a:extLst>
          </p:cNvPr>
          <p:cNvSpPr txBox="1"/>
          <p:nvPr/>
        </p:nvSpPr>
        <p:spPr>
          <a:xfrm>
            <a:off x="1162050" y="3429000"/>
            <a:ext cx="2114550" cy="523220"/>
          </a:xfrm>
          <a:prstGeom prst="rect">
            <a:avLst/>
          </a:prstGeom>
          <a:noFill/>
        </p:spPr>
        <p:txBody>
          <a:bodyPr wrap="square" rtlCol="0">
            <a:spAutoFit/>
          </a:bodyPr>
          <a:lstStyle/>
          <a:p>
            <a:r>
              <a:rPr lang="en-GB" sz="2800" b="1" dirty="0">
                <a:solidFill>
                  <a:schemeClr val="bg1"/>
                </a:solidFill>
                <a:latin typeface="Segoe UI" panose="020B0502040204020203" pitchFamily="34" charset="0"/>
                <a:cs typeface="Segoe UI" panose="020B0502040204020203" pitchFamily="34" charset="0"/>
              </a:rPr>
              <a:t>Key Sectors</a:t>
            </a:r>
          </a:p>
        </p:txBody>
      </p:sp>
      <p:sp>
        <p:nvSpPr>
          <p:cNvPr id="22" name="TextBox 21">
            <a:extLst>
              <a:ext uri="{FF2B5EF4-FFF2-40B4-BE49-F238E27FC236}">
                <a16:creationId xmlns:a16="http://schemas.microsoft.com/office/drawing/2014/main" id="{06417CC5-D5D5-4C5C-99BA-431E5D0EE803}"/>
              </a:ext>
            </a:extLst>
          </p:cNvPr>
          <p:cNvSpPr txBox="1"/>
          <p:nvPr/>
        </p:nvSpPr>
        <p:spPr>
          <a:xfrm>
            <a:off x="8589204" y="5160108"/>
            <a:ext cx="3540369" cy="400110"/>
          </a:xfrm>
          <a:prstGeom prst="rect">
            <a:avLst/>
          </a:prstGeom>
          <a:noFill/>
        </p:spPr>
        <p:txBody>
          <a:bodyPr wrap="square" rtlCol="0">
            <a:spAutoFit/>
          </a:bodyPr>
          <a:lstStyle/>
          <a:p>
            <a:r>
              <a:rPr lang="en-GB" sz="2000" b="1" dirty="0">
                <a:solidFill>
                  <a:srgbClr val="A6DA52"/>
                </a:solidFill>
                <a:latin typeface="Segoe UI" panose="020B0502040204020203" pitchFamily="34" charset="0"/>
                <a:cs typeface="Segoe UI" panose="020B0502040204020203" pitchFamily="34" charset="0"/>
              </a:rPr>
              <a:t>LLEP</a:t>
            </a:r>
            <a:r>
              <a:rPr lang="en-GB" sz="2000" b="1" dirty="0">
                <a:latin typeface="Segoe UI" panose="020B0502040204020203" pitchFamily="34" charset="0"/>
                <a:cs typeface="Segoe UI" panose="020B0502040204020203" pitchFamily="34" charset="0"/>
              </a:rPr>
              <a:t> World of Work series.</a:t>
            </a:r>
          </a:p>
        </p:txBody>
      </p:sp>
      <p:sp>
        <p:nvSpPr>
          <p:cNvPr id="25" name="TextBox 24">
            <a:extLst>
              <a:ext uri="{FF2B5EF4-FFF2-40B4-BE49-F238E27FC236}">
                <a16:creationId xmlns:a16="http://schemas.microsoft.com/office/drawing/2014/main" id="{716ADBD8-C7F1-4148-91F2-5CB7F5D24338}"/>
              </a:ext>
            </a:extLst>
          </p:cNvPr>
          <p:cNvSpPr txBox="1"/>
          <p:nvPr/>
        </p:nvSpPr>
        <p:spPr>
          <a:xfrm>
            <a:off x="1133474" y="4002166"/>
            <a:ext cx="11058525" cy="1107996"/>
          </a:xfrm>
          <a:prstGeom prst="rect">
            <a:avLst/>
          </a:prstGeom>
          <a:noFill/>
        </p:spPr>
        <p:txBody>
          <a:bodyPr wrap="square" rtlCol="0">
            <a:spAutoFit/>
          </a:bodyPr>
          <a:lstStyle/>
          <a:p>
            <a:r>
              <a:rPr lang="en-GB" sz="6600" b="1" dirty="0">
                <a:latin typeface="Segoe UI" panose="020B0502040204020203" pitchFamily="34" charset="0"/>
                <a:cs typeface="Segoe UI" panose="020B0502040204020203" pitchFamily="34" charset="0"/>
              </a:rPr>
              <a:t>Visit www.llep.org.uk/wow</a:t>
            </a:r>
          </a:p>
        </p:txBody>
      </p:sp>
      <p:pic>
        <p:nvPicPr>
          <p:cNvPr id="26" name="Picture 25" descr="A picture containing text, clipart&#10;&#10;Description automatically generated">
            <a:extLst>
              <a:ext uri="{FF2B5EF4-FFF2-40B4-BE49-F238E27FC236}">
                <a16:creationId xmlns:a16="http://schemas.microsoft.com/office/drawing/2014/main" id="{C8150670-E902-4416-BD83-747EB11D09B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32625" y="278326"/>
            <a:ext cx="2044122" cy="828262"/>
          </a:xfrm>
          <a:prstGeom prst="rect">
            <a:avLst/>
          </a:prstGeom>
        </p:spPr>
      </p:pic>
      <p:pic>
        <p:nvPicPr>
          <p:cNvPr id="27" name="Picture 26" descr="Logo&#10;&#10;Description automatically generated">
            <a:extLst>
              <a:ext uri="{FF2B5EF4-FFF2-40B4-BE49-F238E27FC236}">
                <a16:creationId xmlns:a16="http://schemas.microsoft.com/office/drawing/2014/main" id="{9A8AEFCF-36D2-4B26-A0CE-56C084E2783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53614" y="99453"/>
            <a:ext cx="1563758" cy="1186008"/>
          </a:xfrm>
          <a:prstGeom prst="rect">
            <a:avLst/>
          </a:prstGeom>
        </p:spPr>
      </p:pic>
      <p:pic>
        <p:nvPicPr>
          <p:cNvPr id="28" name="Picture 27" descr="A picture containing chart&#10;&#10;Description automatically generated">
            <a:extLst>
              <a:ext uri="{FF2B5EF4-FFF2-40B4-BE49-F238E27FC236}">
                <a16:creationId xmlns:a16="http://schemas.microsoft.com/office/drawing/2014/main" id="{27C411A9-02A0-4535-A9AE-D65DA6D280B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78255" y="99453"/>
            <a:ext cx="1160106" cy="1190866"/>
          </a:xfrm>
          <a:prstGeom prst="rect">
            <a:avLst/>
          </a:prstGeom>
        </p:spPr>
      </p:pic>
    </p:spTree>
    <p:extLst>
      <p:ext uri="{BB962C8B-B14F-4D97-AF65-F5344CB8AC3E}">
        <p14:creationId xmlns:p14="http://schemas.microsoft.com/office/powerpoint/2010/main" val="6342636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7C8BCE7-8E13-4C99-9BB1-8F99C032E23D}"/>
              </a:ext>
            </a:extLst>
          </p:cNvPr>
          <p:cNvSpPr/>
          <p:nvPr/>
        </p:nvSpPr>
        <p:spPr>
          <a:xfrm>
            <a:off x="0" y="0"/>
            <a:ext cx="12192000" cy="1881803"/>
          </a:xfrm>
          <a:prstGeom prst="rect">
            <a:avLst/>
          </a:prstGeom>
          <a:solidFill>
            <a:srgbClr val="E9F1CE"/>
          </a:solidFill>
          <a:ln>
            <a:solidFill>
              <a:srgbClr val="E9F1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DCA89"/>
              </a:solidFill>
            </a:endParaRPr>
          </a:p>
        </p:txBody>
      </p:sp>
      <p:sp>
        <p:nvSpPr>
          <p:cNvPr id="5" name="Rectangle 4">
            <a:extLst>
              <a:ext uri="{FF2B5EF4-FFF2-40B4-BE49-F238E27FC236}">
                <a16:creationId xmlns:a16="http://schemas.microsoft.com/office/drawing/2014/main" id="{DB82CB6A-E5A2-42E0-9010-69BBA762883B}"/>
              </a:ext>
            </a:extLst>
          </p:cNvPr>
          <p:cNvSpPr/>
          <p:nvPr/>
        </p:nvSpPr>
        <p:spPr>
          <a:xfrm>
            <a:off x="0" y="2141414"/>
            <a:ext cx="12192000" cy="131562"/>
          </a:xfrm>
          <a:prstGeom prst="rect">
            <a:avLst/>
          </a:prstGeom>
          <a:solidFill>
            <a:srgbClr val="E9F1CE"/>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BD9F4632-8F37-4BDD-A848-F7FC4B1ABBCC}"/>
              </a:ext>
            </a:extLst>
          </p:cNvPr>
          <p:cNvSpPr/>
          <p:nvPr/>
        </p:nvSpPr>
        <p:spPr>
          <a:xfrm>
            <a:off x="0" y="1888939"/>
            <a:ext cx="12192000" cy="131561"/>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C61105C7-57C4-4A69-98DE-AEE70BAA4FCB}"/>
              </a:ext>
            </a:extLst>
          </p:cNvPr>
          <p:cNvSpPr/>
          <p:nvPr/>
        </p:nvSpPr>
        <p:spPr>
          <a:xfrm>
            <a:off x="0" y="2028428"/>
            <a:ext cx="12192000" cy="131562"/>
          </a:xfrm>
          <a:prstGeom prst="rect">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Content Placeholder 2">
            <a:extLst>
              <a:ext uri="{FF2B5EF4-FFF2-40B4-BE49-F238E27FC236}">
                <a16:creationId xmlns:a16="http://schemas.microsoft.com/office/drawing/2014/main" id="{4C97C2B4-565A-4AFD-9CBE-2957C16B1A22}"/>
              </a:ext>
            </a:extLst>
          </p:cNvPr>
          <p:cNvSpPr txBox="1">
            <a:spLocks/>
          </p:cNvSpPr>
          <p:nvPr/>
        </p:nvSpPr>
        <p:spPr>
          <a:xfrm>
            <a:off x="0" y="0"/>
            <a:ext cx="12192000" cy="2134756"/>
          </a:xfrm>
          <a:prstGeom prst="rect">
            <a:avLst/>
          </a:prstGeom>
        </p:spPr>
        <p:txBody>
          <a:bodyPr vert="horz"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4000" dirty="0">
                <a:latin typeface="Segoe UI" panose="020B0502040204020203" pitchFamily="34" charset="0"/>
                <a:cs typeface="Segoe UI" panose="020B0502040204020203" pitchFamily="34" charset="0"/>
              </a:rPr>
              <a:t>What do we mean by </a:t>
            </a:r>
            <a:r>
              <a:rPr lang="en-GB" sz="4000" b="1" dirty="0">
                <a:solidFill>
                  <a:srgbClr val="A6DA52"/>
                </a:solidFill>
                <a:latin typeface="Segoe UI" panose="020B0502040204020203" pitchFamily="34" charset="0"/>
                <a:cs typeface="Segoe UI" panose="020B0502040204020203" pitchFamily="34" charset="0"/>
              </a:rPr>
              <a:t>Low Carbon</a:t>
            </a:r>
            <a:r>
              <a:rPr lang="en-GB" sz="4000" dirty="0">
                <a:latin typeface="Segoe UI" panose="020B0502040204020203" pitchFamily="34" charset="0"/>
                <a:cs typeface="Segoe UI" panose="020B0502040204020203" pitchFamily="34" charset="0"/>
              </a:rPr>
              <a:t>?</a:t>
            </a:r>
          </a:p>
        </p:txBody>
      </p:sp>
      <p:sp>
        <p:nvSpPr>
          <p:cNvPr id="15" name="Rectangle 14">
            <a:extLst>
              <a:ext uri="{FF2B5EF4-FFF2-40B4-BE49-F238E27FC236}">
                <a16:creationId xmlns:a16="http://schemas.microsoft.com/office/drawing/2014/main" id="{7760BDB5-084D-4B00-B2AF-6478AF1E8BA3}"/>
              </a:ext>
            </a:extLst>
          </p:cNvPr>
          <p:cNvSpPr/>
          <p:nvPr/>
        </p:nvSpPr>
        <p:spPr>
          <a:xfrm>
            <a:off x="796719" y="2668408"/>
            <a:ext cx="10598562" cy="2554545"/>
          </a:xfrm>
          <a:prstGeom prst="rect">
            <a:avLst/>
          </a:prstGeom>
        </p:spPr>
        <p:txBody>
          <a:bodyPr wrap="square">
            <a:spAutoFit/>
          </a:bodyPr>
          <a:lstStyle/>
          <a:p>
            <a:r>
              <a:rPr lang="en-GB" sz="2000" dirty="0">
                <a:latin typeface="Segoe UI" panose="020B0502040204020203" pitchFamily="34" charset="0"/>
                <a:cs typeface="Segoe UI" panose="020B0502040204020203" pitchFamily="34" charset="0"/>
              </a:rPr>
              <a:t>Low carbon means supplying energy to businesses and consumers using </a:t>
            </a:r>
            <a:r>
              <a:rPr lang="en-GB" sz="2000" b="1" dirty="0">
                <a:solidFill>
                  <a:srgbClr val="A6DA52"/>
                </a:solidFill>
                <a:latin typeface="Segoe UI" panose="020B0502040204020203" pitchFamily="34" charset="0"/>
                <a:cs typeface="Segoe UI" panose="020B0502040204020203" pitchFamily="34" charset="0"/>
              </a:rPr>
              <a:t>renewable sources </a:t>
            </a:r>
            <a:r>
              <a:rPr lang="en-GB" sz="2000" dirty="0">
                <a:latin typeface="Segoe UI" panose="020B0502040204020203" pitchFamily="34" charset="0"/>
                <a:cs typeface="Segoe UI" panose="020B0502040204020203" pitchFamily="34" charset="0"/>
              </a:rPr>
              <a:t>such as </a:t>
            </a:r>
            <a:r>
              <a:rPr lang="en-GB" sz="2000" b="1" dirty="0">
                <a:solidFill>
                  <a:srgbClr val="A6DA52"/>
                </a:solidFill>
                <a:latin typeface="Segoe UI" panose="020B0502040204020203" pitchFamily="34" charset="0"/>
                <a:cs typeface="Segoe UI" panose="020B0502040204020203" pitchFamily="34" charset="0"/>
              </a:rPr>
              <a:t>wind</a:t>
            </a:r>
            <a:r>
              <a:rPr lang="en-GB" sz="2000" dirty="0">
                <a:latin typeface="Segoe UI" panose="020B0502040204020203" pitchFamily="34" charset="0"/>
                <a:cs typeface="Segoe UI" panose="020B0502040204020203" pitchFamily="34" charset="0"/>
              </a:rPr>
              <a:t> and </a:t>
            </a:r>
            <a:r>
              <a:rPr lang="en-GB" sz="2000" b="1" dirty="0">
                <a:solidFill>
                  <a:srgbClr val="A6DA52"/>
                </a:solidFill>
                <a:latin typeface="Segoe UI" panose="020B0502040204020203" pitchFamily="34" charset="0"/>
                <a:cs typeface="Segoe UI" panose="020B0502040204020203" pitchFamily="34" charset="0"/>
              </a:rPr>
              <a:t>solar</a:t>
            </a:r>
            <a:r>
              <a:rPr lang="en-GB" sz="2000" dirty="0">
                <a:latin typeface="Segoe UI" panose="020B0502040204020203" pitchFamily="34" charset="0"/>
                <a:cs typeface="Segoe UI" panose="020B0502040204020203" pitchFamily="34" charset="0"/>
              </a:rPr>
              <a:t> technology or </a:t>
            </a:r>
            <a:r>
              <a:rPr lang="en-GB" sz="2000" b="1" dirty="0">
                <a:solidFill>
                  <a:srgbClr val="A6DA52"/>
                </a:solidFill>
                <a:latin typeface="Segoe UI" panose="020B0502040204020203" pitchFamily="34" charset="0"/>
                <a:cs typeface="Segoe UI" panose="020B0502040204020203" pitchFamily="34" charset="0"/>
              </a:rPr>
              <a:t>electric</a:t>
            </a:r>
            <a:r>
              <a:rPr lang="en-GB" sz="2000" dirty="0">
                <a:latin typeface="Segoe UI" panose="020B0502040204020203" pitchFamily="34" charset="0"/>
                <a:cs typeface="Segoe UI" panose="020B0502040204020203" pitchFamily="34" charset="0"/>
              </a:rPr>
              <a:t> vehicles instead of fuel powered.  </a:t>
            </a:r>
          </a:p>
          <a:p>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The Climate Change Act saw the UK become the first country in the world to legally pledge to reduce all greenhouse gas emissions to </a:t>
            </a:r>
            <a:r>
              <a:rPr lang="en-GB" sz="2000" b="1" dirty="0">
                <a:solidFill>
                  <a:srgbClr val="A6DA52"/>
                </a:solidFill>
                <a:latin typeface="Segoe UI" panose="020B0502040204020203" pitchFamily="34" charset="0"/>
                <a:cs typeface="Segoe UI" panose="020B0502040204020203" pitchFamily="34" charset="0"/>
              </a:rPr>
              <a:t>net zero by 2050</a:t>
            </a:r>
            <a:r>
              <a:rPr lang="en-GB" sz="2000" dirty="0">
                <a:latin typeface="Segoe UI" panose="020B0502040204020203" pitchFamily="34" charset="0"/>
                <a:cs typeface="Segoe UI" panose="020B0502040204020203" pitchFamily="34" charset="0"/>
              </a:rPr>
              <a:t>.</a:t>
            </a:r>
          </a:p>
          <a:p>
            <a:endParaRPr lang="en-GB" sz="2000" dirty="0">
              <a:latin typeface="Segoe UI" panose="020B0502040204020203" pitchFamily="34" charset="0"/>
              <a:cs typeface="Segoe UI" panose="020B0502040204020203" pitchFamily="34" charset="0"/>
            </a:endParaRPr>
          </a:p>
          <a:p>
            <a:r>
              <a:rPr lang="en-GB" sz="2000" dirty="0">
                <a:latin typeface="Segoe UI" panose="020B0502040204020203" pitchFamily="34" charset="0"/>
                <a:cs typeface="Segoe UI" panose="020B0502040204020203" pitchFamily="34" charset="0"/>
              </a:rPr>
              <a:t>This transition will </a:t>
            </a:r>
            <a:r>
              <a:rPr lang="en-GB" sz="2000" b="1" dirty="0">
                <a:solidFill>
                  <a:srgbClr val="A6DA52"/>
                </a:solidFill>
                <a:latin typeface="Segoe UI" panose="020B0502040204020203" pitchFamily="34" charset="0"/>
                <a:cs typeface="Segoe UI" panose="020B0502040204020203" pitchFamily="34" charset="0"/>
              </a:rPr>
              <a:t>transform our whole economy</a:t>
            </a:r>
            <a:r>
              <a:rPr lang="en-GB" sz="2000" dirty="0">
                <a:latin typeface="Segoe UI" panose="020B0502040204020203" pitchFamily="34" charset="0"/>
                <a:cs typeface="Segoe UI" panose="020B0502040204020203" pitchFamily="34" charset="0"/>
              </a:rPr>
              <a:t>; for businesses and consumers. </a:t>
            </a:r>
          </a:p>
          <a:p>
            <a:endParaRPr lang="en-GB" sz="2000" dirty="0">
              <a:latin typeface="Segoe UI" panose="020B0502040204020203" pitchFamily="34" charset="0"/>
              <a:cs typeface="Segoe UI" panose="020B0502040204020203" pitchFamily="34" charset="0"/>
            </a:endParaRPr>
          </a:p>
        </p:txBody>
      </p:sp>
      <p:pic>
        <p:nvPicPr>
          <p:cNvPr id="14" name="Picture 13" descr="A picture containing chart&#10;&#10;Description automatically generated">
            <a:extLst>
              <a:ext uri="{FF2B5EF4-FFF2-40B4-BE49-F238E27FC236}">
                <a16:creationId xmlns:a16="http://schemas.microsoft.com/office/drawing/2014/main" id="{ADA5FA84-CCA1-4C03-8591-C9EB03AFAD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68676" y="5614126"/>
            <a:ext cx="1160106" cy="1190866"/>
          </a:xfrm>
          <a:prstGeom prst="rect">
            <a:avLst/>
          </a:prstGeom>
        </p:spPr>
      </p:pic>
    </p:spTree>
    <p:extLst>
      <p:ext uri="{BB962C8B-B14F-4D97-AF65-F5344CB8AC3E}">
        <p14:creationId xmlns:p14="http://schemas.microsoft.com/office/powerpoint/2010/main" val="4279422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1CD628C-0223-40E3-84BA-208F70D83952}"/>
              </a:ext>
            </a:extLst>
          </p:cNvPr>
          <p:cNvSpPr/>
          <p:nvPr/>
        </p:nvSpPr>
        <p:spPr>
          <a:xfrm>
            <a:off x="419793" y="-3502"/>
            <a:ext cx="756732" cy="6861502"/>
          </a:xfrm>
          <a:prstGeom prst="rect">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1646586" y="452179"/>
            <a:ext cx="10545413" cy="1666757"/>
          </a:xfrm>
        </p:spPr>
        <p:txBody>
          <a:bodyPr>
            <a:normAutofit/>
          </a:bodyPr>
          <a:lstStyle/>
          <a:p>
            <a:r>
              <a:rPr lang="en-GB" dirty="0">
                <a:latin typeface="Segoe UI" panose="020B0502040204020203" pitchFamily="34" charset="0"/>
                <a:cs typeface="Segoe UI" panose="020B0502040204020203" pitchFamily="34" charset="0"/>
              </a:rPr>
              <a:t>The Impact of Covid-19</a:t>
            </a:r>
          </a:p>
        </p:txBody>
      </p:sp>
      <p:sp>
        <p:nvSpPr>
          <p:cNvPr id="8" name="Rectangle 7">
            <a:extLst>
              <a:ext uri="{FF2B5EF4-FFF2-40B4-BE49-F238E27FC236}">
                <a16:creationId xmlns:a16="http://schemas.microsoft.com/office/drawing/2014/main" id="{526BCF2E-7703-4571-A897-21C5144780BC}"/>
              </a:ext>
            </a:extLst>
          </p:cNvPr>
          <p:cNvSpPr/>
          <p:nvPr/>
        </p:nvSpPr>
        <p:spPr>
          <a:xfrm>
            <a:off x="156039" y="-3502"/>
            <a:ext cx="100636" cy="6861502"/>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Content Placeholder 2">
            <a:extLst>
              <a:ext uri="{FF2B5EF4-FFF2-40B4-BE49-F238E27FC236}">
                <a16:creationId xmlns:a16="http://schemas.microsoft.com/office/drawing/2014/main" id="{425EE05F-05BF-4E39-8A14-D55CD050292E}"/>
              </a:ext>
            </a:extLst>
          </p:cNvPr>
          <p:cNvSpPr>
            <a:spLocks noGrp="1"/>
          </p:cNvSpPr>
          <p:nvPr>
            <p:ph idx="1"/>
          </p:nvPr>
        </p:nvSpPr>
        <p:spPr>
          <a:xfrm>
            <a:off x="1646586" y="2451651"/>
            <a:ext cx="9634302" cy="3660391"/>
          </a:xfrm>
        </p:spPr>
        <p:txBody>
          <a:bodyPr>
            <a:normAutofit/>
          </a:bodyPr>
          <a:lstStyle/>
          <a:p>
            <a:pPr marL="0" indent="0">
              <a:lnSpc>
                <a:spcPct val="150000"/>
              </a:lnSpc>
              <a:buNone/>
            </a:pPr>
            <a:r>
              <a:rPr lang="en-GB" sz="2000" dirty="0">
                <a:latin typeface="Segoe UI" panose="020B0502040204020203" pitchFamily="34" charset="0"/>
                <a:cs typeface="Segoe UI" panose="020B0502040204020203" pitchFamily="34" charset="0"/>
              </a:rPr>
              <a:t>As the UK plans for an economic recovery from Covid-19, local and national policy is looking at how we can build a </a:t>
            </a:r>
            <a:r>
              <a:rPr lang="en-GB" sz="2000" b="1" dirty="0">
                <a:solidFill>
                  <a:srgbClr val="A6DA52"/>
                </a:solidFill>
                <a:latin typeface="Segoe UI" panose="020B0502040204020203" pitchFamily="34" charset="0"/>
                <a:cs typeface="Segoe UI" panose="020B0502040204020203" pitchFamily="34" charset="0"/>
              </a:rPr>
              <a:t>green recovery</a:t>
            </a:r>
            <a:r>
              <a:rPr lang="en-GB" sz="2000" dirty="0">
                <a:latin typeface="Segoe UI" panose="020B0502040204020203" pitchFamily="34" charset="0"/>
                <a:cs typeface="Segoe UI" panose="020B0502040204020203" pitchFamily="34" charset="0"/>
              </a:rPr>
              <a:t> using some of the </a:t>
            </a:r>
            <a:r>
              <a:rPr lang="en-GB" sz="2000" b="1" dirty="0">
                <a:solidFill>
                  <a:srgbClr val="A6DA52"/>
                </a:solidFill>
                <a:latin typeface="Segoe UI" panose="020B0502040204020203" pitchFamily="34" charset="0"/>
                <a:cs typeface="Segoe UI" panose="020B0502040204020203" pitchFamily="34" charset="0"/>
              </a:rPr>
              <a:t>positive changes </a:t>
            </a:r>
            <a:r>
              <a:rPr lang="en-GB" sz="2000" dirty="0">
                <a:latin typeface="Segoe UI" panose="020B0502040204020203" pitchFamily="34" charset="0"/>
                <a:cs typeface="Segoe UI" panose="020B0502040204020203" pitchFamily="34" charset="0"/>
              </a:rPr>
              <a:t>forced by the pandemic. </a:t>
            </a:r>
          </a:p>
          <a:p>
            <a:pPr marL="0" indent="0">
              <a:lnSpc>
                <a:spcPct val="150000"/>
              </a:lnSpc>
              <a:buNone/>
            </a:pPr>
            <a:endParaRPr lang="en-GB" sz="2000" dirty="0">
              <a:latin typeface="Segoe UI" panose="020B0502040204020203" pitchFamily="34" charset="0"/>
              <a:cs typeface="Segoe UI" panose="020B0502040204020203" pitchFamily="34" charset="0"/>
            </a:endParaRPr>
          </a:p>
          <a:p>
            <a:pPr marL="0" indent="0">
              <a:lnSpc>
                <a:spcPct val="150000"/>
              </a:lnSpc>
              <a:buNone/>
            </a:pPr>
            <a:r>
              <a:rPr lang="en-GB" sz="2000" dirty="0">
                <a:latin typeface="Segoe UI" panose="020B0502040204020203" pitchFamily="34" charset="0"/>
                <a:cs typeface="Segoe UI" panose="020B0502040204020203" pitchFamily="34" charset="0"/>
              </a:rPr>
              <a:t>An example of this is the recently announced government funding to make our homes more </a:t>
            </a:r>
            <a:r>
              <a:rPr lang="en-GB" sz="2000" b="1" dirty="0">
                <a:solidFill>
                  <a:srgbClr val="A6DA52"/>
                </a:solidFill>
                <a:latin typeface="Segoe UI" panose="020B0502040204020203" pitchFamily="34" charset="0"/>
                <a:cs typeface="Segoe UI" panose="020B0502040204020203" pitchFamily="34" charset="0"/>
              </a:rPr>
              <a:t>energy efficient</a:t>
            </a:r>
            <a:r>
              <a:rPr lang="en-GB" sz="2000" dirty="0">
                <a:latin typeface="Segoe UI" panose="020B0502040204020203" pitchFamily="34" charset="0"/>
                <a:cs typeface="Segoe UI" panose="020B0502040204020203" pitchFamily="34" charset="0"/>
              </a:rPr>
              <a:t>.</a:t>
            </a:r>
          </a:p>
        </p:txBody>
      </p:sp>
    </p:spTree>
    <p:extLst>
      <p:ext uri="{BB962C8B-B14F-4D97-AF65-F5344CB8AC3E}">
        <p14:creationId xmlns:p14="http://schemas.microsoft.com/office/powerpoint/2010/main" val="4100653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1CD628C-0223-40E3-84BA-208F70D83952}"/>
              </a:ext>
            </a:extLst>
          </p:cNvPr>
          <p:cNvSpPr/>
          <p:nvPr/>
        </p:nvSpPr>
        <p:spPr>
          <a:xfrm>
            <a:off x="419793" y="-3502"/>
            <a:ext cx="756732" cy="6861502"/>
          </a:xfrm>
          <a:prstGeom prst="rect">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526BCF2E-7703-4571-A897-21C5144780BC}"/>
              </a:ext>
            </a:extLst>
          </p:cNvPr>
          <p:cNvSpPr/>
          <p:nvPr/>
        </p:nvSpPr>
        <p:spPr>
          <a:xfrm>
            <a:off x="156039" y="-3502"/>
            <a:ext cx="100636" cy="6861502"/>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Content Placeholder 2">
            <a:extLst>
              <a:ext uri="{FF2B5EF4-FFF2-40B4-BE49-F238E27FC236}">
                <a16:creationId xmlns:a16="http://schemas.microsoft.com/office/drawing/2014/main" id="{425EE05F-05BF-4E39-8A14-D55CD050292E}"/>
              </a:ext>
            </a:extLst>
          </p:cNvPr>
          <p:cNvSpPr>
            <a:spLocks noGrp="1"/>
          </p:cNvSpPr>
          <p:nvPr>
            <p:ph idx="1"/>
          </p:nvPr>
        </p:nvSpPr>
        <p:spPr>
          <a:xfrm>
            <a:off x="1646586" y="2451651"/>
            <a:ext cx="9634302" cy="4601187"/>
          </a:xfrm>
        </p:spPr>
        <p:txBody>
          <a:bodyPr>
            <a:normAutofit/>
          </a:bodyPr>
          <a:lstStyle/>
          <a:p>
            <a:pPr marL="0" indent="0">
              <a:lnSpc>
                <a:spcPct val="150000"/>
              </a:lnSpc>
              <a:buNone/>
            </a:pPr>
            <a:r>
              <a:rPr lang="en-GB" sz="2000" dirty="0">
                <a:latin typeface="Segoe UI" panose="020B0502040204020203" pitchFamily="34" charset="0"/>
                <a:cs typeface="Segoe UI" panose="020B0502040204020203" pitchFamily="34" charset="0"/>
              </a:rPr>
              <a:t>What do you think we mean by </a:t>
            </a:r>
            <a:r>
              <a:rPr lang="en-GB" sz="2000" b="1" dirty="0">
                <a:solidFill>
                  <a:srgbClr val="A6DA52"/>
                </a:solidFill>
                <a:latin typeface="Segoe UI" panose="020B0502040204020203" pitchFamily="34" charset="0"/>
                <a:cs typeface="Segoe UI" panose="020B0502040204020203" pitchFamily="34" charset="0"/>
              </a:rPr>
              <a:t>energy efficient</a:t>
            </a:r>
            <a:r>
              <a:rPr lang="en-GB" sz="2000" dirty="0">
                <a:latin typeface="Segoe UI" panose="020B0502040204020203" pitchFamily="34" charset="0"/>
                <a:cs typeface="Segoe UI" panose="020B0502040204020203" pitchFamily="34" charset="0"/>
              </a:rPr>
              <a:t>?</a:t>
            </a:r>
          </a:p>
          <a:p>
            <a:pPr marL="0" indent="0">
              <a:lnSpc>
                <a:spcPct val="150000"/>
              </a:lnSpc>
              <a:buNone/>
            </a:pPr>
            <a:endParaRPr lang="en-GB" sz="2000" dirty="0">
              <a:latin typeface="Segoe UI" panose="020B0502040204020203" pitchFamily="34" charset="0"/>
              <a:cs typeface="Segoe UI" panose="020B0502040204020203" pitchFamily="34" charset="0"/>
            </a:endParaRPr>
          </a:p>
          <a:p>
            <a:pPr marL="0" indent="0">
              <a:lnSpc>
                <a:spcPct val="150000"/>
              </a:lnSpc>
              <a:buNone/>
            </a:pPr>
            <a:r>
              <a:rPr lang="en-GB" sz="2000" dirty="0">
                <a:latin typeface="Segoe UI" panose="020B0502040204020203" pitchFamily="34" charset="0"/>
                <a:cs typeface="Segoe UI" panose="020B0502040204020203" pitchFamily="34" charset="0"/>
              </a:rPr>
              <a:t>What do you think the </a:t>
            </a:r>
            <a:r>
              <a:rPr lang="en-GB" sz="2000" b="1" dirty="0">
                <a:solidFill>
                  <a:srgbClr val="A6DA52"/>
                </a:solidFill>
                <a:latin typeface="Segoe UI" panose="020B0502040204020203" pitchFamily="34" charset="0"/>
                <a:cs typeface="Segoe UI" panose="020B0502040204020203" pitchFamily="34" charset="0"/>
              </a:rPr>
              <a:t>benefits</a:t>
            </a:r>
            <a:r>
              <a:rPr lang="en-GB" sz="2000" dirty="0">
                <a:latin typeface="Segoe UI" panose="020B0502040204020203" pitchFamily="34" charset="0"/>
                <a:cs typeface="Segoe UI" panose="020B0502040204020203" pitchFamily="34" charset="0"/>
              </a:rPr>
              <a:t> are to making homes more energy efficient?</a:t>
            </a:r>
          </a:p>
          <a:p>
            <a:pPr>
              <a:lnSpc>
                <a:spcPct val="150000"/>
              </a:lnSpc>
            </a:pPr>
            <a:r>
              <a:rPr lang="en-GB" sz="2000" dirty="0">
                <a:latin typeface="Segoe UI" panose="020B0502040204020203" pitchFamily="34" charset="0"/>
                <a:cs typeface="Segoe UI" panose="020B0502040204020203" pitchFamily="34" charset="0"/>
              </a:rPr>
              <a:t>Benefits to consumers: Homes will need </a:t>
            </a:r>
            <a:r>
              <a:rPr lang="en-GB" sz="2000" b="1" dirty="0">
                <a:solidFill>
                  <a:srgbClr val="A6DA52"/>
                </a:solidFill>
                <a:latin typeface="Segoe UI" panose="020B0502040204020203" pitchFamily="34" charset="0"/>
                <a:cs typeface="Segoe UI" panose="020B0502040204020203" pitchFamily="34" charset="0"/>
              </a:rPr>
              <a:t>less energy </a:t>
            </a:r>
            <a:r>
              <a:rPr lang="en-GB" sz="2000" dirty="0">
                <a:latin typeface="Segoe UI" panose="020B0502040204020203" pitchFamily="34" charset="0"/>
                <a:cs typeface="Segoe UI" panose="020B0502040204020203" pitchFamily="34" charset="0"/>
              </a:rPr>
              <a:t>to keep them running.</a:t>
            </a:r>
          </a:p>
          <a:p>
            <a:pPr>
              <a:lnSpc>
                <a:spcPct val="150000"/>
              </a:lnSpc>
            </a:pPr>
            <a:r>
              <a:rPr lang="en-GB" sz="2000" dirty="0">
                <a:latin typeface="Segoe UI" panose="020B0502040204020203" pitchFamily="34" charset="0"/>
                <a:cs typeface="Segoe UI" panose="020B0502040204020203" pitchFamily="34" charset="0"/>
              </a:rPr>
              <a:t>Benefits to businesses: </a:t>
            </a:r>
            <a:r>
              <a:rPr lang="en-GB" sz="2000" b="1" dirty="0">
                <a:solidFill>
                  <a:srgbClr val="A6DA52"/>
                </a:solidFill>
                <a:latin typeface="Segoe UI" panose="020B0502040204020203" pitchFamily="34" charset="0"/>
                <a:cs typeface="Segoe UI" panose="020B0502040204020203" pitchFamily="34" charset="0"/>
              </a:rPr>
              <a:t>Job opportunities </a:t>
            </a:r>
            <a:r>
              <a:rPr lang="en-GB" sz="2000" dirty="0">
                <a:latin typeface="Segoe UI" panose="020B0502040204020203" pitchFamily="34" charset="0"/>
                <a:cs typeface="Segoe UI" panose="020B0502040204020203" pitchFamily="34" charset="0"/>
              </a:rPr>
              <a:t>installing measures e.g. external wall insulation, air source heat pumps and solar panels. </a:t>
            </a:r>
          </a:p>
          <a:p>
            <a:pPr marL="0" indent="0">
              <a:buNone/>
            </a:pPr>
            <a:endParaRPr lang="en-GB" sz="20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3804394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1CD628C-0223-40E3-84BA-208F70D83952}"/>
              </a:ext>
            </a:extLst>
          </p:cNvPr>
          <p:cNvSpPr/>
          <p:nvPr/>
        </p:nvSpPr>
        <p:spPr>
          <a:xfrm>
            <a:off x="419793" y="-3502"/>
            <a:ext cx="756732" cy="6861502"/>
          </a:xfrm>
          <a:prstGeom prst="rect">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1646586" y="452179"/>
            <a:ext cx="10545413" cy="1666757"/>
          </a:xfrm>
        </p:spPr>
        <p:txBody>
          <a:bodyPr>
            <a:normAutofit/>
          </a:bodyPr>
          <a:lstStyle/>
          <a:p>
            <a:r>
              <a:rPr lang="en-GB" dirty="0">
                <a:latin typeface="Segoe UI" panose="020B0502040204020203" pitchFamily="34" charset="0"/>
                <a:cs typeface="Segoe UI" panose="020B0502040204020203" pitchFamily="34" charset="0"/>
              </a:rPr>
              <a:t>Why is the Low Carbon / Renewable </a:t>
            </a:r>
            <a:br>
              <a:rPr lang="en-GB" dirty="0">
                <a:latin typeface="Segoe UI" panose="020B0502040204020203" pitchFamily="34" charset="0"/>
                <a:cs typeface="Segoe UI" panose="020B0502040204020203" pitchFamily="34" charset="0"/>
              </a:rPr>
            </a:br>
            <a:r>
              <a:rPr lang="en-GB" dirty="0">
                <a:latin typeface="Segoe UI" panose="020B0502040204020203" pitchFamily="34" charset="0"/>
                <a:cs typeface="Segoe UI" panose="020B0502040204020203" pitchFamily="34" charset="0"/>
              </a:rPr>
              <a:t>industry a good career option?</a:t>
            </a:r>
          </a:p>
        </p:txBody>
      </p:sp>
      <p:sp>
        <p:nvSpPr>
          <p:cNvPr id="8" name="Rectangle 7">
            <a:extLst>
              <a:ext uri="{FF2B5EF4-FFF2-40B4-BE49-F238E27FC236}">
                <a16:creationId xmlns:a16="http://schemas.microsoft.com/office/drawing/2014/main" id="{526BCF2E-7703-4571-A897-21C5144780BC}"/>
              </a:ext>
            </a:extLst>
          </p:cNvPr>
          <p:cNvSpPr/>
          <p:nvPr/>
        </p:nvSpPr>
        <p:spPr>
          <a:xfrm>
            <a:off x="156039" y="-3502"/>
            <a:ext cx="100636" cy="6861502"/>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Content Placeholder 2">
            <a:extLst>
              <a:ext uri="{FF2B5EF4-FFF2-40B4-BE49-F238E27FC236}">
                <a16:creationId xmlns:a16="http://schemas.microsoft.com/office/drawing/2014/main" id="{425EE05F-05BF-4E39-8A14-D55CD050292E}"/>
              </a:ext>
            </a:extLst>
          </p:cNvPr>
          <p:cNvSpPr>
            <a:spLocks noGrp="1"/>
          </p:cNvSpPr>
          <p:nvPr>
            <p:ph idx="1"/>
          </p:nvPr>
        </p:nvSpPr>
        <p:spPr>
          <a:xfrm>
            <a:off x="1646586" y="2769704"/>
            <a:ext cx="9634302" cy="2244748"/>
          </a:xfrm>
        </p:spPr>
        <p:txBody>
          <a:bodyPr>
            <a:noAutofit/>
          </a:bodyPr>
          <a:lstStyle/>
          <a:p>
            <a:pPr marL="0" indent="0">
              <a:lnSpc>
                <a:spcPct val="150000"/>
              </a:lnSpc>
              <a:buNone/>
            </a:pPr>
            <a:r>
              <a:rPr lang="en-GB" sz="2000" dirty="0">
                <a:latin typeface="Segoe UI" panose="020B0502040204020203" pitchFamily="34" charset="0"/>
                <a:cs typeface="Segoe UI" panose="020B0502040204020203" pitchFamily="34" charset="0"/>
              </a:rPr>
              <a:t>You can be part of an </a:t>
            </a:r>
            <a:r>
              <a:rPr lang="en-GB" sz="2000" b="1" dirty="0">
                <a:solidFill>
                  <a:srgbClr val="A6DA52"/>
                </a:solidFill>
                <a:latin typeface="Segoe UI" panose="020B0502040204020203" pitchFamily="34" charset="0"/>
                <a:cs typeface="Segoe UI" panose="020B0502040204020203" pitchFamily="34" charset="0"/>
              </a:rPr>
              <a:t>exciting</a:t>
            </a:r>
            <a:r>
              <a:rPr lang="en-GB" sz="2000" dirty="0">
                <a:latin typeface="Segoe UI" panose="020B0502040204020203" pitchFamily="34" charset="0"/>
                <a:cs typeface="Segoe UI" panose="020B0502040204020203" pitchFamily="34" charset="0"/>
              </a:rPr>
              <a:t> and </a:t>
            </a:r>
            <a:r>
              <a:rPr lang="en-GB" sz="2000" b="1" dirty="0">
                <a:solidFill>
                  <a:srgbClr val="A6DA52"/>
                </a:solidFill>
                <a:latin typeface="Segoe UI" panose="020B0502040204020203" pitchFamily="34" charset="0"/>
                <a:cs typeface="Segoe UI" panose="020B0502040204020203" pitchFamily="34" charset="0"/>
              </a:rPr>
              <a:t>growing industry </a:t>
            </a:r>
            <a:r>
              <a:rPr lang="en-GB" sz="2000" dirty="0">
                <a:latin typeface="Segoe UI" panose="020B0502040204020203" pitchFamily="34" charset="0"/>
                <a:cs typeface="Segoe UI" panose="020B0502040204020203" pitchFamily="34" charset="0"/>
              </a:rPr>
              <a:t>as well as playing a part in the </a:t>
            </a:r>
            <a:r>
              <a:rPr lang="en-GB" sz="2000" b="1" dirty="0">
                <a:solidFill>
                  <a:srgbClr val="A6DA52"/>
                </a:solidFill>
                <a:latin typeface="Segoe UI" panose="020B0502040204020203" pitchFamily="34" charset="0"/>
                <a:cs typeface="Segoe UI" panose="020B0502040204020203" pitchFamily="34" charset="0"/>
              </a:rPr>
              <a:t>protection</a:t>
            </a:r>
            <a:r>
              <a:rPr lang="en-GB" sz="2000" dirty="0">
                <a:latin typeface="Segoe UI" panose="020B0502040204020203" pitchFamily="34" charset="0"/>
                <a:cs typeface="Segoe UI" panose="020B0502040204020203" pitchFamily="34" charset="0"/>
              </a:rPr>
              <a:t> of the environment.</a:t>
            </a:r>
          </a:p>
          <a:p>
            <a:pPr marL="0" indent="0">
              <a:lnSpc>
                <a:spcPct val="150000"/>
              </a:lnSpc>
              <a:buNone/>
            </a:pPr>
            <a:r>
              <a:rPr lang="en-GB" sz="2000" dirty="0">
                <a:latin typeface="Segoe UI" panose="020B0502040204020203" pitchFamily="34" charset="0"/>
                <a:cs typeface="Segoe UI" panose="020B0502040204020203" pitchFamily="34" charset="0"/>
              </a:rPr>
              <a:t>The low carbon sector locally employs </a:t>
            </a:r>
            <a:r>
              <a:rPr lang="en-GB" sz="2000" b="1" dirty="0">
                <a:solidFill>
                  <a:srgbClr val="A6DA52"/>
                </a:solidFill>
                <a:latin typeface="Segoe UI" panose="020B0502040204020203" pitchFamily="34" charset="0"/>
                <a:cs typeface="Segoe UI" panose="020B0502040204020203" pitchFamily="34" charset="0"/>
              </a:rPr>
              <a:t>3,500</a:t>
            </a:r>
            <a:r>
              <a:rPr lang="en-GB" sz="2000" dirty="0">
                <a:latin typeface="Segoe UI" panose="020B0502040204020203" pitchFamily="34" charset="0"/>
                <a:cs typeface="Segoe UI" panose="020B0502040204020203" pitchFamily="34" charset="0"/>
              </a:rPr>
              <a:t> people in energy alone.</a:t>
            </a:r>
          </a:p>
          <a:p>
            <a:pPr marL="0" indent="0">
              <a:lnSpc>
                <a:spcPct val="150000"/>
              </a:lnSpc>
              <a:buNone/>
            </a:pPr>
            <a:r>
              <a:rPr lang="en-GB" sz="2000" dirty="0">
                <a:latin typeface="Segoe UI" panose="020B0502040204020203" pitchFamily="34" charset="0"/>
                <a:cs typeface="Segoe UI" panose="020B0502040204020203" pitchFamily="34" charset="0"/>
              </a:rPr>
              <a:t>All businesses will need to be low carbon and need their employees to help reduce their </a:t>
            </a:r>
            <a:r>
              <a:rPr lang="en-GB" sz="2000" b="1" dirty="0">
                <a:solidFill>
                  <a:srgbClr val="A6DA52"/>
                </a:solidFill>
                <a:latin typeface="Segoe UI" panose="020B0502040204020203" pitchFamily="34" charset="0"/>
                <a:cs typeface="Segoe UI" panose="020B0502040204020203" pitchFamily="34" charset="0"/>
              </a:rPr>
              <a:t>carbon footprint</a:t>
            </a:r>
            <a:r>
              <a:rPr lang="en-GB" sz="2000" dirty="0">
                <a:latin typeface="Segoe UI" panose="020B0502040204020203" pitchFamily="34" charset="0"/>
                <a:cs typeface="Segoe UI" panose="020B0502040204020203" pitchFamily="34" charset="0"/>
              </a:rPr>
              <a:t>.</a:t>
            </a:r>
          </a:p>
        </p:txBody>
      </p:sp>
    </p:spTree>
    <p:extLst>
      <p:ext uri="{BB962C8B-B14F-4D97-AF65-F5344CB8AC3E}">
        <p14:creationId xmlns:p14="http://schemas.microsoft.com/office/powerpoint/2010/main" val="962928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1CD628C-0223-40E3-84BA-208F70D83952}"/>
              </a:ext>
            </a:extLst>
          </p:cNvPr>
          <p:cNvSpPr/>
          <p:nvPr/>
        </p:nvSpPr>
        <p:spPr>
          <a:xfrm>
            <a:off x="419793" y="-3502"/>
            <a:ext cx="756732" cy="6861502"/>
          </a:xfrm>
          <a:prstGeom prst="rect">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1646586" y="452179"/>
            <a:ext cx="10545413" cy="1666757"/>
          </a:xfrm>
        </p:spPr>
        <p:txBody>
          <a:bodyPr>
            <a:normAutofit/>
          </a:bodyPr>
          <a:lstStyle/>
          <a:p>
            <a:r>
              <a:rPr lang="en-GB" dirty="0">
                <a:latin typeface="Segoe UI" panose="020B0502040204020203" pitchFamily="34" charset="0"/>
                <a:cs typeface="Segoe UI" panose="020B0502040204020203" pitchFamily="34" charset="0"/>
              </a:rPr>
              <a:t>Why is the Low Carbon / Renewable </a:t>
            </a:r>
            <a:br>
              <a:rPr lang="en-GB" dirty="0">
                <a:latin typeface="Segoe UI" panose="020B0502040204020203" pitchFamily="34" charset="0"/>
                <a:cs typeface="Segoe UI" panose="020B0502040204020203" pitchFamily="34" charset="0"/>
              </a:rPr>
            </a:br>
            <a:r>
              <a:rPr lang="en-GB" dirty="0">
                <a:latin typeface="Segoe UI" panose="020B0502040204020203" pitchFamily="34" charset="0"/>
                <a:cs typeface="Segoe UI" panose="020B0502040204020203" pitchFamily="34" charset="0"/>
              </a:rPr>
              <a:t>industry a good career option?</a:t>
            </a:r>
          </a:p>
        </p:txBody>
      </p:sp>
      <p:sp>
        <p:nvSpPr>
          <p:cNvPr id="8" name="Rectangle 7">
            <a:extLst>
              <a:ext uri="{FF2B5EF4-FFF2-40B4-BE49-F238E27FC236}">
                <a16:creationId xmlns:a16="http://schemas.microsoft.com/office/drawing/2014/main" id="{526BCF2E-7703-4571-A897-21C5144780BC}"/>
              </a:ext>
            </a:extLst>
          </p:cNvPr>
          <p:cNvSpPr/>
          <p:nvPr/>
        </p:nvSpPr>
        <p:spPr>
          <a:xfrm>
            <a:off x="156039" y="-3502"/>
            <a:ext cx="100636" cy="6861502"/>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Content Placeholder 2">
            <a:extLst>
              <a:ext uri="{FF2B5EF4-FFF2-40B4-BE49-F238E27FC236}">
                <a16:creationId xmlns:a16="http://schemas.microsoft.com/office/drawing/2014/main" id="{425EE05F-05BF-4E39-8A14-D55CD050292E}"/>
              </a:ext>
            </a:extLst>
          </p:cNvPr>
          <p:cNvSpPr>
            <a:spLocks noGrp="1"/>
          </p:cNvSpPr>
          <p:nvPr>
            <p:ph idx="1"/>
          </p:nvPr>
        </p:nvSpPr>
        <p:spPr>
          <a:xfrm>
            <a:off x="1646586" y="2769703"/>
            <a:ext cx="9634302" cy="3882887"/>
          </a:xfrm>
        </p:spPr>
        <p:txBody>
          <a:bodyPr>
            <a:normAutofit/>
          </a:bodyPr>
          <a:lstStyle/>
          <a:p>
            <a:pPr marL="0" lvl="0" indent="0">
              <a:buNone/>
            </a:pPr>
            <a:r>
              <a:rPr lang="en-GB" sz="2000" dirty="0">
                <a:latin typeface="Segoe UI" panose="020B0502040204020203" pitchFamily="34" charset="0"/>
                <a:cs typeface="Segoe UI" panose="020B0502040204020203" pitchFamily="34" charset="0"/>
              </a:rPr>
              <a:t>Leicestershire is home to much of the National Forest including the main office and two key visitor attractions, providing </a:t>
            </a:r>
            <a:r>
              <a:rPr lang="en-GB" sz="2000" b="1" dirty="0">
                <a:solidFill>
                  <a:srgbClr val="A6DA52"/>
                </a:solidFill>
                <a:latin typeface="Segoe UI" panose="020B0502040204020203" pitchFamily="34" charset="0"/>
                <a:cs typeface="Segoe UI" panose="020B0502040204020203" pitchFamily="34" charset="0"/>
              </a:rPr>
              <a:t>sustainable timber and environmental/eco-tourism</a:t>
            </a:r>
            <a:r>
              <a:rPr lang="en-GB" sz="2000" dirty="0">
                <a:latin typeface="Segoe UI" panose="020B0502040204020203" pitchFamily="34" charset="0"/>
                <a:cs typeface="Segoe UI" panose="020B0502040204020203" pitchFamily="34" charset="0"/>
              </a:rPr>
              <a:t>.</a:t>
            </a:r>
          </a:p>
          <a:p>
            <a:pPr marL="0" lvl="0" indent="0">
              <a:buNone/>
            </a:pPr>
            <a:endParaRPr lang="en-GB" sz="2000" dirty="0">
              <a:latin typeface="Segoe UI" panose="020B0502040204020203" pitchFamily="34" charset="0"/>
              <a:cs typeface="Segoe UI" panose="020B0502040204020203" pitchFamily="34" charset="0"/>
            </a:endParaRPr>
          </a:p>
          <a:p>
            <a:pPr marL="0" lvl="0" indent="0">
              <a:buNone/>
            </a:pPr>
            <a:r>
              <a:rPr lang="en-GB" sz="2000" dirty="0">
                <a:latin typeface="Segoe UI" panose="020B0502040204020203" pitchFamily="34" charset="0"/>
                <a:cs typeface="Segoe UI" panose="020B0502040204020203" pitchFamily="34" charset="0"/>
              </a:rPr>
              <a:t>East Midlands Airport is the only airport in Europe (possibly the world) to operate </a:t>
            </a:r>
            <a:r>
              <a:rPr lang="en-GB" sz="2000" b="1" dirty="0">
                <a:solidFill>
                  <a:srgbClr val="A6DA52"/>
                </a:solidFill>
                <a:latin typeface="Segoe UI" panose="020B0502040204020203" pitchFamily="34" charset="0"/>
                <a:cs typeface="Segoe UI" panose="020B0502040204020203" pitchFamily="34" charset="0"/>
              </a:rPr>
              <a:t>commercial grade wind turbines </a:t>
            </a:r>
            <a:r>
              <a:rPr lang="en-GB" sz="2000" dirty="0">
                <a:latin typeface="Segoe UI" panose="020B0502040204020203" pitchFamily="34" charset="0"/>
                <a:cs typeface="Segoe UI" panose="020B0502040204020203" pitchFamily="34" charset="0"/>
              </a:rPr>
              <a:t>onsite to </a:t>
            </a:r>
            <a:r>
              <a:rPr lang="en-GB" sz="2000" b="1" dirty="0">
                <a:solidFill>
                  <a:srgbClr val="A6DA52"/>
                </a:solidFill>
                <a:latin typeface="Segoe UI" panose="020B0502040204020203" pitchFamily="34" charset="0"/>
                <a:cs typeface="Segoe UI" panose="020B0502040204020203" pitchFamily="34" charset="0"/>
              </a:rPr>
              <a:t>self-generate renewable energy</a:t>
            </a:r>
            <a:r>
              <a:rPr lang="en-GB" sz="2000" dirty="0">
                <a:latin typeface="Segoe UI" panose="020B0502040204020203" pitchFamily="34" charset="0"/>
                <a:cs typeface="Segoe UI" panose="020B0502040204020203" pitchFamily="34" charset="0"/>
              </a:rPr>
              <a:t>.</a:t>
            </a:r>
          </a:p>
          <a:p>
            <a:pPr marL="0" lvl="0" indent="0">
              <a:buNone/>
            </a:pPr>
            <a:endParaRPr lang="en-GB" sz="2000" dirty="0">
              <a:latin typeface="Segoe UI" panose="020B0502040204020203" pitchFamily="34" charset="0"/>
              <a:cs typeface="Segoe UI" panose="020B0502040204020203" pitchFamily="34" charset="0"/>
            </a:endParaRPr>
          </a:p>
          <a:p>
            <a:pPr marL="0" lvl="0" indent="0">
              <a:buNone/>
            </a:pPr>
            <a:r>
              <a:rPr lang="en-GB" sz="2000" dirty="0">
                <a:latin typeface="Segoe UI" panose="020B0502040204020203" pitchFamily="34" charset="0"/>
                <a:cs typeface="Segoe UI" panose="020B0502040204020203" pitchFamily="34" charset="0"/>
              </a:rPr>
              <a:t>Electric vehicle sales are growing – with car manufacturers committed to huge increases in production, car sales, ownership models, car servicing and repairs and the way we ‘fill-up’ will all </a:t>
            </a:r>
            <a:r>
              <a:rPr lang="en-GB" sz="2000" b="1" dirty="0">
                <a:solidFill>
                  <a:srgbClr val="A6DA52"/>
                </a:solidFill>
                <a:latin typeface="Segoe UI" panose="020B0502040204020203" pitchFamily="34" charset="0"/>
                <a:cs typeface="Segoe UI" panose="020B0502040204020203" pitchFamily="34" charset="0"/>
              </a:rPr>
              <a:t>offer jobs and roles</a:t>
            </a:r>
            <a:r>
              <a:rPr lang="en-GB" sz="2000" dirty="0">
                <a:latin typeface="Segoe UI" panose="020B0502040204020203" pitchFamily="34" charset="0"/>
                <a:cs typeface="Segoe UI" panose="020B0502040204020203" pitchFamily="34" charset="0"/>
              </a:rPr>
              <a:t>. </a:t>
            </a:r>
          </a:p>
        </p:txBody>
      </p:sp>
    </p:spTree>
    <p:extLst>
      <p:ext uri="{BB962C8B-B14F-4D97-AF65-F5344CB8AC3E}">
        <p14:creationId xmlns:p14="http://schemas.microsoft.com/office/powerpoint/2010/main" val="2532098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1CD628C-0223-40E3-84BA-208F70D83952}"/>
              </a:ext>
            </a:extLst>
          </p:cNvPr>
          <p:cNvSpPr/>
          <p:nvPr/>
        </p:nvSpPr>
        <p:spPr>
          <a:xfrm>
            <a:off x="419793" y="-3502"/>
            <a:ext cx="756732" cy="6861502"/>
          </a:xfrm>
          <a:prstGeom prst="rect">
            <a:avLst/>
          </a:prstGeom>
          <a:solidFill>
            <a:srgbClr val="CCE89B"/>
          </a:solidFill>
          <a:ln>
            <a:solidFill>
              <a:srgbClr val="CCE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668C2963-B3D5-43C4-912F-240EF6C75FFA}"/>
              </a:ext>
            </a:extLst>
          </p:cNvPr>
          <p:cNvSpPr>
            <a:spLocks noGrp="1"/>
          </p:cNvSpPr>
          <p:nvPr>
            <p:ph type="title"/>
          </p:nvPr>
        </p:nvSpPr>
        <p:spPr>
          <a:xfrm>
            <a:off x="1646586" y="452179"/>
            <a:ext cx="10545413" cy="1666757"/>
          </a:xfrm>
        </p:spPr>
        <p:txBody>
          <a:bodyPr>
            <a:normAutofit/>
          </a:bodyPr>
          <a:lstStyle/>
          <a:p>
            <a:r>
              <a:rPr lang="en-GB" dirty="0">
                <a:latin typeface="Segoe UI" panose="020B0502040204020203" pitchFamily="34" charset="0"/>
                <a:cs typeface="Segoe UI" panose="020B0502040204020203" pitchFamily="34" charset="0"/>
              </a:rPr>
              <a:t>Why is the Low Carbon / Renewable </a:t>
            </a:r>
            <a:br>
              <a:rPr lang="en-GB" dirty="0">
                <a:latin typeface="Segoe UI" panose="020B0502040204020203" pitchFamily="34" charset="0"/>
                <a:cs typeface="Segoe UI" panose="020B0502040204020203" pitchFamily="34" charset="0"/>
              </a:rPr>
            </a:br>
            <a:r>
              <a:rPr lang="en-GB" dirty="0">
                <a:latin typeface="Segoe UI" panose="020B0502040204020203" pitchFamily="34" charset="0"/>
                <a:cs typeface="Segoe UI" panose="020B0502040204020203" pitchFamily="34" charset="0"/>
              </a:rPr>
              <a:t>industry a good career option?</a:t>
            </a:r>
          </a:p>
        </p:txBody>
      </p:sp>
      <p:sp>
        <p:nvSpPr>
          <p:cNvPr id="8" name="Rectangle 7">
            <a:extLst>
              <a:ext uri="{FF2B5EF4-FFF2-40B4-BE49-F238E27FC236}">
                <a16:creationId xmlns:a16="http://schemas.microsoft.com/office/drawing/2014/main" id="{526BCF2E-7703-4571-A897-21C5144780BC}"/>
              </a:ext>
            </a:extLst>
          </p:cNvPr>
          <p:cNvSpPr/>
          <p:nvPr/>
        </p:nvSpPr>
        <p:spPr>
          <a:xfrm>
            <a:off x="156039" y="-3502"/>
            <a:ext cx="100636" cy="6861502"/>
          </a:xfrm>
          <a:prstGeom prst="rect">
            <a:avLst/>
          </a:prstGeom>
          <a:solidFill>
            <a:srgbClr val="A6DA52"/>
          </a:solidFill>
          <a:ln>
            <a:solidFill>
              <a:srgbClr val="A6DA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Content Placeholder 2">
            <a:extLst>
              <a:ext uri="{FF2B5EF4-FFF2-40B4-BE49-F238E27FC236}">
                <a16:creationId xmlns:a16="http://schemas.microsoft.com/office/drawing/2014/main" id="{425EE05F-05BF-4E39-8A14-D55CD050292E}"/>
              </a:ext>
            </a:extLst>
          </p:cNvPr>
          <p:cNvSpPr>
            <a:spLocks noGrp="1"/>
          </p:cNvSpPr>
          <p:nvPr>
            <p:ph idx="1"/>
          </p:nvPr>
        </p:nvSpPr>
        <p:spPr>
          <a:xfrm>
            <a:off x="1646586" y="2769703"/>
            <a:ext cx="9634302" cy="3882887"/>
          </a:xfrm>
        </p:spPr>
        <p:txBody>
          <a:bodyPr>
            <a:normAutofit/>
          </a:bodyPr>
          <a:lstStyle/>
          <a:p>
            <a:pPr marL="0" indent="0">
              <a:lnSpc>
                <a:spcPct val="110000"/>
              </a:lnSpc>
              <a:buNone/>
            </a:pPr>
            <a:r>
              <a:rPr lang="en-GB" sz="2000" dirty="0">
                <a:latin typeface="Segoe UI" panose="020B0502040204020203" pitchFamily="34" charset="0"/>
                <a:cs typeface="Segoe UI" panose="020B0502040204020203" pitchFamily="34" charset="0"/>
              </a:rPr>
              <a:t>The Midlands has the most energy jobs in the UK with </a:t>
            </a:r>
            <a:r>
              <a:rPr lang="en-GB" sz="2000" b="1" dirty="0">
                <a:solidFill>
                  <a:srgbClr val="A6DA52"/>
                </a:solidFill>
                <a:latin typeface="Segoe UI" panose="020B0502040204020203" pitchFamily="34" charset="0"/>
                <a:cs typeface="Segoe UI" panose="020B0502040204020203" pitchFamily="34" charset="0"/>
              </a:rPr>
              <a:t>1 in 3 of energy jobs </a:t>
            </a:r>
            <a:r>
              <a:rPr lang="en-GB" sz="2000" dirty="0">
                <a:latin typeface="Segoe UI" panose="020B0502040204020203" pitchFamily="34" charset="0"/>
                <a:cs typeface="Segoe UI" panose="020B0502040204020203" pitchFamily="34" charset="0"/>
              </a:rPr>
              <a:t>based in this region, specialisms include:</a:t>
            </a:r>
          </a:p>
          <a:p>
            <a:pPr lvl="1">
              <a:lnSpc>
                <a:spcPct val="110000"/>
              </a:lnSpc>
            </a:pPr>
            <a:r>
              <a:rPr lang="en-GB" sz="2000" dirty="0">
                <a:latin typeface="Segoe UI" panose="020B0502040204020203" pitchFamily="34" charset="0"/>
                <a:cs typeface="Segoe UI" panose="020B0502040204020203" pitchFamily="34" charset="0"/>
              </a:rPr>
              <a:t>solar panels</a:t>
            </a:r>
          </a:p>
          <a:p>
            <a:pPr lvl="1">
              <a:lnSpc>
                <a:spcPct val="110000"/>
              </a:lnSpc>
            </a:pPr>
            <a:r>
              <a:rPr lang="en-GB" sz="2000" dirty="0">
                <a:latin typeface="Segoe UI" panose="020B0502040204020203" pitchFamily="34" charset="0"/>
                <a:cs typeface="Segoe UI" panose="020B0502040204020203" pitchFamily="34" charset="0"/>
              </a:rPr>
              <a:t>wind energy</a:t>
            </a:r>
          </a:p>
          <a:p>
            <a:pPr lvl="1">
              <a:lnSpc>
                <a:spcPct val="110000"/>
              </a:lnSpc>
            </a:pPr>
            <a:r>
              <a:rPr lang="en-GB" sz="2000" dirty="0">
                <a:latin typeface="Segoe UI" panose="020B0502040204020203" pitchFamily="34" charset="0"/>
                <a:cs typeface="Segoe UI" panose="020B0502040204020203" pitchFamily="34" charset="0"/>
              </a:rPr>
              <a:t>recycling</a:t>
            </a:r>
          </a:p>
          <a:p>
            <a:pPr lvl="1">
              <a:lnSpc>
                <a:spcPct val="110000"/>
              </a:lnSpc>
            </a:pPr>
            <a:r>
              <a:rPr lang="en-GB" sz="2000" dirty="0">
                <a:latin typeface="Segoe UI" panose="020B0502040204020203" pitchFamily="34" charset="0"/>
                <a:cs typeface="Segoe UI" panose="020B0502040204020203" pitchFamily="34" charset="0"/>
              </a:rPr>
              <a:t>sustainable building</a:t>
            </a:r>
          </a:p>
          <a:p>
            <a:pPr lvl="1">
              <a:lnSpc>
                <a:spcPct val="110000"/>
              </a:lnSpc>
            </a:pPr>
            <a:r>
              <a:rPr lang="en-GB" sz="2000" dirty="0">
                <a:latin typeface="Segoe UI" panose="020B0502040204020203" pitchFamily="34" charset="0"/>
                <a:cs typeface="Segoe UI" panose="020B0502040204020203" pitchFamily="34" charset="0"/>
              </a:rPr>
              <a:t>offshore power</a:t>
            </a:r>
          </a:p>
          <a:p>
            <a:pPr lvl="1">
              <a:lnSpc>
                <a:spcPct val="110000"/>
              </a:lnSpc>
            </a:pPr>
            <a:r>
              <a:rPr lang="en-GB" sz="2000" dirty="0">
                <a:latin typeface="Segoe UI" panose="020B0502040204020203" pitchFamily="34" charset="0"/>
                <a:cs typeface="Segoe UI" panose="020B0502040204020203" pitchFamily="34" charset="0"/>
              </a:rPr>
              <a:t>hydrogen and fuel cell technology</a:t>
            </a:r>
          </a:p>
          <a:p>
            <a:pPr lvl="1">
              <a:lnSpc>
                <a:spcPct val="110000"/>
              </a:lnSpc>
            </a:pPr>
            <a:r>
              <a:rPr lang="en-GB" sz="2000" dirty="0">
                <a:latin typeface="Segoe UI" panose="020B0502040204020203" pitchFamily="34" charset="0"/>
                <a:cs typeface="Segoe UI" panose="020B0502040204020203" pitchFamily="34" charset="0"/>
              </a:rPr>
              <a:t>electric vehicle servicing. </a:t>
            </a:r>
          </a:p>
          <a:p>
            <a:pPr lvl="2"/>
            <a:endParaRPr lang="en-GB" dirty="0"/>
          </a:p>
        </p:txBody>
      </p:sp>
    </p:spTree>
    <p:extLst>
      <p:ext uri="{BB962C8B-B14F-4D97-AF65-F5344CB8AC3E}">
        <p14:creationId xmlns:p14="http://schemas.microsoft.com/office/powerpoint/2010/main" val="1778445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4539</TotalTime>
  <Words>2089</Words>
  <Application>Microsoft Office PowerPoint</Application>
  <PresentationFormat>Widescreen</PresentationFormat>
  <Paragraphs>299</Paragraphs>
  <Slides>32</Slides>
  <Notes>1</Notes>
  <HiddenSlides>0</HiddenSlides>
  <MMClips>3</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32</vt:i4>
      </vt:variant>
    </vt:vector>
  </HeadingPairs>
  <TitlesOfParts>
    <vt:vector size="37" baseType="lpstr">
      <vt:lpstr>Arial</vt:lpstr>
      <vt:lpstr>Calibri</vt:lpstr>
      <vt:lpstr>Calibri Light</vt:lpstr>
      <vt:lpstr>Segoe UI</vt:lpstr>
      <vt:lpstr>Office Theme</vt:lpstr>
      <vt:lpstr>PowerPoint Presentation</vt:lpstr>
      <vt:lpstr>What do the terms  Health and  Social Care  mean to you?</vt:lpstr>
      <vt:lpstr>PowerPoint Presentation</vt:lpstr>
      <vt:lpstr>PowerPoint Presentation</vt:lpstr>
      <vt:lpstr>The Impact of Covid-19</vt:lpstr>
      <vt:lpstr>PowerPoint Presentation</vt:lpstr>
      <vt:lpstr>Why is the Low Carbon / Renewable  industry a good career option?</vt:lpstr>
      <vt:lpstr>Why is the Low Carbon / Renewable  industry a good career option?</vt:lpstr>
      <vt:lpstr>Why is the Low Carbon / Renewable  industry a good career option?</vt:lpstr>
      <vt:lpstr>Why is the Low Carbon / Renewable  industry a good career option?</vt:lpstr>
      <vt:lpstr>Why is the Low Carbon / Renewable  industry a good career option?</vt:lpstr>
      <vt:lpstr>Why is the Low Carbon / Renewable  industry a good career option?</vt:lpstr>
      <vt:lpstr>Activity</vt:lpstr>
      <vt:lpstr>Activity</vt:lpstr>
      <vt:lpstr>Activity</vt:lpstr>
      <vt:lpstr>PowerPoint Presentation</vt:lpstr>
      <vt:lpstr>PowerPoint Presentation</vt:lpstr>
      <vt:lpstr>Activity</vt:lpstr>
      <vt:lpstr>PowerPoint Presentation</vt:lpstr>
      <vt:lpstr>Activity</vt:lpstr>
      <vt:lpstr>PowerPoint Presentation</vt:lpstr>
      <vt:lpstr>Activity</vt:lpstr>
      <vt:lpstr>Next steps</vt:lpstr>
      <vt:lpstr>Next steps</vt:lpstr>
      <vt:lpstr>Next steps</vt:lpstr>
      <vt:lpstr>Next steps</vt:lpstr>
      <vt:lpstr>PowerPoint Presentation</vt:lpstr>
      <vt:lpstr>PowerPoint Presentation</vt:lpstr>
      <vt:lpstr>PowerPoint Presentation</vt:lpstr>
      <vt:lpstr>Want to know more? </vt:lpstr>
      <vt:lpstr>Want to know more?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Health Care</dc:title>
  <dc:creator>Mike Sherlock</dc:creator>
  <cp:lastModifiedBy>Laura Sherlock</cp:lastModifiedBy>
  <cp:revision>120</cp:revision>
  <dcterms:created xsi:type="dcterms:W3CDTF">2020-06-26T09:35:04Z</dcterms:created>
  <dcterms:modified xsi:type="dcterms:W3CDTF">2021-06-17T09:50:30Z</dcterms:modified>
</cp:coreProperties>
</file>