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87" r:id="rId2"/>
    <p:sldId id="388" r:id="rId3"/>
    <p:sldId id="374" r:id="rId4"/>
    <p:sldId id="377" r:id="rId5"/>
    <p:sldId id="401" r:id="rId6"/>
    <p:sldId id="402" r:id="rId7"/>
    <p:sldId id="382" r:id="rId8"/>
    <p:sldId id="403" r:id="rId9"/>
    <p:sldId id="409" r:id="rId10"/>
    <p:sldId id="410" r:id="rId11"/>
    <p:sldId id="400" r:id="rId12"/>
    <p:sldId id="406" r:id="rId13"/>
    <p:sldId id="367" r:id="rId14"/>
    <p:sldId id="405" r:id="rId15"/>
    <p:sldId id="407" r:id="rId16"/>
    <p:sldId id="408" r:id="rId17"/>
    <p:sldId id="342" r:id="rId18"/>
    <p:sldId id="385" r:id="rId19"/>
    <p:sldId id="369" r:id="rId20"/>
    <p:sldId id="356" r:id="rId21"/>
    <p:sldId id="357" r:id="rId22"/>
    <p:sldId id="38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Sherlock" initials="MS" lastIdx="6" clrIdx="0"/>
  <p:cmAuthor id="2" name="Laura Sherlock" initials="LS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1C85"/>
    <a:srgbClr val="E690C2"/>
    <a:srgbClr val="D56EA9"/>
    <a:srgbClr val="F9A5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17" autoAdjust="0"/>
    <p:restoredTop sz="94660"/>
  </p:normalViewPr>
  <p:slideViewPr>
    <p:cSldViewPr snapToGrid="0">
      <p:cViewPr varScale="1">
        <p:scale>
          <a:sx n="72" d="100"/>
          <a:sy n="72" d="100"/>
        </p:scale>
        <p:origin x="70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-259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098AF-8D6E-4468-A861-0FEB3BAD0C35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F2617-662B-4C02-9E64-66DB3DB9F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537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72D43-1BCC-4D52-BC68-5C56B2C73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C9EDD0-E0C8-447F-9932-C0CE2EB342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6CCA9-DE4E-4DD1-A6C6-BD9F4A888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64E3F-CA76-4DF8-8BF8-E14DBAAD0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4E385-DB0C-4888-A50B-E26BF993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89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8099B-62CC-4BF0-9270-85E695333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D7F5A-54CB-44E1-A6A7-4172B7B25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19F12-5B60-4971-B6E2-AE0D4C0E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D4019-A610-47E2-A467-09E7BA4D1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39BC0-8898-4208-8249-8599DB88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0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0B3C52-D879-4032-8ED5-2A8CE5C91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77FB6-FD13-4DAD-9D9D-D77930203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9BB6E-B0B3-4494-AB83-AE194D0A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12394-6D65-4F4F-9A1E-1B9E6A1D6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AC7F8-F374-4D21-A1F9-07BF6DCE0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22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F2AA4-EF7A-465C-B751-3230B542B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A14F1-9715-425F-9394-3D91AF5F4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C3DCD-318E-4E03-A23D-EA1A106BC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C132B-73BD-4586-A04A-5EBC57718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FD65A-5D49-4574-83EC-70449D436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28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ED77-D796-497E-BB2B-1FDD228AF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AAD31E-FCEC-4DA4-A7AD-7543395A6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F6CBA-76F0-43E0-937B-CA57E3A4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37536-04EB-4262-861E-0E6905C9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C9860-36E6-4992-9B22-5F49B939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687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2966A-1C0A-47E4-942D-E856F963F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D0171-E8B0-4792-9D6E-5F2C3A9523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D6719-DFAB-4CC7-BBD8-BFB3C25B2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0E8C5-837E-4280-902E-6BD5B025B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08CCD-8628-434A-9430-2B5C226E5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EE158-F931-4EDF-9317-676639BF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61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03EA-C5AB-45E8-9392-312F9145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EC9C7-F5E6-4664-B141-CE99262FB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F5406-C1EA-4EC7-8376-1C904852E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ECF59-A375-4AA6-8D06-BA04B76762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7A27EE-BE8D-40DF-AC56-4FF0759510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39F10-709E-4811-A333-7E98F45AE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883089-2E7F-4AFB-BB4C-6DAD4472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D81D14-08DB-479D-87CD-4BFB456D3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10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EB9A-3422-40A3-9B9F-2C675C6E4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968A39-2A1E-4921-B7B8-2557A1E6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4F4C9-C909-4BBA-BE29-78E7D83A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7F462-76FE-4821-98DD-1F56FDE8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1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A85D2-F90D-4D66-8E34-AC530AB1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2C38E-4D79-44D3-A3D0-94786E1F6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2735F-0AC5-492F-9D95-D45847BA1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4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F55AE-2463-4963-87E3-53A97EC2B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6055-9BD7-4C61-BEAA-9EA5511E1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F70C8-DA18-4D2A-830E-6FD9C8A79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D8030-F38B-4E07-B904-E02B9F99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EB677-455D-4B51-81FD-E120F63F7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31247-5602-4D6C-A1E8-812C437F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26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3AA30-6748-4E2C-8D84-5EC0B2C8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D46146-C2DB-44F8-858B-F118A3805C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1F54-5AF6-45E0-9B8C-0D38093F0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638224-3BBA-432C-B5B7-7FBEFB71B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97CD9-60DB-4A6C-8B90-4983CBE1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EEB59-75D2-444B-B966-C664FBE32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3C0092-ECBA-4005-9B1B-142A15D26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DF237-64B7-481E-8807-0B23DB33B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38811-AA25-4344-A42D-8D01023E26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523B-65B1-4688-88F3-CCB3D2D40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CAED1-A1E8-4693-8FA2-9962CEC0A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0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_xAQNNi4pA?feature=oembed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s.com/" TargetMode="External"/><Relationship Id="rId2" Type="http://schemas.openxmlformats.org/officeDocument/2006/relationships/hyperlink" Target="http://www.getintoteaching.education.gov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hyperlink" Target="http://www.feadvice.org.uk/" TargetMode="External"/><Relationship Id="rId4" Type="http://schemas.openxmlformats.org/officeDocument/2006/relationships/hyperlink" Target="http://www.tefl.org.uk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YC8s409nI4?feature=oembed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4706393" y="5760942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296537" y="4002166"/>
            <a:ext cx="1089546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latin typeface="Segoe UI" panose="020B0502040204020203" pitchFamily="34" charset="0"/>
                <a:cs typeface="Segoe UI" panose="020B0502040204020203" pitchFamily="34" charset="0"/>
              </a:rPr>
              <a:t>Education</a:t>
            </a:r>
            <a:endParaRPr lang="en-GB" sz="6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6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engineering drawing&#10;&#10;Description automatically generated">
            <a:extLst>
              <a:ext uri="{FF2B5EF4-FFF2-40B4-BE49-F238E27FC236}">
                <a16:creationId xmlns:a16="http://schemas.microsoft.com/office/drawing/2014/main" id="{9A399C22-DE00-44D2-82AB-95D96E15A1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629" y="153625"/>
            <a:ext cx="7697337" cy="68966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72BC42E-A45C-4AC0-A07F-FE2D6E05DAB9}"/>
              </a:ext>
            </a:extLst>
          </p:cNvPr>
          <p:cNvSpPr txBox="1">
            <a:spLocks/>
          </p:cNvSpPr>
          <p:nvPr/>
        </p:nvSpPr>
        <p:spPr>
          <a:xfrm>
            <a:off x="0" y="153625"/>
            <a:ext cx="3630304" cy="14486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Types of roles in Education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47674D-1CB4-406B-9FF9-5BFC3C9AA546}"/>
              </a:ext>
            </a:extLst>
          </p:cNvPr>
          <p:cNvSpPr/>
          <p:nvPr/>
        </p:nvSpPr>
        <p:spPr>
          <a:xfrm>
            <a:off x="9619813" y="3136459"/>
            <a:ext cx="2430023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Across: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Nursery 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Careers advisor 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University</a:t>
            </a:r>
          </a:p>
          <a:p>
            <a:pPr algn="just"/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Down: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Human resources 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Receptionist 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Lecturer 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Teacher 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Marketing 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Maintenance</a:t>
            </a:r>
            <a:endParaRPr lang="en-GB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D66204-415D-4C84-94CA-F6F15119A25B}"/>
              </a:ext>
            </a:extLst>
          </p:cNvPr>
          <p:cNvSpPr/>
          <p:nvPr/>
        </p:nvSpPr>
        <p:spPr>
          <a:xfrm rot="5400000">
            <a:off x="1738341" y="-289714"/>
            <a:ext cx="153622" cy="3630303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3C53B218-D647-40EF-86BF-310341CB4741}"/>
              </a:ext>
            </a:extLst>
          </p:cNvPr>
          <p:cNvSpPr/>
          <p:nvPr/>
        </p:nvSpPr>
        <p:spPr>
          <a:xfrm>
            <a:off x="142164" y="6376829"/>
            <a:ext cx="320723" cy="327546"/>
          </a:xfrm>
          <a:prstGeom prst="flowChartConnector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BBC8116E-2A58-416D-9C26-D5FE40522787}"/>
              </a:ext>
            </a:extLst>
          </p:cNvPr>
          <p:cNvSpPr/>
          <p:nvPr/>
        </p:nvSpPr>
        <p:spPr>
          <a:xfrm>
            <a:off x="142162" y="5290895"/>
            <a:ext cx="320723" cy="327546"/>
          </a:xfrm>
          <a:prstGeom prst="flowChartConnector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55E88252-0CF9-4A20-9837-D1A857F661C6}"/>
              </a:ext>
            </a:extLst>
          </p:cNvPr>
          <p:cNvSpPr/>
          <p:nvPr/>
        </p:nvSpPr>
        <p:spPr>
          <a:xfrm>
            <a:off x="142163" y="5833862"/>
            <a:ext cx="320723" cy="327546"/>
          </a:xfrm>
          <a:prstGeom prst="flowChartConnector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93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You Teach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are going to get into groups and you are going to teach me!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Get into 5 groups.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Each group is going to explore a routes for further study: A Levels, T Levels, Technical/Vocational/Applied and Apprenticeships/Traineeships.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Each group will then prepare to tell the rest of the class about what it is.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picture containing chart&#10;&#10;Description automatically generated">
            <a:extLst>
              <a:ext uri="{FF2B5EF4-FFF2-40B4-BE49-F238E27FC236}">
                <a16:creationId xmlns:a16="http://schemas.microsoft.com/office/drawing/2014/main" id="{DA08AB2B-6E42-4808-A19A-39314BEFC5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595" y="5538372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52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You Teach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Think about: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do you want your audience to learn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actions do you want your audience to take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Structure of the presentation – so that it is easy for your audience to follow and understand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need to stick to time – don’t go over and don’t go under! You will have 2 minutes to present back to the class.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Before we begin, we are going to watch a short video that will be very useful.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D7D06E22-052D-4EC3-82D6-F4B6E87CA4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595" y="5538372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39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nline Media 4" title="Department for Education Post-16 Choices Animation">
            <a:hlinkClick r:id="" action="ppaction://media"/>
            <a:extLst>
              <a:ext uri="{FF2B5EF4-FFF2-40B4-BE49-F238E27FC236}">
                <a16:creationId xmlns:a16="http://schemas.microsoft.com/office/drawing/2014/main" id="{7C937557-8134-48AB-B085-233F8199CB3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60871" y="470952"/>
            <a:ext cx="10470258" cy="591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7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You Teach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1308308" cy="435133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have 15 minutes to prepare your presentation and then we will be feeding back to the class.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Levels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the academic route where students can study individual subjects further.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 Levels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a vocational classroom route; students study their chosen vocation in the classroom with a formally assessed industry placement as well.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Apprenticeships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– a vocational on-the-job qualification where students can get qualified while getting paid.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Traineeships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– a one year route into apprenticeships.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Technical/Vocational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work focused study programme, which provides the preparation and training needed for work or apprenticeships.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Applied Qualifications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combine academic learning with practical skills to prepare you for further study. They provide an overview of a sector you might be interested in. 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Entrepreneurship</a:t>
            </a:r>
            <a:r>
              <a:rPr lang="en-GB" sz="2000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setting up your own business. Take a look at Prince’s Trust for some really great resources to help you explore this option further.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0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You Teach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947532"/>
            <a:ext cx="11308308" cy="4101791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Time to present. While watching presentations, write down any questions or feedback you have for the groups presenting.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Levels</a:t>
            </a:r>
            <a:endParaRPr lang="en-GB" sz="2000" dirty="0">
              <a:solidFill>
                <a:srgbClr val="CB1C8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solidFill>
                <a:srgbClr val="CB1C8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Technical / Vocational / Applied</a:t>
            </a:r>
          </a:p>
          <a:p>
            <a:pPr marL="0" indent="0">
              <a:buNone/>
            </a:pPr>
            <a:endParaRPr lang="en-GB" sz="2000" b="1" dirty="0">
              <a:solidFill>
                <a:srgbClr val="CB1C8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 Levels</a:t>
            </a:r>
          </a:p>
          <a:p>
            <a:pPr marL="0" indent="0">
              <a:buNone/>
            </a:pPr>
            <a:endParaRPr lang="en-GB" sz="2000" b="1" dirty="0">
              <a:solidFill>
                <a:srgbClr val="CB1C8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Apprenticeships and Traineeships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FA810B00-7163-40C1-845A-591285C894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595" y="5538372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6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You Teach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874518"/>
            <a:ext cx="11308308" cy="4174805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Reflecting on this activity, you have all demonstrated </a:t>
            </a: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skills for your future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this could be for Sixth Form, College or Job applications.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Having skills can increase your </a:t>
            </a: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earning potential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Looking at where there is a skills gap can </a:t>
            </a: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increase your employability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do we mean by </a:t>
            </a:r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FA810B00-7163-40C1-845A-591285C894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595" y="5538372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84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2589072"/>
            <a:ext cx="6096000" cy="4258646"/>
          </a:xfrm>
          <a:prstGeom prst="rect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2589072"/>
            <a:ext cx="6096000" cy="4268928"/>
          </a:xfrm>
          <a:prstGeom prst="rect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410223"/>
            <a:ext cx="7032158" cy="5408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481473" y="2831078"/>
            <a:ext cx="487225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Soft Skills, Transferable Skills, </a:t>
            </a:r>
          </a:p>
          <a:p>
            <a:r>
              <a:rPr lang="en-GB" sz="24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Employability Skills</a:t>
            </a:r>
            <a:endParaRPr lang="en-GB" b="1" dirty="0">
              <a:solidFill>
                <a:srgbClr val="CB1C8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374818" y="3899597"/>
            <a:ext cx="5262345" cy="1721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will be learned in specific training, such as doing a PGCE or Post Graduate Certificate in Education, completed after graduating university with a degree.</a:t>
            </a:r>
          </a:p>
          <a:p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6475439" y="3899597"/>
            <a:ext cx="549094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qualities that you pick up over time; for example in work experience or hobbies or </a:t>
            </a:r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school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things like: 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Listening			Speaking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Problem Solving		Creativity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Staying Positive		Aiming High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Leadership		Team Work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FFF5F6-104D-42EC-8998-CC30047CFF19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FA7C82-7ED0-4773-9A40-544A7026B241}"/>
              </a:ext>
            </a:extLst>
          </p:cNvPr>
          <p:cNvSpPr/>
          <p:nvPr/>
        </p:nvSpPr>
        <p:spPr>
          <a:xfrm>
            <a:off x="374818" y="1801920"/>
            <a:ext cx="115915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There are two categories of skills:</a:t>
            </a: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37D007B3-26C3-4351-8B9D-D15268A1E955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082DCA17-ABDF-47EA-A723-9AC070C62235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7B84D9B9-C399-4813-A8A1-995FAAB108B3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DE69B23-AFF9-42FF-8C0F-663135F788ED}"/>
              </a:ext>
            </a:extLst>
          </p:cNvPr>
          <p:cNvSpPr/>
          <p:nvPr/>
        </p:nvSpPr>
        <p:spPr>
          <a:xfrm>
            <a:off x="374818" y="2825226"/>
            <a:ext cx="487225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 Skills, Technical Skills, </a:t>
            </a:r>
          </a:p>
          <a:p>
            <a:r>
              <a:rPr lang="en-GB" sz="24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Vocational Skills</a:t>
            </a:r>
            <a:endParaRPr lang="en-GB" b="1" dirty="0">
              <a:solidFill>
                <a:srgbClr val="CB1C8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6ED30A0-827E-4335-A84C-873C9B1A94E5}"/>
              </a:ext>
            </a:extLst>
          </p:cNvPr>
          <p:cNvSpPr/>
          <p:nvPr/>
        </p:nvSpPr>
        <p:spPr>
          <a:xfrm>
            <a:off x="0" y="2432981"/>
            <a:ext cx="12192000" cy="18553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01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lendar&#10;&#10;Description automatically generated">
            <a:extLst>
              <a:ext uri="{FF2B5EF4-FFF2-40B4-BE49-F238E27FC236}">
                <a16:creationId xmlns:a16="http://schemas.microsoft.com/office/drawing/2014/main" id="{57C087BD-293C-47CF-8A88-230FDCD81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061" y="-181096"/>
            <a:ext cx="12427061" cy="722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043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335847"/>
            <a:ext cx="6096000" cy="4720658"/>
          </a:xfrm>
          <a:prstGeom prst="rect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1335846"/>
            <a:ext cx="6096000" cy="4718074"/>
          </a:xfrm>
          <a:prstGeom prst="rect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334186"/>
            <a:ext cx="7032158" cy="999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Pathways Mapping Activity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595057" y="1730859"/>
            <a:ext cx="5130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What does this mean for you?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787020" y="2443490"/>
            <a:ext cx="44660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this industry is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why it is an important industry locally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skills you have that are relevant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different routes for further study:</a:t>
            </a:r>
          </a:p>
          <a:p>
            <a:pPr algn="ctr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 – A Level – T Level Technical/Vocational – Applied Traineeships – Entrepreneurship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7002093" y="2426824"/>
            <a:ext cx="481508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Which job roles from this industry interest you the most?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key employability skills and qualifications do you think you need to get this job?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route do you think you need to take to get there? 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25C836-6182-433C-A0BD-53F1DD9903B2}"/>
              </a:ext>
            </a:extLst>
          </p:cNvPr>
          <p:cNvSpPr/>
          <p:nvPr/>
        </p:nvSpPr>
        <p:spPr>
          <a:xfrm>
            <a:off x="466520" y="1726405"/>
            <a:ext cx="4032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Today we have talked about: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45B0B7-79C8-4D9E-8256-3976F1225613}"/>
              </a:ext>
            </a:extLst>
          </p:cNvPr>
          <p:cNvSpPr/>
          <p:nvPr/>
        </p:nvSpPr>
        <p:spPr>
          <a:xfrm>
            <a:off x="595332" y="2579396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6750D8-B75C-4073-8477-742392E5B3A0}"/>
              </a:ext>
            </a:extLst>
          </p:cNvPr>
          <p:cNvSpPr/>
          <p:nvPr/>
        </p:nvSpPr>
        <p:spPr>
          <a:xfrm>
            <a:off x="595332" y="3189730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CBD7E4-7C92-4ACA-8D67-587D10058BD4}"/>
              </a:ext>
            </a:extLst>
          </p:cNvPr>
          <p:cNvSpPr/>
          <p:nvPr/>
        </p:nvSpPr>
        <p:spPr>
          <a:xfrm>
            <a:off x="595332" y="3800084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4F51E8F-FBE5-44B3-B1F7-4C9AE93B84C1}"/>
              </a:ext>
            </a:extLst>
          </p:cNvPr>
          <p:cNvSpPr/>
          <p:nvPr/>
        </p:nvSpPr>
        <p:spPr>
          <a:xfrm>
            <a:off x="595331" y="4410418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E84766-6FA0-43A9-A0E7-9E11EDE92F92}"/>
              </a:ext>
            </a:extLst>
          </p:cNvPr>
          <p:cNvSpPr/>
          <p:nvPr/>
        </p:nvSpPr>
        <p:spPr>
          <a:xfrm>
            <a:off x="0" y="6228850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latin typeface="Segoe UI" panose="020B0502040204020203" pitchFamily="34" charset="0"/>
                <a:cs typeface="Segoe UI" panose="020B0502040204020203" pitchFamily="34" charset="0"/>
              </a:rPr>
              <a:t>Use the Pathways poster and table handout to help you map out your pathway route.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1510EF6-0011-4864-936A-06103DC20FE8}"/>
              </a:ext>
            </a:extLst>
          </p:cNvPr>
          <p:cNvSpPr/>
          <p:nvPr/>
        </p:nvSpPr>
        <p:spPr>
          <a:xfrm>
            <a:off x="6810281" y="2554332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D13AE7-B5DE-42FF-A164-16C742BECC88}"/>
              </a:ext>
            </a:extLst>
          </p:cNvPr>
          <p:cNvSpPr/>
          <p:nvPr/>
        </p:nvSpPr>
        <p:spPr>
          <a:xfrm>
            <a:off x="6810281" y="3479955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9EFC38-41CE-438E-B98B-F7AE38A8B684}"/>
              </a:ext>
            </a:extLst>
          </p:cNvPr>
          <p:cNvSpPr/>
          <p:nvPr/>
        </p:nvSpPr>
        <p:spPr>
          <a:xfrm>
            <a:off x="6810280" y="4700644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23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0274" y="0"/>
            <a:ext cx="4535606" cy="685800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What do the terms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Health</a:t>
            </a: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 Care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mean to you?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01D9D7-0CF1-4590-A87A-D29FD312AA5A}"/>
              </a:ext>
            </a:extLst>
          </p:cNvPr>
          <p:cNvSpPr/>
          <p:nvPr/>
        </p:nvSpPr>
        <p:spPr>
          <a:xfrm>
            <a:off x="0" y="-1"/>
            <a:ext cx="4811331" cy="685799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C0AFDB-6DAA-451C-A9ED-1A2A6FDFCAB2}"/>
              </a:ext>
            </a:extLst>
          </p:cNvPr>
          <p:cNvSpPr/>
          <p:nvPr/>
        </p:nvSpPr>
        <p:spPr>
          <a:xfrm>
            <a:off x="1311172" y="-3"/>
            <a:ext cx="4784828" cy="6857999"/>
          </a:xfrm>
          <a:prstGeom prst="rect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F5FC31-50AD-4F1A-BACA-75276CAA2A3B}"/>
              </a:ext>
            </a:extLst>
          </p:cNvPr>
          <p:cNvSpPr/>
          <p:nvPr/>
        </p:nvSpPr>
        <p:spPr>
          <a:xfrm>
            <a:off x="2933252" y="-7"/>
            <a:ext cx="4769649" cy="6857998"/>
          </a:xfrm>
          <a:prstGeom prst="rect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7520B38-83FF-45FD-9AAA-031730E98957}"/>
              </a:ext>
            </a:extLst>
          </p:cNvPr>
          <p:cNvSpPr txBox="1">
            <a:spLocks/>
          </p:cNvSpPr>
          <p:nvPr/>
        </p:nvSpPr>
        <p:spPr>
          <a:xfrm>
            <a:off x="3545305" y="-15"/>
            <a:ext cx="2888106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does the term </a:t>
            </a:r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Education</a:t>
            </a:r>
            <a:b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mean to you?</a:t>
            </a:r>
          </a:p>
        </p:txBody>
      </p:sp>
    </p:spTree>
    <p:extLst>
      <p:ext uri="{BB962C8B-B14F-4D97-AF65-F5344CB8AC3E}">
        <p14:creationId xmlns:p14="http://schemas.microsoft.com/office/powerpoint/2010/main" val="2670441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609600"/>
            <a:ext cx="12192000" cy="1126436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029681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F4B68A-B5AD-4983-9469-BD82CC922C30}"/>
              </a:ext>
            </a:extLst>
          </p:cNvPr>
          <p:cNvSpPr txBox="1">
            <a:spLocks/>
          </p:cNvSpPr>
          <p:nvPr/>
        </p:nvSpPr>
        <p:spPr>
          <a:xfrm>
            <a:off x="223912" y="2068890"/>
            <a:ext cx="11275683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in school: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3E7C2816-819F-4DFD-B0A4-9F81CE155924}"/>
              </a:ext>
            </a:extLst>
          </p:cNvPr>
          <p:cNvSpPr/>
          <p:nvPr/>
        </p:nvSpPr>
        <p:spPr>
          <a:xfrm>
            <a:off x="4226952" y="2865305"/>
            <a:ext cx="1671546" cy="1665694"/>
          </a:xfrm>
          <a:prstGeom prst="flowChartConnector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Digital Careers Guidance Tool</a:t>
            </a:r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8D696D3-07B6-400B-9BBB-E9AB3ACC57F7}"/>
              </a:ext>
            </a:extLst>
          </p:cNvPr>
          <p:cNvSpPr/>
          <p:nvPr/>
        </p:nvSpPr>
        <p:spPr>
          <a:xfrm>
            <a:off x="8244982" y="2867713"/>
            <a:ext cx="1709510" cy="1665695"/>
          </a:xfrm>
          <a:prstGeom prst="flowChartConnector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Enterprise Adviser</a:t>
            </a:r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B14DC290-5627-4C34-AB90-9EB5C5C5E365}"/>
              </a:ext>
            </a:extLst>
          </p:cNvPr>
          <p:cNvSpPr/>
          <p:nvPr/>
        </p:nvSpPr>
        <p:spPr>
          <a:xfrm>
            <a:off x="2225432" y="2865304"/>
            <a:ext cx="1671546" cy="1660614"/>
          </a:xfrm>
          <a:prstGeom prst="flowChartConnector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Leader</a:t>
            </a:r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7A7B41A4-7EBA-4DE2-BAEF-7DF3EF7E8F38}"/>
              </a:ext>
            </a:extLst>
          </p:cNvPr>
          <p:cNvSpPr/>
          <p:nvPr/>
        </p:nvSpPr>
        <p:spPr>
          <a:xfrm>
            <a:off x="223912" y="2865304"/>
            <a:ext cx="1671546" cy="1660614"/>
          </a:xfrm>
          <a:prstGeom prst="flowChartConnector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Adviser</a:t>
            </a:r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A453C7F1-477D-43CE-A146-2A01EC153669}"/>
              </a:ext>
            </a:extLst>
          </p:cNvPr>
          <p:cNvSpPr/>
          <p:nvPr/>
        </p:nvSpPr>
        <p:spPr>
          <a:xfrm>
            <a:off x="10246502" y="2865304"/>
            <a:ext cx="1671546" cy="1665695"/>
          </a:xfrm>
          <a:prstGeom prst="flowChartConnector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 Links</a:t>
            </a:r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B7C41383-44D4-496C-8FD7-13F6DD73C96D}"/>
              </a:ext>
            </a:extLst>
          </p:cNvPr>
          <p:cNvSpPr/>
          <p:nvPr/>
        </p:nvSpPr>
        <p:spPr>
          <a:xfrm>
            <a:off x="6243462" y="2865304"/>
            <a:ext cx="1671546" cy="1665695"/>
          </a:xfrm>
          <a:prstGeom prst="flowChartConnector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School Intranet Careers Section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BD7AFA8F-EC09-448F-BCAF-4ADE5D4B1516}"/>
              </a:ext>
            </a:extLst>
          </p:cNvPr>
          <p:cNvSpPr txBox="1">
            <a:spLocks/>
          </p:cNvSpPr>
          <p:nvPr/>
        </p:nvSpPr>
        <p:spPr>
          <a:xfrm>
            <a:off x="395307" y="4784063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online: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DCCD22-D929-4D79-8E95-EF2253D0BB9E}"/>
              </a:ext>
            </a:extLst>
          </p:cNvPr>
          <p:cNvSpPr/>
          <p:nvPr/>
        </p:nvSpPr>
        <p:spPr>
          <a:xfrm>
            <a:off x="1072444" y="5447016"/>
            <a:ext cx="5023556" cy="132343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www.getintoteaching.education.gov.uk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www.tes.com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www.tefl.org.uk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www.feadvice.org.uk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992159D-288C-4D16-825E-62B1561375BB}"/>
              </a:ext>
            </a:extLst>
          </p:cNvPr>
          <p:cNvSpPr/>
          <p:nvPr/>
        </p:nvSpPr>
        <p:spPr>
          <a:xfrm>
            <a:off x="757730" y="5575396"/>
            <a:ext cx="124865" cy="118784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3D8415B-30E3-4C92-B8CF-CF72E13DB156}"/>
              </a:ext>
            </a:extLst>
          </p:cNvPr>
          <p:cNvSpPr/>
          <p:nvPr/>
        </p:nvSpPr>
        <p:spPr>
          <a:xfrm>
            <a:off x="757729" y="5887852"/>
            <a:ext cx="124865" cy="118784"/>
          </a:xfrm>
          <a:prstGeom prst="ellipse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7D50CC4-123C-4E46-9859-6B882EB9127B}"/>
              </a:ext>
            </a:extLst>
          </p:cNvPr>
          <p:cNvSpPr/>
          <p:nvPr/>
        </p:nvSpPr>
        <p:spPr>
          <a:xfrm>
            <a:off x="757728" y="6200308"/>
            <a:ext cx="124865" cy="118784"/>
          </a:xfrm>
          <a:prstGeom prst="ellipse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DAC9B0A-8C86-45A7-9074-2D68E55DD65F}"/>
              </a:ext>
            </a:extLst>
          </p:cNvPr>
          <p:cNvSpPr/>
          <p:nvPr/>
        </p:nvSpPr>
        <p:spPr>
          <a:xfrm>
            <a:off x="757727" y="6512764"/>
            <a:ext cx="124865" cy="118784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picture containing chart&#10;&#10;Description automatically generated">
            <a:extLst>
              <a:ext uri="{FF2B5EF4-FFF2-40B4-BE49-F238E27FC236}">
                <a16:creationId xmlns:a16="http://schemas.microsoft.com/office/drawing/2014/main" id="{5DA5025D-6EF6-47D0-A61A-78BC41E56F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595" y="5538372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49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" grpId="0" animBg="1"/>
      <p:bldP spid="27" grpId="0" animBg="1"/>
      <p:bldP spid="28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1415270"/>
            <a:ext cx="12192000" cy="1126436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832976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89920DA-32C2-45C9-8A83-775A985C658C}"/>
              </a:ext>
            </a:extLst>
          </p:cNvPr>
          <p:cNvSpPr txBox="1">
            <a:spLocks/>
          </p:cNvSpPr>
          <p:nvPr/>
        </p:nvSpPr>
        <p:spPr>
          <a:xfrm>
            <a:off x="223912" y="2674735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Some local employers: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A3185E5-FFFA-4046-AB76-87DA58E6ED2B}"/>
              </a:ext>
            </a:extLst>
          </p:cNvPr>
          <p:cNvSpPr/>
          <p:nvPr/>
        </p:nvSpPr>
        <p:spPr>
          <a:xfrm>
            <a:off x="902292" y="3527315"/>
            <a:ext cx="10724966" cy="255454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Sixth Form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Further Education Colleges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Primary Schools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Secondary Schools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Academies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Special Schools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De Montfort University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Loughborough University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University of Leicester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Leicester City Council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Leicestershire County Council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Language Schools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Children’s Centres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Training Providers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Private Tuition Organisations</a:t>
            </a:r>
          </a:p>
        </p:txBody>
      </p:sp>
      <p:pic>
        <p:nvPicPr>
          <p:cNvPr id="63" name="Picture 6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3FF7BDB-8AF1-4F7D-80A1-62BEB2EC2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66" name="Picture 65" descr="Logo&#10;&#10;Description automatically generated">
            <a:extLst>
              <a:ext uri="{FF2B5EF4-FFF2-40B4-BE49-F238E27FC236}">
                <a16:creationId xmlns:a16="http://schemas.microsoft.com/office/drawing/2014/main" id="{0E6A7307-68A7-44A7-8FDD-5C513B4341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67" name="Picture 66" descr="A picture containing chart&#10;&#10;Description automatically generated">
            <a:extLst>
              <a:ext uri="{FF2B5EF4-FFF2-40B4-BE49-F238E27FC236}">
                <a16:creationId xmlns:a16="http://schemas.microsoft.com/office/drawing/2014/main" id="{D43F5479-C0FC-4BDE-B646-501B4F7ED8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72" name="Oval 71">
            <a:extLst>
              <a:ext uri="{FF2B5EF4-FFF2-40B4-BE49-F238E27FC236}">
                <a16:creationId xmlns:a16="http://schemas.microsoft.com/office/drawing/2014/main" id="{A0013713-6911-49A9-86A0-634C1E6A89F1}"/>
              </a:ext>
            </a:extLst>
          </p:cNvPr>
          <p:cNvSpPr/>
          <p:nvPr/>
        </p:nvSpPr>
        <p:spPr>
          <a:xfrm>
            <a:off x="562173" y="4000616"/>
            <a:ext cx="124865" cy="118784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5FABEFB-FC64-402A-8A06-9531CE5E94A4}"/>
              </a:ext>
            </a:extLst>
          </p:cNvPr>
          <p:cNvSpPr/>
          <p:nvPr/>
        </p:nvSpPr>
        <p:spPr>
          <a:xfrm>
            <a:off x="562174" y="3709582"/>
            <a:ext cx="124865" cy="118784"/>
          </a:xfrm>
          <a:prstGeom prst="ellipse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32C81A27-F365-4037-9979-895C81A195EE}"/>
              </a:ext>
            </a:extLst>
          </p:cNvPr>
          <p:cNvSpPr/>
          <p:nvPr/>
        </p:nvSpPr>
        <p:spPr>
          <a:xfrm>
            <a:off x="559457" y="4306157"/>
            <a:ext cx="124865" cy="118784"/>
          </a:xfrm>
          <a:prstGeom prst="ellipse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30FBB3B-07CE-4FAC-B643-A9F4F8BB9F4A}"/>
              </a:ext>
            </a:extLst>
          </p:cNvPr>
          <p:cNvSpPr/>
          <p:nvPr/>
        </p:nvSpPr>
        <p:spPr>
          <a:xfrm>
            <a:off x="559457" y="4613911"/>
            <a:ext cx="124865" cy="118784"/>
          </a:xfrm>
          <a:prstGeom prst="ellipse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6CAC4F3-F179-485E-821A-08E950400510}"/>
              </a:ext>
            </a:extLst>
          </p:cNvPr>
          <p:cNvSpPr/>
          <p:nvPr/>
        </p:nvSpPr>
        <p:spPr>
          <a:xfrm>
            <a:off x="559341" y="4921519"/>
            <a:ext cx="124865" cy="118784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DC42834-F08D-4F18-917B-82785499E758}"/>
              </a:ext>
            </a:extLst>
          </p:cNvPr>
          <p:cNvSpPr/>
          <p:nvPr/>
        </p:nvSpPr>
        <p:spPr>
          <a:xfrm>
            <a:off x="553793" y="5227060"/>
            <a:ext cx="124865" cy="118784"/>
          </a:xfrm>
          <a:prstGeom prst="ellipse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128EFD7-76E4-489F-B599-11EEA057F177}"/>
              </a:ext>
            </a:extLst>
          </p:cNvPr>
          <p:cNvSpPr/>
          <p:nvPr/>
        </p:nvSpPr>
        <p:spPr>
          <a:xfrm>
            <a:off x="553793" y="5532601"/>
            <a:ext cx="124865" cy="118784"/>
          </a:xfrm>
          <a:prstGeom prst="ellipse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B950208-3285-4089-929C-78C0F9B3B273}"/>
              </a:ext>
            </a:extLst>
          </p:cNvPr>
          <p:cNvSpPr/>
          <p:nvPr/>
        </p:nvSpPr>
        <p:spPr>
          <a:xfrm>
            <a:off x="553792" y="5838142"/>
            <a:ext cx="124865" cy="118784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744A840-2EC0-4D92-8E1F-88A3DE49EE1E}"/>
              </a:ext>
            </a:extLst>
          </p:cNvPr>
          <p:cNvSpPr/>
          <p:nvPr/>
        </p:nvSpPr>
        <p:spPr>
          <a:xfrm>
            <a:off x="5971135" y="3709582"/>
            <a:ext cx="124865" cy="118784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674D54C-E320-4E3A-B54A-3DB18F571522}"/>
              </a:ext>
            </a:extLst>
          </p:cNvPr>
          <p:cNvSpPr/>
          <p:nvPr/>
        </p:nvSpPr>
        <p:spPr>
          <a:xfrm>
            <a:off x="5968419" y="4015123"/>
            <a:ext cx="124865" cy="118784"/>
          </a:xfrm>
          <a:prstGeom prst="ellipse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7BC075B-A98B-4B17-B0E6-EDD91A16BAC3}"/>
              </a:ext>
            </a:extLst>
          </p:cNvPr>
          <p:cNvSpPr/>
          <p:nvPr/>
        </p:nvSpPr>
        <p:spPr>
          <a:xfrm>
            <a:off x="5968419" y="4322877"/>
            <a:ext cx="124865" cy="118784"/>
          </a:xfrm>
          <a:prstGeom prst="ellipse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107D427-351B-4D93-91C6-24A9E6EF6683}"/>
              </a:ext>
            </a:extLst>
          </p:cNvPr>
          <p:cNvSpPr/>
          <p:nvPr/>
        </p:nvSpPr>
        <p:spPr>
          <a:xfrm>
            <a:off x="5965703" y="4610668"/>
            <a:ext cx="124865" cy="118784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8AEEAE3-50AB-4E37-B482-6481679B0052}"/>
              </a:ext>
            </a:extLst>
          </p:cNvPr>
          <p:cNvSpPr/>
          <p:nvPr/>
        </p:nvSpPr>
        <p:spPr>
          <a:xfrm>
            <a:off x="5965703" y="4918864"/>
            <a:ext cx="124865" cy="118784"/>
          </a:xfrm>
          <a:prstGeom prst="ellipse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0FD1978-EA3B-4B86-A7FC-AA48BC0A88EC}"/>
              </a:ext>
            </a:extLst>
          </p:cNvPr>
          <p:cNvSpPr/>
          <p:nvPr/>
        </p:nvSpPr>
        <p:spPr>
          <a:xfrm>
            <a:off x="5965703" y="5227060"/>
            <a:ext cx="124865" cy="118784"/>
          </a:xfrm>
          <a:prstGeom prst="ellipse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8C2A046-7CA6-4190-BCBC-A6738479F561}"/>
              </a:ext>
            </a:extLst>
          </p:cNvPr>
          <p:cNvSpPr/>
          <p:nvPr/>
        </p:nvSpPr>
        <p:spPr>
          <a:xfrm>
            <a:off x="5965703" y="5524093"/>
            <a:ext cx="124865" cy="118784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10C9EC5B-4178-420B-BE2E-EF998BD1AF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595" y="5538372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51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74" grpId="0" animBg="1"/>
      <p:bldP spid="75" grpId="0" animBg="1"/>
      <p:bldP spid="76" grpId="0" animBg="1"/>
      <p:bldP spid="21" grpId="0" animBg="1"/>
      <p:bldP spid="22" grpId="0" animBg="1"/>
      <p:bldP spid="17" grpId="0" animBg="1"/>
      <p:bldP spid="18" grpId="0" animBg="1"/>
      <p:bldP spid="19" grpId="0" animBg="1"/>
      <p:bldP spid="20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589204" y="5160108"/>
            <a:ext cx="3540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133474" y="4002166"/>
            <a:ext cx="110585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>
                <a:latin typeface="Segoe UI" panose="020B0502040204020203" pitchFamily="34" charset="0"/>
                <a:cs typeface="Segoe UI" panose="020B0502040204020203" pitchFamily="34" charset="0"/>
              </a:rPr>
              <a:t>Visit www.llep.org.uk/wow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63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7" y="410223"/>
            <a:ext cx="9493897" cy="5408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Complete your quiz while we watch this video about the Education industry in Leicester and Leicestershire.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pic>
        <p:nvPicPr>
          <p:cNvPr id="2" name="Online Media 1" title="Education (Subtitled) - LLEP World of Work">
            <a:hlinkClick r:id="" action="ppaction://media"/>
            <a:extLst>
              <a:ext uri="{FF2B5EF4-FFF2-40B4-BE49-F238E27FC236}">
                <a16:creationId xmlns:a16="http://schemas.microsoft.com/office/drawing/2014/main" id="{FE1CBD66-9E47-4EE8-8753-F797DEE4FF0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81" y="1791468"/>
            <a:ext cx="7619838" cy="430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D361897-C9E1-4C83-95BA-7320439E6726}"/>
              </a:ext>
            </a:extLst>
          </p:cNvPr>
          <p:cNvSpPr/>
          <p:nvPr/>
        </p:nvSpPr>
        <p:spPr>
          <a:xfrm>
            <a:off x="1255" y="1669804"/>
            <a:ext cx="6096000" cy="3527494"/>
          </a:xfrm>
          <a:prstGeom prst="rect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E4C2"/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713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What is the </a:t>
            </a:r>
            <a:r>
              <a:rPr lang="en-GB" sz="4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Education</a:t>
            </a: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 industry?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716131" y="2345540"/>
            <a:ext cx="46662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Education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 is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process of teaching, training and learning, especially in schools, colleges or universities, to improve knowledge and develop skills (ref: OED).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A3AF43-D0BF-47B2-9B27-A2642192284A}"/>
              </a:ext>
            </a:extLst>
          </p:cNvPr>
          <p:cNvSpPr/>
          <p:nvPr/>
        </p:nvSpPr>
        <p:spPr>
          <a:xfrm>
            <a:off x="6096005" y="1669804"/>
            <a:ext cx="6096000" cy="3527494"/>
          </a:xfrm>
          <a:prstGeom prst="rect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C683E1-39F4-4E9C-A2F5-8062DC0ED550}"/>
              </a:ext>
            </a:extLst>
          </p:cNvPr>
          <p:cNvSpPr/>
          <p:nvPr/>
        </p:nvSpPr>
        <p:spPr>
          <a:xfrm>
            <a:off x="0" y="1556368"/>
            <a:ext cx="12192000" cy="104987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799F78E-98FA-49E6-9F93-616C10FDEDFB}"/>
              </a:ext>
            </a:extLst>
          </p:cNvPr>
          <p:cNvSpPr/>
          <p:nvPr/>
        </p:nvSpPr>
        <p:spPr>
          <a:xfrm>
            <a:off x="0" y="5197298"/>
            <a:ext cx="12192000" cy="104987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40F6CA1-C18E-459D-BD7F-A614E7C6B180}"/>
              </a:ext>
            </a:extLst>
          </p:cNvPr>
          <p:cNvSpPr/>
          <p:nvPr/>
        </p:nvSpPr>
        <p:spPr>
          <a:xfrm>
            <a:off x="6809621" y="2345540"/>
            <a:ext cx="46662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Education establishments include: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Nurseries and childcare settings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Schools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Colleges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Universities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Independent Training Providers</a:t>
            </a:r>
          </a:p>
        </p:txBody>
      </p:sp>
      <p:pic>
        <p:nvPicPr>
          <p:cNvPr id="21" name="Picture 20" descr="A picture containing chart&#10;&#10;Description automatically generated">
            <a:extLst>
              <a:ext uri="{FF2B5EF4-FFF2-40B4-BE49-F238E27FC236}">
                <a16:creationId xmlns:a16="http://schemas.microsoft.com/office/drawing/2014/main" id="{5B60D8E5-F010-42E7-8726-C4B102723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5816" y="5496544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32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198" y="0"/>
            <a:ext cx="10840801" cy="1663256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Why work in Education?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1199" y="1658133"/>
            <a:ext cx="10210106" cy="5032376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47,000 people are employed in Education.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is a growing use of technology, especially since Covid-19.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will always need education so it is a safe career option.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can and will make a difference to people’s lives.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progression routes with extra responsibilities.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can set up and run clubs that you are passionate about and pass that passion on to the next generation (e.g. sports or gaming).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is a shortage of male teachers in early years, primary and secondary education.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is a growing need to help adults re-train. </a:t>
            </a:r>
          </a:p>
          <a:p>
            <a:pPr marL="0" indent="0">
              <a:lnSpc>
                <a:spcPct val="150000"/>
              </a:lnSpc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24CAB0-AA33-4073-B7E3-11528249AD8D}"/>
              </a:ext>
            </a:extLst>
          </p:cNvPr>
          <p:cNvSpPr/>
          <p:nvPr/>
        </p:nvSpPr>
        <p:spPr>
          <a:xfrm rot="5400000">
            <a:off x="5866589" y="-16196"/>
            <a:ext cx="72736" cy="2416253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24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198" y="0"/>
            <a:ext cx="10840801" cy="1663256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Why work in Education in Leicestershire?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1199" y="1658133"/>
            <a:ext cx="10210106" cy="5032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three excellent universities, each with their own renowned specialisms: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University of Leicester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De Montfort University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Loughborough University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is a shortage of teachers for specific subjects such as Maths, Technology, Physics, Chemistry, History and Design Technology.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Bursaries to study are available for certain subjects.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24CAB0-AA33-4073-B7E3-11528249AD8D}"/>
              </a:ext>
            </a:extLst>
          </p:cNvPr>
          <p:cNvSpPr/>
          <p:nvPr/>
        </p:nvSpPr>
        <p:spPr>
          <a:xfrm rot="5400000">
            <a:off x="5866589" y="-16196"/>
            <a:ext cx="72736" cy="2416253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18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717634" y="-4020247"/>
            <a:ext cx="756732" cy="12192000"/>
          </a:xfrm>
          <a:prstGeom prst="rect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22" y="1"/>
            <a:ext cx="11662278" cy="1448624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Types of roles in Education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9" y="-3484451"/>
            <a:ext cx="118785" cy="12192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8F9D2FE-0DDA-467F-A9E7-D620A13B393F}"/>
              </a:ext>
            </a:extLst>
          </p:cNvPr>
          <p:cNvSpPr txBox="1">
            <a:spLocks/>
          </p:cNvSpPr>
          <p:nvPr/>
        </p:nvSpPr>
        <p:spPr>
          <a:xfrm>
            <a:off x="709684" y="2982687"/>
            <a:ext cx="11738988" cy="28747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Nursery School Teachers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Primary School Teachers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Secondary School Teachers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Lecturers at Colleges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Lecturers at University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Adult Tutors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Teachers of English as a Foreign Language (TEFL)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Senior Education Roles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586C7A-2F9A-4F55-B7B6-8187B8FF28B0}"/>
              </a:ext>
            </a:extLst>
          </p:cNvPr>
          <p:cNvSpPr/>
          <p:nvPr/>
        </p:nvSpPr>
        <p:spPr>
          <a:xfrm>
            <a:off x="529722" y="1891087"/>
            <a:ext cx="44840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Can you name any roles in education?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70261A-8E1E-40F9-8017-B3CBB8613FFE}"/>
              </a:ext>
            </a:extLst>
          </p:cNvPr>
          <p:cNvSpPr/>
          <p:nvPr/>
        </p:nvSpPr>
        <p:spPr>
          <a:xfrm rot="5400000">
            <a:off x="6036608" y="-4587982"/>
            <a:ext cx="118785" cy="12192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21A706A5-55E3-4A73-8551-BBC0E8FF55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8521" y="136425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96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717634" y="-4020247"/>
            <a:ext cx="756732" cy="12192000"/>
          </a:xfrm>
          <a:prstGeom prst="rect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22" y="1"/>
            <a:ext cx="11662278" cy="1448624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Types of roles in Education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9" y="-3484451"/>
            <a:ext cx="118785" cy="12192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8F9D2FE-0DDA-467F-A9E7-D620A13B393F}"/>
              </a:ext>
            </a:extLst>
          </p:cNvPr>
          <p:cNvSpPr txBox="1">
            <a:spLocks/>
          </p:cNvSpPr>
          <p:nvPr/>
        </p:nvSpPr>
        <p:spPr>
          <a:xfrm>
            <a:off x="709684" y="2841367"/>
            <a:ext cx="11738988" cy="28747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Special Needs Support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Pastoral Workers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IT Managers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Finance Managers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Communications and Marketing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Administration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Sports Coaching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Careers Advisers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Plus many, many more…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586C7A-2F9A-4F55-B7B6-8187B8FF28B0}"/>
              </a:ext>
            </a:extLst>
          </p:cNvPr>
          <p:cNvSpPr/>
          <p:nvPr/>
        </p:nvSpPr>
        <p:spPr>
          <a:xfrm>
            <a:off x="529722" y="1891087"/>
            <a:ext cx="38373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about non-teaching roles?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70261A-8E1E-40F9-8017-B3CBB8613FFE}"/>
              </a:ext>
            </a:extLst>
          </p:cNvPr>
          <p:cNvSpPr/>
          <p:nvPr/>
        </p:nvSpPr>
        <p:spPr>
          <a:xfrm rot="5400000">
            <a:off x="6036608" y="-4587982"/>
            <a:ext cx="118785" cy="12192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21A706A5-55E3-4A73-8551-BBC0E8FF55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8521" y="136425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48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engineering drawing&#10;&#10;Description automatically generated">
            <a:extLst>
              <a:ext uri="{FF2B5EF4-FFF2-40B4-BE49-F238E27FC236}">
                <a16:creationId xmlns:a16="http://schemas.microsoft.com/office/drawing/2014/main" id="{9A399C22-DE00-44D2-82AB-95D96E15A1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2014"/>
            <a:ext cx="6636343" cy="594598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72BC42E-A45C-4AC0-A07F-FE2D6E05DAB9}"/>
              </a:ext>
            </a:extLst>
          </p:cNvPr>
          <p:cNvSpPr txBox="1">
            <a:spLocks/>
          </p:cNvSpPr>
          <p:nvPr/>
        </p:nvSpPr>
        <p:spPr>
          <a:xfrm>
            <a:off x="0" y="153625"/>
            <a:ext cx="3630304" cy="14486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Types of roles in Education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FB95CE-29B2-4D6D-ADE5-091D09D3996B}"/>
              </a:ext>
            </a:extLst>
          </p:cNvPr>
          <p:cNvSpPr/>
          <p:nvPr/>
        </p:nvSpPr>
        <p:spPr>
          <a:xfrm>
            <a:off x="5047892" y="3651480"/>
            <a:ext cx="684158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Down: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find, recruit and train job applicants, as well as administering employee benefits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 person who greets and deals with visitors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 title of a person who teaches at a further education college or university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 person who teaches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6.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 creating content to inform and promote an institution and their brand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someone who manages the upkeep of the buildings and grounds</a:t>
            </a:r>
          </a:p>
          <a:p>
            <a:endParaRPr lang="en-GB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A61CF0-7657-44BB-93BF-198760DEA9A9}"/>
              </a:ext>
            </a:extLst>
          </p:cNvPr>
          <p:cNvSpPr/>
          <p:nvPr/>
        </p:nvSpPr>
        <p:spPr>
          <a:xfrm>
            <a:off x="6720504" y="153625"/>
            <a:ext cx="53787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Let’s practise what we have just learnt. Fill in the crossword on your handouts with jobs in education.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47674D-1CB4-406B-9FF9-5BFC3C9AA546}"/>
              </a:ext>
            </a:extLst>
          </p:cNvPr>
          <p:cNvSpPr/>
          <p:nvPr/>
        </p:nvSpPr>
        <p:spPr>
          <a:xfrm>
            <a:off x="6720504" y="1743196"/>
            <a:ext cx="516897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Across: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 place that pre-school children are taught and looked after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provide advice and guidance services</a:t>
            </a:r>
          </a:p>
          <a:p>
            <a:pPr algn="just"/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9.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an educational institution where you study for degrees and academic research is done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D66204-415D-4C84-94CA-F6F15119A25B}"/>
              </a:ext>
            </a:extLst>
          </p:cNvPr>
          <p:cNvSpPr/>
          <p:nvPr/>
        </p:nvSpPr>
        <p:spPr>
          <a:xfrm rot="5400000">
            <a:off x="1738341" y="-289714"/>
            <a:ext cx="153622" cy="3630303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3C53B218-D647-40EF-86BF-310341CB4741}"/>
              </a:ext>
            </a:extLst>
          </p:cNvPr>
          <p:cNvSpPr/>
          <p:nvPr/>
        </p:nvSpPr>
        <p:spPr>
          <a:xfrm>
            <a:off x="142164" y="6376829"/>
            <a:ext cx="320723" cy="327546"/>
          </a:xfrm>
          <a:prstGeom prst="flowChartConnector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BBC8116E-2A58-416D-9C26-D5FE40522787}"/>
              </a:ext>
            </a:extLst>
          </p:cNvPr>
          <p:cNvSpPr/>
          <p:nvPr/>
        </p:nvSpPr>
        <p:spPr>
          <a:xfrm>
            <a:off x="142162" y="5290895"/>
            <a:ext cx="320723" cy="327546"/>
          </a:xfrm>
          <a:prstGeom prst="flowChartConnector">
            <a:avLst/>
          </a:prstGeom>
          <a:solidFill>
            <a:srgbClr val="E690C2"/>
          </a:solidFill>
          <a:ln>
            <a:solidFill>
              <a:srgbClr val="E69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55E88252-0CF9-4A20-9837-D1A857F661C6}"/>
              </a:ext>
            </a:extLst>
          </p:cNvPr>
          <p:cNvSpPr/>
          <p:nvPr/>
        </p:nvSpPr>
        <p:spPr>
          <a:xfrm>
            <a:off x="142163" y="5833862"/>
            <a:ext cx="320723" cy="327546"/>
          </a:xfrm>
          <a:prstGeom prst="flowChartConnector">
            <a:avLst/>
          </a:prstGeom>
          <a:solidFill>
            <a:srgbClr val="D56EA9"/>
          </a:solidFill>
          <a:ln>
            <a:solidFill>
              <a:srgbClr val="D56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277886-4000-4600-859E-E7B6BABA5E7E}"/>
              </a:ext>
            </a:extLst>
          </p:cNvPr>
          <p:cNvSpPr/>
          <p:nvPr/>
        </p:nvSpPr>
        <p:spPr>
          <a:xfrm rot="5400000">
            <a:off x="9425823" y="-1163927"/>
            <a:ext cx="153623" cy="5378731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7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1285</Words>
  <Application>Microsoft Office PowerPoint</Application>
  <PresentationFormat>Widescreen</PresentationFormat>
  <Paragraphs>190</Paragraphs>
  <Slides>22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Segoe UI</vt:lpstr>
      <vt:lpstr>Office Theme</vt:lpstr>
      <vt:lpstr>PowerPoint Presentation</vt:lpstr>
      <vt:lpstr>What do the terms  Health and  Social Care  mean to you?</vt:lpstr>
      <vt:lpstr>PowerPoint Presentation</vt:lpstr>
      <vt:lpstr>PowerPoint Presentation</vt:lpstr>
      <vt:lpstr>Why work in Education?</vt:lpstr>
      <vt:lpstr>Why work in Education in Leicestershire?</vt:lpstr>
      <vt:lpstr>Types of roles in Education</vt:lpstr>
      <vt:lpstr>Types of roles in Education</vt:lpstr>
      <vt:lpstr>PowerPoint Presentation</vt:lpstr>
      <vt:lpstr>PowerPoint Presentation</vt:lpstr>
      <vt:lpstr>Activity – You Teach Me</vt:lpstr>
      <vt:lpstr>Activity – You Teach Me</vt:lpstr>
      <vt:lpstr>PowerPoint Presentation</vt:lpstr>
      <vt:lpstr>Activity – You Teach Me</vt:lpstr>
      <vt:lpstr>Activity – You Teach Me</vt:lpstr>
      <vt:lpstr>Activity – You Teach Me</vt:lpstr>
      <vt:lpstr>PowerPoint Presentation</vt:lpstr>
      <vt:lpstr>PowerPoint Presentation</vt:lpstr>
      <vt:lpstr>PowerPoint Presentation</vt:lpstr>
      <vt:lpstr>Want to know more? </vt:lpstr>
      <vt:lpstr>Want to know more?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and  Advanced Manufacturing</dc:title>
  <dc:creator>Laura Sherlock</dc:creator>
  <cp:lastModifiedBy>Laura Sherlock</cp:lastModifiedBy>
  <cp:revision>37</cp:revision>
  <dcterms:created xsi:type="dcterms:W3CDTF">2020-10-12T12:52:50Z</dcterms:created>
  <dcterms:modified xsi:type="dcterms:W3CDTF">2021-06-23T13:43:50Z</dcterms:modified>
</cp:coreProperties>
</file>