
<file path=[Content_Types].xml><?xml version="1.0" encoding="utf-8"?>
<Types xmlns="http://schemas.openxmlformats.org/package/2006/content-types">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370" r:id="rId2"/>
    <p:sldId id="384" r:id="rId3"/>
    <p:sldId id="402" r:id="rId4"/>
    <p:sldId id="401" r:id="rId5"/>
    <p:sldId id="414" r:id="rId6"/>
    <p:sldId id="416" r:id="rId7"/>
    <p:sldId id="403" r:id="rId8"/>
    <p:sldId id="417" r:id="rId9"/>
    <p:sldId id="398" r:id="rId10"/>
    <p:sldId id="405" r:id="rId11"/>
    <p:sldId id="407" r:id="rId12"/>
    <p:sldId id="406" r:id="rId13"/>
    <p:sldId id="408" r:id="rId14"/>
    <p:sldId id="409" r:id="rId15"/>
    <p:sldId id="410" r:id="rId16"/>
    <p:sldId id="374" r:id="rId17"/>
    <p:sldId id="411" r:id="rId18"/>
    <p:sldId id="412"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ke Sherlock" initials="MS" lastIdx="6" clrIdx="0"/>
  <p:cmAuthor id="2" name="Laura Sherlock" initials="LS" lastIdx="2" clrIdx="1"/>
  <p:cmAuthor id="3" name="Gerarde Manley" initials="GM" lastIdx="11" clrIdx="2">
    <p:extLst>
      <p:ext uri="{19B8F6BF-5375-455C-9EA6-DF929625EA0E}">
        <p15:presenceInfo xmlns:p15="http://schemas.microsoft.com/office/powerpoint/2012/main" userId="S::Gerarde.Manley@leicester.gov.uk::1afb953e-3148-4f7f-91f9-3f58025ffae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95CA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004" autoAdjust="0"/>
    <p:restoredTop sz="89574" autoAdjust="0"/>
  </p:normalViewPr>
  <p:slideViewPr>
    <p:cSldViewPr snapToGrid="0">
      <p:cViewPr varScale="1">
        <p:scale>
          <a:sx n="62" d="100"/>
          <a:sy n="62" d="100"/>
        </p:scale>
        <p:origin x="42" y="120"/>
      </p:cViewPr>
      <p:guideLst>
        <p:guide orient="horz" pos="2160"/>
        <p:guide pos="3840"/>
      </p:guideLst>
    </p:cSldViewPr>
  </p:slideViewPr>
  <p:notesTextViewPr>
    <p:cViewPr>
      <p:scale>
        <a:sx n="1" d="1"/>
        <a:sy n="1" d="1"/>
      </p:scale>
      <p:origin x="0" y="0"/>
    </p:cViewPr>
  </p:notesTextViewPr>
  <p:notesViewPr>
    <p:cSldViewPr snapToGrid="0">
      <p:cViewPr varScale="1">
        <p:scale>
          <a:sx n="61" d="100"/>
          <a:sy n="61" d="100"/>
        </p:scale>
        <p:origin x="-2592"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86098AF-8D6E-4468-A861-0FEB3BAD0C35}" type="datetimeFigureOut">
              <a:rPr lang="en-GB" smtClean="0"/>
              <a:t>18/02/2021</a:t>
            </a:fld>
            <a:endParaRPr lang="en-GB"/>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87F2617-662B-4C02-9E64-66DB3DB9FACB}" type="slidenum">
              <a:rPr lang="en-GB" smtClean="0"/>
              <a:t>‹#›</a:t>
            </a:fld>
            <a:endParaRPr lang="en-GB"/>
          </a:p>
        </p:txBody>
      </p:sp>
    </p:spTree>
    <p:extLst>
      <p:ext uri="{BB962C8B-B14F-4D97-AF65-F5344CB8AC3E}">
        <p14:creationId xmlns:p14="http://schemas.microsoft.com/office/powerpoint/2010/main" val="30465375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87F2617-662B-4C02-9E64-66DB3DB9FACB}" type="slidenum">
              <a:rPr lang="en-GB" smtClean="0"/>
              <a:t>16</a:t>
            </a:fld>
            <a:endParaRPr lang="en-GB"/>
          </a:p>
        </p:txBody>
      </p:sp>
    </p:spTree>
    <p:extLst>
      <p:ext uri="{BB962C8B-B14F-4D97-AF65-F5344CB8AC3E}">
        <p14:creationId xmlns:p14="http://schemas.microsoft.com/office/powerpoint/2010/main" val="13618347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672D43-1BCC-4D52-BC68-5C56B2C7329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91C9EDD0-E0C8-447F-9932-C0CE2EB342B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9B16CCA9-DE4E-4DD1-A6C6-BD9F4A888179}"/>
              </a:ext>
            </a:extLst>
          </p:cNvPr>
          <p:cNvSpPr>
            <a:spLocks noGrp="1"/>
          </p:cNvSpPr>
          <p:nvPr>
            <p:ph type="dt" sz="half" idx="10"/>
          </p:nvPr>
        </p:nvSpPr>
        <p:spPr/>
        <p:txBody>
          <a:bodyPr/>
          <a:lstStyle/>
          <a:p>
            <a:fld id="{F1ACFE2D-FF9A-4A6D-A323-1CCEFBBFF44E}" type="datetimeFigureOut">
              <a:rPr lang="en-GB" smtClean="0"/>
              <a:t>18/02/2021</a:t>
            </a:fld>
            <a:endParaRPr lang="en-GB"/>
          </a:p>
        </p:txBody>
      </p:sp>
      <p:sp>
        <p:nvSpPr>
          <p:cNvPr id="5" name="Footer Placeholder 4">
            <a:extLst>
              <a:ext uri="{FF2B5EF4-FFF2-40B4-BE49-F238E27FC236}">
                <a16:creationId xmlns:a16="http://schemas.microsoft.com/office/drawing/2014/main" id="{35864E3F-CA76-4DF8-8BF8-E14DBAAD097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B04E385-DB0C-4888-A50B-E26BF993DB22}"/>
              </a:ext>
            </a:extLst>
          </p:cNvPr>
          <p:cNvSpPr>
            <a:spLocks noGrp="1"/>
          </p:cNvSpPr>
          <p:nvPr>
            <p:ph type="sldNum" sz="quarter" idx="12"/>
          </p:nvPr>
        </p:nvSpPr>
        <p:spPr/>
        <p:txBody>
          <a:bodyPr/>
          <a:lstStyle/>
          <a:p>
            <a:fld id="{C523BDE5-F0F1-453A-9B85-B3A9681AC211}" type="slidenum">
              <a:rPr lang="en-GB" smtClean="0"/>
              <a:t>‹#›</a:t>
            </a:fld>
            <a:endParaRPr lang="en-GB"/>
          </a:p>
        </p:txBody>
      </p:sp>
    </p:spTree>
    <p:extLst>
      <p:ext uri="{BB962C8B-B14F-4D97-AF65-F5344CB8AC3E}">
        <p14:creationId xmlns:p14="http://schemas.microsoft.com/office/powerpoint/2010/main" val="38708974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08099B-62CC-4BF0-9270-85E695333301}"/>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2C3D7F5A-54CB-44E1-A6A7-4172B7B2597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CA19F12-5B60-4971-B6E2-AE0D4C0E7FD4}"/>
              </a:ext>
            </a:extLst>
          </p:cNvPr>
          <p:cNvSpPr>
            <a:spLocks noGrp="1"/>
          </p:cNvSpPr>
          <p:nvPr>
            <p:ph type="dt" sz="half" idx="10"/>
          </p:nvPr>
        </p:nvSpPr>
        <p:spPr/>
        <p:txBody>
          <a:bodyPr/>
          <a:lstStyle/>
          <a:p>
            <a:fld id="{F1ACFE2D-FF9A-4A6D-A323-1CCEFBBFF44E}" type="datetimeFigureOut">
              <a:rPr lang="en-GB" smtClean="0"/>
              <a:t>18/02/2021</a:t>
            </a:fld>
            <a:endParaRPr lang="en-GB"/>
          </a:p>
        </p:txBody>
      </p:sp>
      <p:sp>
        <p:nvSpPr>
          <p:cNvPr id="5" name="Footer Placeholder 4">
            <a:extLst>
              <a:ext uri="{FF2B5EF4-FFF2-40B4-BE49-F238E27FC236}">
                <a16:creationId xmlns:a16="http://schemas.microsoft.com/office/drawing/2014/main" id="{868D4019-A610-47E2-A467-09E7BA4D175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1539BC0-8898-4208-8249-8599DB888229}"/>
              </a:ext>
            </a:extLst>
          </p:cNvPr>
          <p:cNvSpPr>
            <a:spLocks noGrp="1"/>
          </p:cNvSpPr>
          <p:nvPr>
            <p:ph type="sldNum" sz="quarter" idx="12"/>
          </p:nvPr>
        </p:nvSpPr>
        <p:spPr/>
        <p:txBody>
          <a:bodyPr/>
          <a:lstStyle/>
          <a:p>
            <a:fld id="{C523BDE5-F0F1-453A-9B85-B3A9681AC211}" type="slidenum">
              <a:rPr lang="en-GB" smtClean="0"/>
              <a:t>‹#›</a:t>
            </a:fld>
            <a:endParaRPr lang="en-GB"/>
          </a:p>
        </p:txBody>
      </p:sp>
    </p:spTree>
    <p:extLst>
      <p:ext uri="{BB962C8B-B14F-4D97-AF65-F5344CB8AC3E}">
        <p14:creationId xmlns:p14="http://schemas.microsoft.com/office/powerpoint/2010/main" val="27660023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D0B3C52-D879-4032-8ED5-2A8CE5C91A02}"/>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2477FB6-FD13-4DAD-9D9D-D7793020369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839BB6E-B0B3-4494-AB83-AE194D0A018D}"/>
              </a:ext>
            </a:extLst>
          </p:cNvPr>
          <p:cNvSpPr>
            <a:spLocks noGrp="1"/>
          </p:cNvSpPr>
          <p:nvPr>
            <p:ph type="dt" sz="half" idx="10"/>
          </p:nvPr>
        </p:nvSpPr>
        <p:spPr/>
        <p:txBody>
          <a:bodyPr/>
          <a:lstStyle/>
          <a:p>
            <a:fld id="{F1ACFE2D-FF9A-4A6D-A323-1CCEFBBFF44E}" type="datetimeFigureOut">
              <a:rPr lang="en-GB" smtClean="0"/>
              <a:t>18/02/2021</a:t>
            </a:fld>
            <a:endParaRPr lang="en-GB"/>
          </a:p>
        </p:txBody>
      </p:sp>
      <p:sp>
        <p:nvSpPr>
          <p:cNvPr id="5" name="Footer Placeholder 4">
            <a:extLst>
              <a:ext uri="{FF2B5EF4-FFF2-40B4-BE49-F238E27FC236}">
                <a16:creationId xmlns:a16="http://schemas.microsoft.com/office/drawing/2014/main" id="{5D812394-6D65-4F4F-9A1E-1B9E6A1D6A7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57AC7F8-F374-4D21-A1F9-07BF6DCE014F}"/>
              </a:ext>
            </a:extLst>
          </p:cNvPr>
          <p:cNvSpPr>
            <a:spLocks noGrp="1"/>
          </p:cNvSpPr>
          <p:nvPr>
            <p:ph type="sldNum" sz="quarter" idx="12"/>
          </p:nvPr>
        </p:nvSpPr>
        <p:spPr/>
        <p:txBody>
          <a:bodyPr/>
          <a:lstStyle/>
          <a:p>
            <a:fld id="{C523BDE5-F0F1-453A-9B85-B3A9681AC211}" type="slidenum">
              <a:rPr lang="en-GB" smtClean="0"/>
              <a:t>‹#›</a:t>
            </a:fld>
            <a:endParaRPr lang="en-GB"/>
          </a:p>
        </p:txBody>
      </p:sp>
    </p:spTree>
    <p:extLst>
      <p:ext uri="{BB962C8B-B14F-4D97-AF65-F5344CB8AC3E}">
        <p14:creationId xmlns:p14="http://schemas.microsoft.com/office/powerpoint/2010/main" val="21732297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F2AA4-EF7A-465C-B751-3230B542B2E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AFA14F1-9715-425F-9394-3D91AF5F42C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6EC3DCD-318E-4E03-A23D-EA1A106BC8FE}"/>
              </a:ext>
            </a:extLst>
          </p:cNvPr>
          <p:cNvSpPr>
            <a:spLocks noGrp="1"/>
          </p:cNvSpPr>
          <p:nvPr>
            <p:ph type="dt" sz="half" idx="10"/>
          </p:nvPr>
        </p:nvSpPr>
        <p:spPr/>
        <p:txBody>
          <a:bodyPr/>
          <a:lstStyle/>
          <a:p>
            <a:fld id="{F1ACFE2D-FF9A-4A6D-A323-1CCEFBBFF44E}" type="datetimeFigureOut">
              <a:rPr lang="en-GB" smtClean="0"/>
              <a:t>18/02/2021</a:t>
            </a:fld>
            <a:endParaRPr lang="en-GB"/>
          </a:p>
        </p:txBody>
      </p:sp>
      <p:sp>
        <p:nvSpPr>
          <p:cNvPr id="5" name="Footer Placeholder 4">
            <a:extLst>
              <a:ext uri="{FF2B5EF4-FFF2-40B4-BE49-F238E27FC236}">
                <a16:creationId xmlns:a16="http://schemas.microsoft.com/office/drawing/2014/main" id="{18EC132B-73BD-4586-A04A-5EBC57718B9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52FD65A-5D49-4574-83EC-70449D436A6C}"/>
              </a:ext>
            </a:extLst>
          </p:cNvPr>
          <p:cNvSpPr>
            <a:spLocks noGrp="1"/>
          </p:cNvSpPr>
          <p:nvPr>
            <p:ph type="sldNum" sz="quarter" idx="12"/>
          </p:nvPr>
        </p:nvSpPr>
        <p:spPr/>
        <p:txBody>
          <a:bodyPr/>
          <a:lstStyle/>
          <a:p>
            <a:fld id="{C523BDE5-F0F1-453A-9B85-B3A9681AC211}" type="slidenum">
              <a:rPr lang="en-GB" smtClean="0"/>
              <a:t>‹#›</a:t>
            </a:fld>
            <a:endParaRPr lang="en-GB"/>
          </a:p>
        </p:txBody>
      </p:sp>
    </p:spTree>
    <p:extLst>
      <p:ext uri="{BB962C8B-B14F-4D97-AF65-F5344CB8AC3E}">
        <p14:creationId xmlns:p14="http://schemas.microsoft.com/office/powerpoint/2010/main" val="17592831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15ED77-D796-497E-BB2B-1FDD228AF95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97AAD31E-FCEC-4DA4-A7AD-7543395A61C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92F6CBA-76F0-43E0-937B-CA57E3A4A2F1}"/>
              </a:ext>
            </a:extLst>
          </p:cNvPr>
          <p:cNvSpPr>
            <a:spLocks noGrp="1"/>
          </p:cNvSpPr>
          <p:nvPr>
            <p:ph type="dt" sz="half" idx="10"/>
          </p:nvPr>
        </p:nvSpPr>
        <p:spPr/>
        <p:txBody>
          <a:bodyPr/>
          <a:lstStyle/>
          <a:p>
            <a:fld id="{F1ACFE2D-FF9A-4A6D-A323-1CCEFBBFF44E}" type="datetimeFigureOut">
              <a:rPr lang="en-GB" smtClean="0"/>
              <a:t>18/02/2021</a:t>
            </a:fld>
            <a:endParaRPr lang="en-GB"/>
          </a:p>
        </p:txBody>
      </p:sp>
      <p:sp>
        <p:nvSpPr>
          <p:cNvPr id="5" name="Footer Placeholder 4">
            <a:extLst>
              <a:ext uri="{FF2B5EF4-FFF2-40B4-BE49-F238E27FC236}">
                <a16:creationId xmlns:a16="http://schemas.microsoft.com/office/drawing/2014/main" id="{95E37536-04EB-4262-861E-0E6905C94AA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05C9860-36E6-4992-9B22-5F49B939BDFF}"/>
              </a:ext>
            </a:extLst>
          </p:cNvPr>
          <p:cNvSpPr>
            <a:spLocks noGrp="1"/>
          </p:cNvSpPr>
          <p:nvPr>
            <p:ph type="sldNum" sz="quarter" idx="12"/>
          </p:nvPr>
        </p:nvSpPr>
        <p:spPr/>
        <p:txBody>
          <a:bodyPr/>
          <a:lstStyle/>
          <a:p>
            <a:fld id="{C523BDE5-F0F1-453A-9B85-B3A9681AC211}" type="slidenum">
              <a:rPr lang="en-GB" smtClean="0"/>
              <a:t>‹#›</a:t>
            </a:fld>
            <a:endParaRPr lang="en-GB"/>
          </a:p>
        </p:txBody>
      </p:sp>
    </p:spTree>
    <p:extLst>
      <p:ext uri="{BB962C8B-B14F-4D97-AF65-F5344CB8AC3E}">
        <p14:creationId xmlns:p14="http://schemas.microsoft.com/office/powerpoint/2010/main" val="27266875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32966A-1C0A-47E4-942D-E856F963FF22}"/>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5DBD0171-E8B0-4792-9D6E-5F2C3A95239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B9DD6719-DFAB-4CC7-BBD8-BFB3C25B215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0BA0E8C5-837E-4280-902E-6BD5B025BEBA}"/>
              </a:ext>
            </a:extLst>
          </p:cNvPr>
          <p:cNvSpPr>
            <a:spLocks noGrp="1"/>
          </p:cNvSpPr>
          <p:nvPr>
            <p:ph type="dt" sz="half" idx="10"/>
          </p:nvPr>
        </p:nvSpPr>
        <p:spPr/>
        <p:txBody>
          <a:bodyPr/>
          <a:lstStyle/>
          <a:p>
            <a:fld id="{F1ACFE2D-FF9A-4A6D-A323-1CCEFBBFF44E}" type="datetimeFigureOut">
              <a:rPr lang="en-GB" smtClean="0"/>
              <a:t>18/02/2021</a:t>
            </a:fld>
            <a:endParaRPr lang="en-GB"/>
          </a:p>
        </p:txBody>
      </p:sp>
      <p:sp>
        <p:nvSpPr>
          <p:cNvPr id="6" name="Footer Placeholder 5">
            <a:extLst>
              <a:ext uri="{FF2B5EF4-FFF2-40B4-BE49-F238E27FC236}">
                <a16:creationId xmlns:a16="http://schemas.microsoft.com/office/drawing/2014/main" id="{95D08CCD-8628-434A-9430-2B5C226E5F6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E7EE158-F931-4EDF-9317-676639BF7F56}"/>
              </a:ext>
            </a:extLst>
          </p:cNvPr>
          <p:cNvSpPr>
            <a:spLocks noGrp="1"/>
          </p:cNvSpPr>
          <p:nvPr>
            <p:ph type="sldNum" sz="quarter" idx="12"/>
          </p:nvPr>
        </p:nvSpPr>
        <p:spPr/>
        <p:txBody>
          <a:bodyPr/>
          <a:lstStyle/>
          <a:p>
            <a:fld id="{C523BDE5-F0F1-453A-9B85-B3A9681AC211}" type="slidenum">
              <a:rPr lang="en-GB" smtClean="0"/>
              <a:t>‹#›</a:t>
            </a:fld>
            <a:endParaRPr lang="en-GB"/>
          </a:p>
        </p:txBody>
      </p:sp>
    </p:spTree>
    <p:extLst>
      <p:ext uri="{BB962C8B-B14F-4D97-AF65-F5344CB8AC3E}">
        <p14:creationId xmlns:p14="http://schemas.microsoft.com/office/powerpoint/2010/main" val="11196145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7A03EA-C5AB-45E8-9392-312F9145CE1F}"/>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64EEC9C7-F5E6-4664-B141-CE99262FBAD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90F5406-C1EA-4EC7-8376-1C904852E15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D38ECF59-A375-4AA6-8D06-BA04B76762C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87A27EE-BE8D-40DF-AC56-4FF075951049}"/>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62439F10-709E-4811-A333-7E98F45AEF17}"/>
              </a:ext>
            </a:extLst>
          </p:cNvPr>
          <p:cNvSpPr>
            <a:spLocks noGrp="1"/>
          </p:cNvSpPr>
          <p:nvPr>
            <p:ph type="dt" sz="half" idx="10"/>
          </p:nvPr>
        </p:nvSpPr>
        <p:spPr/>
        <p:txBody>
          <a:bodyPr/>
          <a:lstStyle/>
          <a:p>
            <a:fld id="{F1ACFE2D-FF9A-4A6D-A323-1CCEFBBFF44E}" type="datetimeFigureOut">
              <a:rPr lang="en-GB" smtClean="0"/>
              <a:t>18/02/2021</a:t>
            </a:fld>
            <a:endParaRPr lang="en-GB"/>
          </a:p>
        </p:txBody>
      </p:sp>
      <p:sp>
        <p:nvSpPr>
          <p:cNvPr id="8" name="Footer Placeholder 7">
            <a:extLst>
              <a:ext uri="{FF2B5EF4-FFF2-40B4-BE49-F238E27FC236}">
                <a16:creationId xmlns:a16="http://schemas.microsoft.com/office/drawing/2014/main" id="{4E883089-2E7F-4AFB-BB4C-6DAD44728F13}"/>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8DD81D14-08DB-479D-87CD-4BFB456D3A78}"/>
              </a:ext>
            </a:extLst>
          </p:cNvPr>
          <p:cNvSpPr>
            <a:spLocks noGrp="1"/>
          </p:cNvSpPr>
          <p:nvPr>
            <p:ph type="sldNum" sz="quarter" idx="12"/>
          </p:nvPr>
        </p:nvSpPr>
        <p:spPr/>
        <p:txBody>
          <a:bodyPr/>
          <a:lstStyle/>
          <a:p>
            <a:fld id="{C523BDE5-F0F1-453A-9B85-B3A9681AC211}" type="slidenum">
              <a:rPr lang="en-GB" smtClean="0"/>
              <a:t>‹#›</a:t>
            </a:fld>
            <a:endParaRPr lang="en-GB"/>
          </a:p>
        </p:txBody>
      </p:sp>
    </p:spTree>
    <p:extLst>
      <p:ext uri="{BB962C8B-B14F-4D97-AF65-F5344CB8AC3E}">
        <p14:creationId xmlns:p14="http://schemas.microsoft.com/office/powerpoint/2010/main" val="42451023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37EB9A-3422-40A3-9B9F-2C675C6E4BF3}"/>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3B968A39-2A1E-4921-B7B8-2557A1E62FEA}"/>
              </a:ext>
            </a:extLst>
          </p:cNvPr>
          <p:cNvSpPr>
            <a:spLocks noGrp="1"/>
          </p:cNvSpPr>
          <p:nvPr>
            <p:ph type="dt" sz="half" idx="10"/>
          </p:nvPr>
        </p:nvSpPr>
        <p:spPr/>
        <p:txBody>
          <a:bodyPr/>
          <a:lstStyle/>
          <a:p>
            <a:fld id="{F1ACFE2D-FF9A-4A6D-A323-1CCEFBBFF44E}" type="datetimeFigureOut">
              <a:rPr lang="en-GB" smtClean="0"/>
              <a:t>18/02/2021</a:t>
            </a:fld>
            <a:endParaRPr lang="en-GB"/>
          </a:p>
        </p:txBody>
      </p:sp>
      <p:sp>
        <p:nvSpPr>
          <p:cNvPr id="4" name="Footer Placeholder 3">
            <a:extLst>
              <a:ext uri="{FF2B5EF4-FFF2-40B4-BE49-F238E27FC236}">
                <a16:creationId xmlns:a16="http://schemas.microsoft.com/office/drawing/2014/main" id="{3DA4F4C9-C909-4BBA-BE29-78E7D83A087F}"/>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6E07F462-76FE-4821-98DD-1F56FDE8A5DE}"/>
              </a:ext>
            </a:extLst>
          </p:cNvPr>
          <p:cNvSpPr>
            <a:spLocks noGrp="1"/>
          </p:cNvSpPr>
          <p:nvPr>
            <p:ph type="sldNum" sz="quarter" idx="12"/>
          </p:nvPr>
        </p:nvSpPr>
        <p:spPr/>
        <p:txBody>
          <a:bodyPr/>
          <a:lstStyle/>
          <a:p>
            <a:fld id="{C523BDE5-F0F1-453A-9B85-B3A9681AC211}" type="slidenum">
              <a:rPr lang="en-GB" smtClean="0"/>
              <a:t>‹#›</a:t>
            </a:fld>
            <a:endParaRPr lang="en-GB"/>
          </a:p>
        </p:txBody>
      </p:sp>
    </p:spTree>
    <p:extLst>
      <p:ext uri="{BB962C8B-B14F-4D97-AF65-F5344CB8AC3E}">
        <p14:creationId xmlns:p14="http://schemas.microsoft.com/office/powerpoint/2010/main" val="19391673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15A85D2-F90D-4D66-8E34-AC530AB148C1}"/>
              </a:ext>
            </a:extLst>
          </p:cNvPr>
          <p:cNvSpPr>
            <a:spLocks noGrp="1"/>
          </p:cNvSpPr>
          <p:nvPr>
            <p:ph type="dt" sz="half" idx="10"/>
          </p:nvPr>
        </p:nvSpPr>
        <p:spPr/>
        <p:txBody>
          <a:bodyPr/>
          <a:lstStyle/>
          <a:p>
            <a:fld id="{F1ACFE2D-FF9A-4A6D-A323-1CCEFBBFF44E}" type="datetimeFigureOut">
              <a:rPr lang="en-GB" smtClean="0"/>
              <a:t>18/02/2021</a:t>
            </a:fld>
            <a:endParaRPr lang="en-GB"/>
          </a:p>
        </p:txBody>
      </p:sp>
      <p:sp>
        <p:nvSpPr>
          <p:cNvPr id="3" name="Footer Placeholder 2">
            <a:extLst>
              <a:ext uri="{FF2B5EF4-FFF2-40B4-BE49-F238E27FC236}">
                <a16:creationId xmlns:a16="http://schemas.microsoft.com/office/drawing/2014/main" id="{ABF2C38E-4D79-44D3-A3D0-94786E1F6B54}"/>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8732735F-0AC5-492F-9D95-D45847BA1E06}"/>
              </a:ext>
            </a:extLst>
          </p:cNvPr>
          <p:cNvSpPr>
            <a:spLocks noGrp="1"/>
          </p:cNvSpPr>
          <p:nvPr>
            <p:ph type="sldNum" sz="quarter" idx="12"/>
          </p:nvPr>
        </p:nvSpPr>
        <p:spPr/>
        <p:txBody>
          <a:bodyPr/>
          <a:lstStyle/>
          <a:p>
            <a:fld id="{C523BDE5-F0F1-453A-9B85-B3A9681AC211}" type="slidenum">
              <a:rPr lang="en-GB" smtClean="0"/>
              <a:t>‹#›</a:t>
            </a:fld>
            <a:endParaRPr lang="en-GB"/>
          </a:p>
        </p:txBody>
      </p:sp>
    </p:spTree>
    <p:extLst>
      <p:ext uri="{BB962C8B-B14F-4D97-AF65-F5344CB8AC3E}">
        <p14:creationId xmlns:p14="http://schemas.microsoft.com/office/powerpoint/2010/main" val="13834436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CF55AE-2463-4963-87E3-53A97EC2BB0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2FAA6055-9BD7-4C61-BEAA-9EA5511E11E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1BBF70C8-DA18-4D2A-830E-6FD9C8A79EE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F3D8030-F38B-4E07-B904-E02B9F997DAE}"/>
              </a:ext>
            </a:extLst>
          </p:cNvPr>
          <p:cNvSpPr>
            <a:spLocks noGrp="1"/>
          </p:cNvSpPr>
          <p:nvPr>
            <p:ph type="dt" sz="half" idx="10"/>
          </p:nvPr>
        </p:nvSpPr>
        <p:spPr/>
        <p:txBody>
          <a:bodyPr/>
          <a:lstStyle/>
          <a:p>
            <a:fld id="{F1ACFE2D-FF9A-4A6D-A323-1CCEFBBFF44E}" type="datetimeFigureOut">
              <a:rPr lang="en-GB" smtClean="0"/>
              <a:t>18/02/2021</a:t>
            </a:fld>
            <a:endParaRPr lang="en-GB"/>
          </a:p>
        </p:txBody>
      </p:sp>
      <p:sp>
        <p:nvSpPr>
          <p:cNvPr id="6" name="Footer Placeholder 5">
            <a:extLst>
              <a:ext uri="{FF2B5EF4-FFF2-40B4-BE49-F238E27FC236}">
                <a16:creationId xmlns:a16="http://schemas.microsoft.com/office/drawing/2014/main" id="{9B1EB677-455D-4B51-81FD-E120F63F7B3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DF31247-5602-4D6C-A1E8-812C437F7BB6}"/>
              </a:ext>
            </a:extLst>
          </p:cNvPr>
          <p:cNvSpPr>
            <a:spLocks noGrp="1"/>
          </p:cNvSpPr>
          <p:nvPr>
            <p:ph type="sldNum" sz="quarter" idx="12"/>
          </p:nvPr>
        </p:nvSpPr>
        <p:spPr/>
        <p:txBody>
          <a:bodyPr/>
          <a:lstStyle/>
          <a:p>
            <a:fld id="{C523BDE5-F0F1-453A-9B85-B3A9681AC211}" type="slidenum">
              <a:rPr lang="en-GB" smtClean="0"/>
              <a:t>‹#›</a:t>
            </a:fld>
            <a:endParaRPr lang="en-GB"/>
          </a:p>
        </p:txBody>
      </p:sp>
    </p:spTree>
    <p:extLst>
      <p:ext uri="{BB962C8B-B14F-4D97-AF65-F5344CB8AC3E}">
        <p14:creationId xmlns:p14="http://schemas.microsoft.com/office/powerpoint/2010/main" val="9092663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03AA30-6748-4E2C-8D84-5EC0B2C8514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40D46146-C2DB-44F8-858B-F118A3805C9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A5811F54-5AF6-45E0-9B8C-0D38093F00C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2638224-3BBA-432C-B5B7-7FBEFB71B00C}"/>
              </a:ext>
            </a:extLst>
          </p:cNvPr>
          <p:cNvSpPr>
            <a:spLocks noGrp="1"/>
          </p:cNvSpPr>
          <p:nvPr>
            <p:ph type="dt" sz="half" idx="10"/>
          </p:nvPr>
        </p:nvSpPr>
        <p:spPr/>
        <p:txBody>
          <a:bodyPr/>
          <a:lstStyle/>
          <a:p>
            <a:fld id="{F1ACFE2D-FF9A-4A6D-A323-1CCEFBBFF44E}" type="datetimeFigureOut">
              <a:rPr lang="en-GB" smtClean="0"/>
              <a:t>18/02/2021</a:t>
            </a:fld>
            <a:endParaRPr lang="en-GB"/>
          </a:p>
        </p:txBody>
      </p:sp>
      <p:sp>
        <p:nvSpPr>
          <p:cNvPr id="6" name="Footer Placeholder 5">
            <a:extLst>
              <a:ext uri="{FF2B5EF4-FFF2-40B4-BE49-F238E27FC236}">
                <a16:creationId xmlns:a16="http://schemas.microsoft.com/office/drawing/2014/main" id="{1D397CD9-60DB-4A6C-8B90-4983CBE1983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2BEEB59-75D2-444B-B966-C664FBE32F9D}"/>
              </a:ext>
            </a:extLst>
          </p:cNvPr>
          <p:cNvSpPr>
            <a:spLocks noGrp="1"/>
          </p:cNvSpPr>
          <p:nvPr>
            <p:ph type="sldNum" sz="quarter" idx="12"/>
          </p:nvPr>
        </p:nvSpPr>
        <p:spPr/>
        <p:txBody>
          <a:bodyPr/>
          <a:lstStyle/>
          <a:p>
            <a:fld id="{C523BDE5-F0F1-453A-9B85-B3A9681AC211}" type="slidenum">
              <a:rPr lang="en-GB" smtClean="0"/>
              <a:t>‹#›</a:t>
            </a:fld>
            <a:endParaRPr lang="en-GB"/>
          </a:p>
        </p:txBody>
      </p:sp>
    </p:spTree>
    <p:extLst>
      <p:ext uri="{BB962C8B-B14F-4D97-AF65-F5344CB8AC3E}">
        <p14:creationId xmlns:p14="http://schemas.microsoft.com/office/powerpoint/2010/main" val="33258577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E3C0092-ECBA-4005-9B1B-142A15D26F7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68DF237-64B7-481E-8807-0B23DB33BB6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6B38811-AA25-4344-A42D-8D01023E260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1ACFE2D-FF9A-4A6D-A323-1CCEFBBFF44E}" type="datetimeFigureOut">
              <a:rPr lang="en-GB" smtClean="0"/>
              <a:t>18/02/2021</a:t>
            </a:fld>
            <a:endParaRPr lang="en-GB"/>
          </a:p>
        </p:txBody>
      </p:sp>
      <p:sp>
        <p:nvSpPr>
          <p:cNvPr id="5" name="Footer Placeholder 4">
            <a:extLst>
              <a:ext uri="{FF2B5EF4-FFF2-40B4-BE49-F238E27FC236}">
                <a16:creationId xmlns:a16="http://schemas.microsoft.com/office/drawing/2014/main" id="{EB36523B-65B1-4688-88F3-CCB3D2D4017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1EFCAED1-A1E8-4693-8FA2-9962CEC0A29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523BDE5-F0F1-453A-9B85-B3A9681AC211}" type="slidenum">
              <a:rPr lang="en-GB" smtClean="0"/>
              <a:t>‹#›</a:t>
            </a:fld>
            <a:endParaRPr lang="en-GB"/>
          </a:p>
        </p:txBody>
      </p:sp>
    </p:spTree>
    <p:extLst>
      <p:ext uri="{BB962C8B-B14F-4D97-AF65-F5344CB8AC3E}">
        <p14:creationId xmlns:p14="http://schemas.microsoft.com/office/powerpoint/2010/main" val="36001094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3.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3.JPG"/><Relationship Id="rId4" Type="http://schemas.openxmlformats.org/officeDocument/2006/relationships/image" Target="../media/image2.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24">
            <a:extLst>
              <a:ext uri="{FF2B5EF4-FFF2-40B4-BE49-F238E27FC236}">
                <a16:creationId xmlns:a16="http://schemas.microsoft.com/office/drawing/2014/main" id="{716ADBD8-C7F1-4148-91F2-5CB7F5D24338}"/>
              </a:ext>
            </a:extLst>
          </p:cNvPr>
          <p:cNvSpPr txBox="1"/>
          <p:nvPr/>
        </p:nvSpPr>
        <p:spPr>
          <a:xfrm>
            <a:off x="3078053" y="2581247"/>
            <a:ext cx="8583859" cy="2308324"/>
          </a:xfrm>
          <a:prstGeom prst="rect">
            <a:avLst/>
          </a:prstGeom>
          <a:noFill/>
        </p:spPr>
        <p:txBody>
          <a:bodyPr wrap="square" rtlCol="0">
            <a:spAutoFit/>
          </a:bodyPr>
          <a:lstStyle/>
          <a:p>
            <a:r>
              <a:rPr lang="en-GB" sz="5400" b="1" dirty="0">
                <a:latin typeface="Segoe UI" panose="020B0502040204020203" pitchFamily="34" charset="0"/>
                <a:cs typeface="Segoe UI" panose="020B0502040204020203" pitchFamily="34" charset="0"/>
              </a:rPr>
              <a:t>CPD: Embedding careers across the curriculum </a:t>
            </a:r>
          </a:p>
          <a:p>
            <a:r>
              <a:rPr lang="en-GB" sz="3600" b="1" i="1" dirty="0">
                <a:latin typeface="Segoe UI" panose="020B0502040204020203" pitchFamily="34" charset="0"/>
                <a:cs typeface="Segoe UI" panose="020B0502040204020203" pitchFamily="34" charset="0"/>
              </a:rPr>
              <a:t>– a conversation with teaching staff</a:t>
            </a:r>
          </a:p>
        </p:txBody>
      </p:sp>
      <p:sp>
        <p:nvSpPr>
          <p:cNvPr id="15" name="Rectangle 14">
            <a:extLst>
              <a:ext uri="{FF2B5EF4-FFF2-40B4-BE49-F238E27FC236}">
                <a16:creationId xmlns:a16="http://schemas.microsoft.com/office/drawing/2014/main" id="{F6D84416-99AC-4C62-8F00-B73F3F731D5E}"/>
              </a:ext>
            </a:extLst>
          </p:cNvPr>
          <p:cNvSpPr/>
          <p:nvPr/>
        </p:nvSpPr>
        <p:spPr>
          <a:xfrm>
            <a:off x="0" y="0"/>
            <a:ext cx="2343150" cy="6858000"/>
          </a:xfrm>
          <a:prstGeom prst="rect">
            <a:avLst/>
          </a:prstGeom>
          <a:solidFill>
            <a:srgbClr val="195CA7"/>
          </a:solidFill>
          <a:ln>
            <a:solidFill>
              <a:srgbClr val="195CA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extBox 21">
            <a:extLst>
              <a:ext uri="{FF2B5EF4-FFF2-40B4-BE49-F238E27FC236}">
                <a16:creationId xmlns:a16="http://schemas.microsoft.com/office/drawing/2014/main" id="{06417CC5-D5D5-4C5C-99BA-431E5D0EE803}"/>
              </a:ext>
            </a:extLst>
          </p:cNvPr>
          <p:cNvSpPr txBox="1"/>
          <p:nvPr/>
        </p:nvSpPr>
        <p:spPr>
          <a:xfrm>
            <a:off x="8319361" y="6179564"/>
            <a:ext cx="4229100" cy="400110"/>
          </a:xfrm>
          <a:prstGeom prst="rect">
            <a:avLst/>
          </a:prstGeom>
          <a:noFill/>
        </p:spPr>
        <p:txBody>
          <a:bodyPr wrap="square" rtlCol="0">
            <a:spAutoFit/>
          </a:bodyPr>
          <a:lstStyle/>
          <a:p>
            <a:r>
              <a:rPr lang="en-GB" sz="2000" b="1" dirty="0">
                <a:solidFill>
                  <a:srgbClr val="195CA7"/>
                </a:solidFill>
                <a:latin typeface="Segoe UI" panose="020B0502040204020203" pitchFamily="34" charset="0"/>
                <a:cs typeface="Segoe UI" panose="020B0502040204020203" pitchFamily="34" charset="0"/>
              </a:rPr>
              <a:t>LLEP</a:t>
            </a:r>
            <a:r>
              <a:rPr lang="en-GB" sz="2000" b="1" dirty="0">
                <a:latin typeface="Segoe UI" panose="020B0502040204020203" pitchFamily="34" charset="0"/>
                <a:cs typeface="Segoe UI" panose="020B0502040204020203" pitchFamily="34" charset="0"/>
              </a:rPr>
              <a:t> World of Work series.</a:t>
            </a:r>
          </a:p>
        </p:txBody>
      </p:sp>
      <p:pic>
        <p:nvPicPr>
          <p:cNvPr id="26" name="Picture 25" descr="A picture containing text, clipart&#10;&#10;Description automatically generated">
            <a:extLst>
              <a:ext uri="{FF2B5EF4-FFF2-40B4-BE49-F238E27FC236}">
                <a16:creationId xmlns:a16="http://schemas.microsoft.com/office/drawing/2014/main" id="{C8150670-E902-4416-BD83-747EB11D09B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32625" y="278326"/>
            <a:ext cx="2044122" cy="828262"/>
          </a:xfrm>
          <a:prstGeom prst="rect">
            <a:avLst/>
          </a:prstGeom>
        </p:spPr>
      </p:pic>
      <p:pic>
        <p:nvPicPr>
          <p:cNvPr id="27" name="Picture 26" descr="Logo&#10;&#10;Description automatically generated">
            <a:extLst>
              <a:ext uri="{FF2B5EF4-FFF2-40B4-BE49-F238E27FC236}">
                <a16:creationId xmlns:a16="http://schemas.microsoft.com/office/drawing/2014/main" id="{9A8AEFCF-36D2-4B26-A0CE-56C084E2783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53614" y="99453"/>
            <a:ext cx="1563758" cy="1186008"/>
          </a:xfrm>
          <a:prstGeom prst="rect">
            <a:avLst/>
          </a:prstGeom>
        </p:spPr>
      </p:pic>
      <p:pic>
        <p:nvPicPr>
          <p:cNvPr id="28" name="Picture 27" descr="A picture containing chart&#10;&#10;Description automatically generated">
            <a:extLst>
              <a:ext uri="{FF2B5EF4-FFF2-40B4-BE49-F238E27FC236}">
                <a16:creationId xmlns:a16="http://schemas.microsoft.com/office/drawing/2014/main" id="{27C411A9-02A0-4535-A9AE-D65DA6D280B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78255" y="99453"/>
            <a:ext cx="1160106" cy="1190866"/>
          </a:xfrm>
          <a:prstGeom prst="rect">
            <a:avLst/>
          </a:prstGeom>
        </p:spPr>
      </p:pic>
      <p:sp>
        <p:nvSpPr>
          <p:cNvPr id="10" name="Rectangle 9">
            <a:extLst>
              <a:ext uri="{FF2B5EF4-FFF2-40B4-BE49-F238E27FC236}">
                <a16:creationId xmlns:a16="http://schemas.microsoft.com/office/drawing/2014/main" id="{9FF996B4-20FD-4D50-B917-2FDB7ADFA667}"/>
              </a:ext>
            </a:extLst>
          </p:cNvPr>
          <p:cNvSpPr/>
          <p:nvPr/>
        </p:nvSpPr>
        <p:spPr>
          <a:xfrm>
            <a:off x="2515132" y="0"/>
            <a:ext cx="152400" cy="6858000"/>
          </a:xfrm>
          <a:prstGeom prst="rect">
            <a:avLst/>
          </a:prstGeom>
          <a:solidFill>
            <a:srgbClr val="A4C73A"/>
          </a:solidFill>
          <a:ln>
            <a:solidFill>
              <a:srgbClr val="A4C7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1449409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8C2963-B3D5-43C4-912F-240EF6C75FFA}"/>
              </a:ext>
            </a:extLst>
          </p:cNvPr>
          <p:cNvSpPr>
            <a:spLocks noGrp="1"/>
          </p:cNvSpPr>
          <p:nvPr>
            <p:ph type="title"/>
          </p:nvPr>
        </p:nvSpPr>
        <p:spPr>
          <a:xfrm>
            <a:off x="2611718" y="446146"/>
            <a:ext cx="8937011" cy="1325563"/>
          </a:xfrm>
        </p:spPr>
        <p:txBody>
          <a:bodyPr>
            <a:normAutofit/>
          </a:bodyPr>
          <a:lstStyle/>
          <a:p>
            <a:r>
              <a:rPr lang="en-GB" b="1" i="1" dirty="0">
                <a:latin typeface="Segoe UI" panose="020B0502040204020203" pitchFamily="34" charset="0"/>
                <a:cs typeface="Segoe UI" panose="020B0502040204020203" pitchFamily="34" charset="0"/>
              </a:rPr>
              <a:t>Addressing the needs </a:t>
            </a:r>
            <a:br>
              <a:rPr lang="en-GB" b="1" i="1" dirty="0">
                <a:latin typeface="Segoe UI" panose="020B0502040204020203" pitchFamily="34" charset="0"/>
                <a:cs typeface="Segoe UI" panose="020B0502040204020203" pitchFamily="34" charset="0"/>
              </a:rPr>
            </a:br>
            <a:r>
              <a:rPr lang="en-GB" b="1" i="1" dirty="0">
                <a:latin typeface="Segoe UI" panose="020B0502040204020203" pitchFamily="34" charset="0"/>
                <a:cs typeface="Segoe UI" panose="020B0502040204020203" pitchFamily="34" charset="0"/>
              </a:rPr>
              <a:t>of each pupil</a:t>
            </a:r>
            <a:endParaRPr lang="en-GB" b="1" dirty="0">
              <a:latin typeface="Segoe UI" panose="020B0502040204020203" pitchFamily="34" charset="0"/>
              <a:cs typeface="Segoe UI" panose="020B0502040204020203" pitchFamily="34" charset="0"/>
            </a:endParaRPr>
          </a:p>
        </p:txBody>
      </p:sp>
      <p:sp>
        <p:nvSpPr>
          <p:cNvPr id="3" name="Content Placeholder 2">
            <a:extLst>
              <a:ext uri="{FF2B5EF4-FFF2-40B4-BE49-F238E27FC236}">
                <a16:creationId xmlns:a16="http://schemas.microsoft.com/office/drawing/2014/main" id="{7E6152E3-530D-4ABC-8D7E-59C761DE4EDF}"/>
              </a:ext>
            </a:extLst>
          </p:cNvPr>
          <p:cNvSpPr>
            <a:spLocks noGrp="1"/>
          </p:cNvSpPr>
          <p:nvPr>
            <p:ph idx="1"/>
          </p:nvPr>
        </p:nvSpPr>
        <p:spPr>
          <a:xfrm>
            <a:off x="674545" y="2545823"/>
            <a:ext cx="11114230" cy="3097427"/>
          </a:xfrm>
        </p:spPr>
        <p:txBody>
          <a:bodyPr>
            <a:noAutofit/>
          </a:bodyPr>
          <a:lstStyle/>
          <a:p>
            <a:pPr marL="0" indent="0">
              <a:buNone/>
            </a:pPr>
            <a:r>
              <a:rPr lang="en-GB" sz="2000" dirty="0">
                <a:latin typeface="Segoe UI" panose="020B0502040204020203" pitchFamily="34" charset="0"/>
                <a:cs typeface="Segoe UI" panose="020B0502040204020203" pitchFamily="34" charset="0"/>
              </a:rPr>
              <a:t>Within your subject area, would you say you seek to raise the aspirations of all students about potential future careers in a subject-related industry or job?</a:t>
            </a:r>
          </a:p>
          <a:p>
            <a:pPr marL="0" indent="0">
              <a:buNone/>
            </a:pPr>
            <a:endParaRPr lang="en-GB" sz="800" dirty="0">
              <a:latin typeface="Segoe UI" panose="020B0502040204020203" pitchFamily="34" charset="0"/>
              <a:cs typeface="Segoe UI" panose="020B0502040204020203" pitchFamily="34" charset="0"/>
            </a:endParaRPr>
          </a:p>
          <a:p>
            <a:pPr marL="0" indent="0">
              <a:buNone/>
            </a:pPr>
            <a:r>
              <a:rPr lang="en-GB" sz="2000" dirty="0">
                <a:latin typeface="Segoe UI" panose="020B0502040204020203" pitchFamily="34" charset="0"/>
                <a:cs typeface="Segoe UI" panose="020B0502040204020203" pitchFamily="34" charset="0"/>
              </a:rPr>
              <a:t>How do you achieve this?</a:t>
            </a:r>
          </a:p>
          <a:p>
            <a:pPr marL="0" indent="0">
              <a:buNone/>
            </a:pPr>
            <a:endParaRPr lang="en-GB" sz="800" dirty="0">
              <a:latin typeface="Segoe UI" panose="020B0502040204020203" pitchFamily="34" charset="0"/>
              <a:cs typeface="Segoe UI" panose="020B0502040204020203" pitchFamily="34" charset="0"/>
            </a:endParaRPr>
          </a:p>
          <a:p>
            <a:pPr marL="0" indent="0">
              <a:buNone/>
            </a:pPr>
            <a:r>
              <a:rPr lang="en-GB" sz="2000" dirty="0">
                <a:latin typeface="Segoe UI" panose="020B0502040204020203" pitchFamily="34" charset="0"/>
                <a:cs typeface="Segoe UI" panose="020B0502040204020203" pitchFamily="34" charset="0"/>
              </a:rPr>
              <a:t>Within your subject area, would you say you challenge stereotypical thinking (in terms of gender etc.) about potential future careers in a subject-related industry or job?</a:t>
            </a:r>
          </a:p>
          <a:p>
            <a:pPr marL="0" indent="0">
              <a:buNone/>
            </a:pPr>
            <a:endParaRPr lang="en-GB" sz="800" dirty="0">
              <a:latin typeface="Segoe UI" panose="020B0502040204020203" pitchFamily="34" charset="0"/>
              <a:cs typeface="Segoe UI" panose="020B0502040204020203" pitchFamily="34" charset="0"/>
            </a:endParaRPr>
          </a:p>
          <a:p>
            <a:pPr marL="0" indent="0">
              <a:buNone/>
            </a:pPr>
            <a:r>
              <a:rPr lang="en-GB" sz="2000" dirty="0">
                <a:latin typeface="Segoe UI" panose="020B0502040204020203" pitchFamily="34" charset="0"/>
                <a:cs typeface="Segoe UI" panose="020B0502040204020203" pitchFamily="34" charset="0"/>
              </a:rPr>
              <a:t>How do you achieve this?</a:t>
            </a:r>
          </a:p>
          <a:p>
            <a:pPr marL="0" indent="0">
              <a:buNone/>
            </a:pPr>
            <a:endParaRPr lang="en-GB" sz="2000" dirty="0">
              <a:latin typeface="Segoe UI" panose="020B0502040204020203" pitchFamily="34" charset="0"/>
              <a:cs typeface="Segoe UI" panose="020B0502040204020203" pitchFamily="34" charset="0"/>
            </a:endParaRPr>
          </a:p>
        </p:txBody>
      </p:sp>
      <p:sp>
        <p:nvSpPr>
          <p:cNvPr id="5" name="Oval 4">
            <a:extLst>
              <a:ext uri="{FF2B5EF4-FFF2-40B4-BE49-F238E27FC236}">
                <a16:creationId xmlns:a16="http://schemas.microsoft.com/office/drawing/2014/main" id="{EB2933D4-3CB6-4919-A20E-20AED2D0B825}"/>
              </a:ext>
            </a:extLst>
          </p:cNvPr>
          <p:cNvSpPr/>
          <p:nvPr/>
        </p:nvSpPr>
        <p:spPr>
          <a:xfrm>
            <a:off x="250891" y="230059"/>
            <a:ext cx="1757739" cy="1757739"/>
          </a:xfrm>
          <a:prstGeom prst="ellipse">
            <a:avLst/>
          </a:prstGeom>
          <a:solidFill>
            <a:srgbClr val="A4C73A"/>
          </a:solidFill>
          <a:ln>
            <a:solidFill>
              <a:srgbClr val="A4C7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solidFill>
                  <a:srgbClr val="195CA7"/>
                </a:solidFill>
                <a:latin typeface="Segoe UI" panose="020B0502040204020203" pitchFamily="34" charset="0"/>
                <a:cs typeface="Segoe UI" panose="020B0502040204020203" pitchFamily="34" charset="0"/>
              </a:rPr>
              <a:t>Gatsby</a:t>
            </a:r>
          </a:p>
          <a:p>
            <a:pPr algn="ctr"/>
            <a:r>
              <a:rPr lang="en-GB" sz="3600" b="1" dirty="0">
                <a:solidFill>
                  <a:srgbClr val="195CA7"/>
                </a:solidFill>
                <a:latin typeface="Segoe UI" panose="020B0502040204020203" pitchFamily="34" charset="0"/>
                <a:cs typeface="Segoe UI" panose="020B0502040204020203" pitchFamily="34" charset="0"/>
              </a:rPr>
              <a:t>BM3</a:t>
            </a:r>
          </a:p>
        </p:txBody>
      </p:sp>
      <p:sp>
        <p:nvSpPr>
          <p:cNvPr id="6" name="Rectangle 5">
            <a:extLst>
              <a:ext uri="{FF2B5EF4-FFF2-40B4-BE49-F238E27FC236}">
                <a16:creationId xmlns:a16="http://schemas.microsoft.com/office/drawing/2014/main" id="{0F8049A8-0D5E-4276-BB2B-5802F849D793}"/>
              </a:ext>
            </a:extLst>
          </p:cNvPr>
          <p:cNvSpPr/>
          <p:nvPr/>
        </p:nvSpPr>
        <p:spPr>
          <a:xfrm rot="5400000">
            <a:off x="6053368" y="-1483835"/>
            <a:ext cx="85265" cy="6858000"/>
          </a:xfrm>
          <a:prstGeom prst="rect">
            <a:avLst/>
          </a:prstGeom>
          <a:solidFill>
            <a:srgbClr val="195CA7"/>
          </a:solidFill>
          <a:ln>
            <a:solidFill>
              <a:srgbClr val="195CA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3248232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8C2963-B3D5-43C4-912F-240EF6C75FFA}"/>
              </a:ext>
            </a:extLst>
          </p:cNvPr>
          <p:cNvSpPr>
            <a:spLocks noGrp="1"/>
          </p:cNvSpPr>
          <p:nvPr>
            <p:ph type="title"/>
          </p:nvPr>
        </p:nvSpPr>
        <p:spPr>
          <a:xfrm>
            <a:off x="2611718" y="446146"/>
            <a:ext cx="8937011" cy="1325563"/>
          </a:xfrm>
        </p:spPr>
        <p:txBody>
          <a:bodyPr>
            <a:normAutofit/>
          </a:bodyPr>
          <a:lstStyle/>
          <a:p>
            <a:r>
              <a:rPr lang="en-GB" b="1" i="1" dirty="0">
                <a:latin typeface="Segoe UI" panose="020B0502040204020203" pitchFamily="34" charset="0"/>
                <a:cs typeface="Segoe UI" panose="020B0502040204020203" pitchFamily="34" charset="0"/>
              </a:rPr>
              <a:t>Linking Curriculum Learning </a:t>
            </a:r>
            <a:br>
              <a:rPr lang="en-GB" b="1" i="1" dirty="0">
                <a:latin typeface="Segoe UI" panose="020B0502040204020203" pitchFamily="34" charset="0"/>
                <a:cs typeface="Segoe UI" panose="020B0502040204020203" pitchFamily="34" charset="0"/>
              </a:rPr>
            </a:br>
            <a:r>
              <a:rPr lang="en-GB" b="1" i="1" dirty="0">
                <a:latin typeface="Segoe UI" panose="020B0502040204020203" pitchFamily="34" charset="0"/>
                <a:cs typeface="Segoe UI" panose="020B0502040204020203" pitchFamily="34" charset="0"/>
              </a:rPr>
              <a:t>to Careers</a:t>
            </a:r>
            <a:endParaRPr lang="en-GB" b="1" dirty="0">
              <a:latin typeface="Segoe UI" panose="020B0502040204020203" pitchFamily="34" charset="0"/>
              <a:cs typeface="Segoe UI" panose="020B0502040204020203" pitchFamily="34" charset="0"/>
            </a:endParaRPr>
          </a:p>
        </p:txBody>
      </p:sp>
      <p:sp>
        <p:nvSpPr>
          <p:cNvPr id="3" name="Content Placeholder 2">
            <a:extLst>
              <a:ext uri="{FF2B5EF4-FFF2-40B4-BE49-F238E27FC236}">
                <a16:creationId xmlns:a16="http://schemas.microsoft.com/office/drawing/2014/main" id="{7E6152E3-530D-4ABC-8D7E-59C761DE4EDF}"/>
              </a:ext>
            </a:extLst>
          </p:cNvPr>
          <p:cNvSpPr>
            <a:spLocks noGrp="1"/>
          </p:cNvSpPr>
          <p:nvPr>
            <p:ph idx="1"/>
          </p:nvPr>
        </p:nvSpPr>
        <p:spPr>
          <a:xfrm>
            <a:off x="687798" y="2439806"/>
            <a:ext cx="11114230" cy="3097427"/>
          </a:xfrm>
        </p:spPr>
        <p:txBody>
          <a:bodyPr>
            <a:noAutofit/>
          </a:bodyPr>
          <a:lstStyle/>
          <a:p>
            <a:pPr marL="0" indent="0">
              <a:buNone/>
            </a:pPr>
            <a:r>
              <a:rPr lang="en-GB" sz="2000" dirty="0">
                <a:latin typeface="Segoe UI" panose="020B0502040204020203" pitchFamily="34" charset="0"/>
                <a:cs typeface="Segoe UI" panose="020B0502040204020203" pitchFamily="34" charset="0"/>
              </a:rPr>
              <a:t>Have you integrated Careers Education, Information, Advice and Guidance (CEIAG), Enterprise and Work-Related Learning (employability skills) across your subject area?</a:t>
            </a:r>
          </a:p>
          <a:p>
            <a:pPr marL="0" indent="0">
              <a:buNone/>
            </a:pPr>
            <a:endParaRPr lang="en-GB" sz="800" dirty="0">
              <a:latin typeface="Segoe UI" panose="020B0502040204020203" pitchFamily="34" charset="0"/>
              <a:cs typeface="Segoe UI" panose="020B0502040204020203" pitchFamily="34" charset="0"/>
            </a:endParaRPr>
          </a:p>
          <a:p>
            <a:pPr marL="0" indent="0">
              <a:buNone/>
            </a:pPr>
            <a:r>
              <a:rPr lang="en-GB" sz="2000" dirty="0">
                <a:latin typeface="Segoe UI" panose="020B0502040204020203" pitchFamily="34" charset="0"/>
                <a:cs typeface="Segoe UI" panose="020B0502040204020203" pitchFamily="34" charset="0"/>
              </a:rPr>
              <a:t>If so, how have you done this?</a:t>
            </a:r>
          </a:p>
          <a:p>
            <a:pPr marL="0" indent="0">
              <a:buNone/>
            </a:pPr>
            <a:endParaRPr lang="en-GB" sz="800" dirty="0">
              <a:latin typeface="Segoe UI" panose="020B0502040204020203" pitchFamily="34" charset="0"/>
              <a:cs typeface="Segoe UI" panose="020B0502040204020203" pitchFamily="34" charset="0"/>
            </a:endParaRPr>
          </a:p>
          <a:p>
            <a:pPr marL="0" indent="0">
              <a:buNone/>
            </a:pPr>
            <a:r>
              <a:rPr lang="en-GB" sz="2000" dirty="0">
                <a:latin typeface="Segoe UI" panose="020B0502040204020203" pitchFamily="34" charset="0"/>
                <a:cs typeface="Segoe UI" panose="020B0502040204020203" pitchFamily="34" charset="0"/>
              </a:rPr>
              <a:t>For example, do you:</a:t>
            </a:r>
          </a:p>
          <a:p>
            <a:pPr lvl="1"/>
            <a:r>
              <a:rPr lang="en-GB" sz="2000" dirty="0">
                <a:latin typeface="Segoe UI" panose="020B0502040204020203" pitchFamily="34" charset="0"/>
                <a:cs typeface="Segoe UI" panose="020B0502040204020203" pitchFamily="34" charset="0"/>
              </a:rPr>
              <a:t>use display notices / information about careers related to your subject area?</a:t>
            </a:r>
          </a:p>
          <a:p>
            <a:pPr lvl="1"/>
            <a:r>
              <a:rPr lang="en-GB" sz="2000" dirty="0">
                <a:latin typeface="Segoe UI" panose="020B0502040204020203" pitchFamily="34" charset="0"/>
                <a:cs typeface="Segoe UI" panose="020B0502040204020203" pitchFamily="34" charset="0"/>
              </a:rPr>
              <a:t>regularly engage in classroom discussions around potential career prospects with your students?</a:t>
            </a:r>
          </a:p>
          <a:p>
            <a:pPr lvl="1"/>
            <a:r>
              <a:rPr lang="en-GB" sz="2000" dirty="0">
                <a:latin typeface="Segoe UI" panose="020B0502040204020203" pitchFamily="34" charset="0"/>
                <a:cs typeface="Segoe UI" panose="020B0502040204020203" pitchFamily="34" charset="0"/>
              </a:rPr>
              <a:t>use live case studies / industry standard resources in teaching and learning?</a:t>
            </a:r>
          </a:p>
          <a:p>
            <a:pPr lvl="1"/>
            <a:r>
              <a:rPr lang="en-GB" sz="2000" dirty="0">
                <a:latin typeface="Segoe UI" panose="020B0502040204020203" pitchFamily="34" charset="0"/>
                <a:cs typeface="Segoe UI" panose="020B0502040204020203" pitchFamily="34" charset="0"/>
              </a:rPr>
              <a:t>work with local employers to set your class a curriculum-business linked task? </a:t>
            </a:r>
          </a:p>
          <a:p>
            <a:pPr lvl="1"/>
            <a:endParaRPr lang="en-GB" sz="2000" dirty="0">
              <a:latin typeface="Segoe UI" panose="020B0502040204020203" pitchFamily="34" charset="0"/>
              <a:cs typeface="Segoe UI" panose="020B0502040204020203" pitchFamily="34" charset="0"/>
            </a:endParaRPr>
          </a:p>
          <a:p>
            <a:pPr lvl="1"/>
            <a:endParaRPr lang="en-GB" sz="2000" dirty="0">
              <a:latin typeface="Segoe UI" panose="020B0502040204020203" pitchFamily="34" charset="0"/>
              <a:cs typeface="Segoe UI" panose="020B0502040204020203" pitchFamily="34" charset="0"/>
            </a:endParaRPr>
          </a:p>
          <a:p>
            <a:pPr marL="0" indent="0">
              <a:buNone/>
            </a:pPr>
            <a:endParaRPr lang="en-GB" sz="2000" dirty="0">
              <a:latin typeface="Segoe UI" panose="020B0502040204020203" pitchFamily="34" charset="0"/>
              <a:cs typeface="Segoe UI" panose="020B0502040204020203" pitchFamily="34" charset="0"/>
            </a:endParaRPr>
          </a:p>
        </p:txBody>
      </p:sp>
      <p:sp>
        <p:nvSpPr>
          <p:cNvPr id="5" name="Oval 4">
            <a:extLst>
              <a:ext uri="{FF2B5EF4-FFF2-40B4-BE49-F238E27FC236}">
                <a16:creationId xmlns:a16="http://schemas.microsoft.com/office/drawing/2014/main" id="{EB2933D4-3CB6-4919-A20E-20AED2D0B825}"/>
              </a:ext>
            </a:extLst>
          </p:cNvPr>
          <p:cNvSpPr/>
          <p:nvPr/>
        </p:nvSpPr>
        <p:spPr>
          <a:xfrm>
            <a:off x="250891" y="230059"/>
            <a:ext cx="1757739" cy="1757739"/>
          </a:xfrm>
          <a:prstGeom prst="ellipse">
            <a:avLst/>
          </a:prstGeom>
          <a:solidFill>
            <a:srgbClr val="A4C73A"/>
          </a:solidFill>
          <a:ln>
            <a:solidFill>
              <a:srgbClr val="A4C7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solidFill>
                  <a:srgbClr val="195CA7"/>
                </a:solidFill>
                <a:latin typeface="Segoe UI" panose="020B0502040204020203" pitchFamily="34" charset="0"/>
                <a:cs typeface="Segoe UI" panose="020B0502040204020203" pitchFamily="34" charset="0"/>
              </a:rPr>
              <a:t>Gatsby</a:t>
            </a:r>
          </a:p>
          <a:p>
            <a:pPr algn="ctr"/>
            <a:r>
              <a:rPr lang="en-GB" sz="3600" b="1" dirty="0">
                <a:solidFill>
                  <a:srgbClr val="195CA7"/>
                </a:solidFill>
                <a:latin typeface="Segoe UI" panose="020B0502040204020203" pitchFamily="34" charset="0"/>
                <a:cs typeface="Segoe UI" panose="020B0502040204020203" pitchFamily="34" charset="0"/>
              </a:rPr>
              <a:t>BM4</a:t>
            </a:r>
          </a:p>
        </p:txBody>
      </p:sp>
      <p:sp>
        <p:nvSpPr>
          <p:cNvPr id="6" name="Rectangle 5">
            <a:extLst>
              <a:ext uri="{FF2B5EF4-FFF2-40B4-BE49-F238E27FC236}">
                <a16:creationId xmlns:a16="http://schemas.microsoft.com/office/drawing/2014/main" id="{0F8049A8-0D5E-4276-BB2B-5802F849D793}"/>
              </a:ext>
            </a:extLst>
          </p:cNvPr>
          <p:cNvSpPr/>
          <p:nvPr/>
        </p:nvSpPr>
        <p:spPr>
          <a:xfrm rot="5400000">
            <a:off x="6053368" y="-1483835"/>
            <a:ext cx="85265" cy="6858000"/>
          </a:xfrm>
          <a:prstGeom prst="rect">
            <a:avLst/>
          </a:prstGeom>
          <a:solidFill>
            <a:srgbClr val="195CA7"/>
          </a:solidFill>
          <a:ln>
            <a:solidFill>
              <a:srgbClr val="195CA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3831638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8C2963-B3D5-43C4-912F-240EF6C75FFA}"/>
              </a:ext>
            </a:extLst>
          </p:cNvPr>
          <p:cNvSpPr>
            <a:spLocks noGrp="1"/>
          </p:cNvSpPr>
          <p:nvPr>
            <p:ph type="title"/>
          </p:nvPr>
        </p:nvSpPr>
        <p:spPr>
          <a:xfrm>
            <a:off x="2611718" y="446146"/>
            <a:ext cx="8937011" cy="1325563"/>
          </a:xfrm>
        </p:spPr>
        <p:txBody>
          <a:bodyPr>
            <a:normAutofit/>
          </a:bodyPr>
          <a:lstStyle/>
          <a:p>
            <a:r>
              <a:rPr lang="en-GB" b="1" i="1" dirty="0">
                <a:latin typeface="Segoe UI" panose="020B0502040204020203" pitchFamily="34" charset="0"/>
                <a:cs typeface="Segoe UI" panose="020B0502040204020203" pitchFamily="34" charset="0"/>
              </a:rPr>
              <a:t>Encounters with Employers </a:t>
            </a:r>
            <a:br>
              <a:rPr lang="en-GB" b="1" i="1" dirty="0">
                <a:latin typeface="Segoe UI" panose="020B0502040204020203" pitchFamily="34" charset="0"/>
                <a:cs typeface="Segoe UI" panose="020B0502040204020203" pitchFamily="34" charset="0"/>
              </a:rPr>
            </a:br>
            <a:r>
              <a:rPr lang="en-GB" b="1" i="1" dirty="0">
                <a:latin typeface="Segoe UI" panose="020B0502040204020203" pitchFamily="34" charset="0"/>
                <a:cs typeface="Segoe UI" panose="020B0502040204020203" pitchFamily="34" charset="0"/>
              </a:rPr>
              <a:t>and Employees</a:t>
            </a:r>
            <a:endParaRPr lang="en-GB" b="1" dirty="0">
              <a:latin typeface="Segoe UI" panose="020B0502040204020203" pitchFamily="34" charset="0"/>
              <a:cs typeface="Segoe UI" panose="020B0502040204020203" pitchFamily="34" charset="0"/>
            </a:endParaRPr>
          </a:p>
        </p:txBody>
      </p:sp>
      <p:sp>
        <p:nvSpPr>
          <p:cNvPr id="3" name="Content Placeholder 2">
            <a:extLst>
              <a:ext uri="{FF2B5EF4-FFF2-40B4-BE49-F238E27FC236}">
                <a16:creationId xmlns:a16="http://schemas.microsoft.com/office/drawing/2014/main" id="{7E6152E3-530D-4ABC-8D7E-59C761DE4EDF}"/>
              </a:ext>
            </a:extLst>
          </p:cNvPr>
          <p:cNvSpPr>
            <a:spLocks noGrp="1"/>
          </p:cNvSpPr>
          <p:nvPr>
            <p:ph idx="1"/>
          </p:nvPr>
        </p:nvSpPr>
        <p:spPr>
          <a:xfrm>
            <a:off x="687798" y="2439806"/>
            <a:ext cx="11199402" cy="3097427"/>
          </a:xfrm>
        </p:spPr>
        <p:txBody>
          <a:bodyPr>
            <a:noAutofit/>
          </a:bodyPr>
          <a:lstStyle/>
          <a:p>
            <a:pPr marL="0" indent="0">
              <a:buNone/>
            </a:pPr>
            <a:r>
              <a:rPr lang="en-GB" sz="2000" dirty="0">
                <a:latin typeface="Segoe UI" panose="020B0502040204020203" pitchFamily="34" charset="0"/>
                <a:cs typeface="Segoe UI" panose="020B0502040204020203" pitchFamily="34" charset="0"/>
              </a:rPr>
              <a:t>Do you invite visitors in from industry to speak to your students?  If so, how do you source these visitors?</a:t>
            </a:r>
          </a:p>
          <a:p>
            <a:pPr marL="0" indent="0">
              <a:buNone/>
            </a:pPr>
            <a:endParaRPr lang="en-GB" sz="800" dirty="0">
              <a:latin typeface="Segoe UI" panose="020B0502040204020203" pitchFamily="34" charset="0"/>
              <a:cs typeface="Segoe UI" panose="020B0502040204020203" pitchFamily="34" charset="0"/>
            </a:endParaRPr>
          </a:p>
          <a:p>
            <a:pPr marL="0" indent="0">
              <a:buNone/>
            </a:pPr>
            <a:r>
              <a:rPr lang="en-GB" sz="2000" dirty="0">
                <a:latin typeface="Segoe UI" panose="020B0502040204020203" pitchFamily="34" charset="0"/>
                <a:cs typeface="Segoe UI" panose="020B0502040204020203" pitchFamily="34" charset="0"/>
              </a:rPr>
              <a:t>Who do you link with in school to make these visits happen?</a:t>
            </a:r>
          </a:p>
          <a:p>
            <a:pPr marL="0" indent="0">
              <a:buNone/>
            </a:pPr>
            <a:endParaRPr lang="en-GB" sz="800" dirty="0">
              <a:latin typeface="Segoe UI" panose="020B0502040204020203" pitchFamily="34" charset="0"/>
              <a:cs typeface="Segoe UI" panose="020B0502040204020203" pitchFamily="34" charset="0"/>
            </a:endParaRPr>
          </a:p>
          <a:p>
            <a:pPr marL="0" indent="0">
              <a:buNone/>
            </a:pPr>
            <a:r>
              <a:rPr lang="en-GB" sz="2000" dirty="0">
                <a:latin typeface="Segoe UI" panose="020B0502040204020203" pitchFamily="34" charset="0"/>
                <a:cs typeface="Segoe UI" panose="020B0502040204020203" pitchFamily="34" charset="0"/>
              </a:rPr>
              <a:t>How to you monitor and reflect on their delivery – including considerations for learning outcomes? </a:t>
            </a:r>
          </a:p>
          <a:p>
            <a:pPr marL="0" indent="0">
              <a:buNone/>
            </a:pPr>
            <a:endParaRPr lang="en-GB" sz="800" dirty="0">
              <a:latin typeface="Segoe UI" panose="020B0502040204020203" pitchFamily="34" charset="0"/>
              <a:cs typeface="Segoe UI" panose="020B0502040204020203" pitchFamily="34" charset="0"/>
            </a:endParaRPr>
          </a:p>
          <a:p>
            <a:pPr marL="0" indent="0">
              <a:buNone/>
            </a:pPr>
            <a:r>
              <a:rPr lang="en-GB" sz="2000" dirty="0">
                <a:latin typeface="Segoe UI" panose="020B0502040204020203" pitchFamily="34" charset="0"/>
                <a:cs typeface="Segoe UI" panose="020B0502040204020203" pitchFamily="34" charset="0"/>
              </a:rPr>
              <a:t>Do you monitor student learning following visits from industry?</a:t>
            </a:r>
          </a:p>
          <a:p>
            <a:pPr marL="0" indent="0">
              <a:buNone/>
            </a:pPr>
            <a:endParaRPr lang="en-GB" sz="800" dirty="0">
              <a:latin typeface="Segoe UI" panose="020B0502040204020203" pitchFamily="34" charset="0"/>
              <a:cs typeface="Segoe UI" panose="020B0502040204020203" pitchFamily="34" charset="0"/>
            </a:endParaRPr>
          </a:p>
          <a:p>
            <a:pPr marL="0" indent="0">
              <a:buNone/>
            </a:pPr>
            <a:r>
              <a:rPr lang="en-GB" sz="2000" dirty="0">
                <a:latin typeface="Segoe UI" panose="020B0502040204020203" pitchFamily="34" charset="0"/>
                <a:cs typeface="Segoe UI" panose="020B0502040204020203" pitchFamily="34" charset="0"/>
              </a:rPr>
              <a:t>Have you been engaging in virtual talks during the restrictions? Were you aware this was an option?</a:t>
            </a:r>
          </a:p>
          <a:p>
            <a:pPr marL="0" indent="0">
              <a:buNone/>
            </a:pPr>
            <a:endParaRPr lang="en-GB" sz="2000" dirty="0">
              <a:latin typeface="Segoe UI" panose="020B0502040204020203" pitchFamily="34" charset="0"/>
              <a:cs typeface="Segoe UI" panose="020B0502040204020203" pitchFamily="34" charset="0"/>
            </a:endParaRPr>
          </a:p>
        </p:txBody>
      </p:sp>
      <p:sp>
        <p:nvSpPr>
          <p:cNvPr id="5" name="Oval 4">
            <a:extLst>
              <a:ext uri="{FF2B5EF4-FFF2-40B4-BE49-F238E27FC236}">
                <a16:creationId xmlns:a16="http://schemas.microsoft.com/office/drawing/2014/main" id="{EB2933D4-3CB6-4919-A20E-20AED2D0B825}"/>
              </a:ext>
            </a:extLst>
          </p:cNvPr>
          <p:cNvSpPr/>
          <p:nvPr/>
        </p:nvSpPr>
        <p:spPr>
          <a:xfrm>
            <a:off x="250891" y="230059"/>
            <a:ext cx="1757739" cy="1757739"/>
          </a:xfrm>
          <a:prstGeom prst="ellipse">
            <a:avLst/>
          </a:prstGeom>
          <a:solidFill>
            <a:srgbClr val="A4C73A"/>
          </a:solidFill>
          <a:ln>
            <a:solidFill>
              <a:srgbClr val="A4C7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solidFill>
                  <a:srgbClr val="195CA7"/>
                </a:solidFill>
                <a:latin typeface="Segoe UI" panose="020B0502040204020203" pitchFamily="34" charset="0"/>
                <a:cs typeface="Segoe UI" panose="020B0502040204020203" pitchFamily="34" charset="0"/>
              </a:rPr>
              <a:t>Gatsby</a:t>
            </a:r>
          </a:p>
          <a:p>
            <a:pPr algn="ctr"/>
            <a:r>
              <a:rPr lang="en-GB" sz="3600" b="1" dirty="0">
                <a:solidFill>
                  <a:srgbClr val="195CA7"/>
                </a:solidFill>
                <a:latin typeface="Segoe UI" panose="020B0502040204020203" pitchFamily="34" charset="0"/>
                <a:cs typeface="Segoe UI" panose="020B0502040204020203" pitchFamily="34" charset="0"/>
              </a:rPr>
              <a:t>BM5</a:t>
            </a:r>
          </a:p>
        </p:txBody>
      </p:sp>
      <p:sp>
        <p:nvSpPr>
          <p:cNvPr id="6" name="Rectangle 5">
            <a:extLst>
              <a:ext uri="{FF2B5EF4-FFF2-40B4-BE49-F238E27FC236}">
                <a16:creationId xmlns:a16="http://schemas.microsoft.com/office/drawing/2014/main" id="{0F8049A8-0D5E-4276-BB2B-5802F849D793}"/>
              </a:ext>
            </a:extLst>
          </p:cNvPr>
          <p:cNvSpPr/>
          <p:nvPr/>
        </p:nvSpPr>
        <p:spPr>
          <a:xfrm rot="5400000">
            <a:off x="6053368" y="-1483835"/>
            <a:ext cx="85265" cy="6858000"/>
          </a:xfrm>
          <a:prstGeom prst="rect">
            <a:avLst/>
          </a:prstGeom>
          <a:solidFill>
            <a:srgbClr val="195CA7"/>
          </a:solidFill>
          <a:ln>
            <a:solidFill>
              <a:srgbClr val="195CA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6793431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8C2963-B3D5-43C4-912F-240EF6C75FFA}"/>
              </a:ext>
            </a:extLst>
          </p:cNvPr>
          <p:cNvSpPr>
            <a:spLocks noGrp="1"/>
          </p:cNvSpPr>
          <p:nvPr>
            <p:ph type="title"/>
          </p:nvPr>
        </p:nvSpPr>
        <p:spPr>
          <a:xfrm>
            <a:off x="2611718" y="446146"/>
            <a:ext cx="8937011" cy="1325563"/>
          </a:xfrm>
        </p:spPr>
        <p:txBody>
          <a:bodyPr>
            <a:normAutofit/>
          </a:bodyPr>
          <a:lstStyle/>
          <a:p>
            <a:r>
              <a:rPr lang="en-GB" b="1" i="1" dirty="0">
                <a:latin typeface="Segoe UI" panose="020B0502040204020203" pitchFamily="34" charset="0"/>
                <a:cs typeface="Segoe UI" panose="020B0502040204020203" pitchFamily="34" charset="0"/>
              </a:rPr>
              <a:t>Experiences of Workplaces</a:t>
            </a:r>
            <a:endParaRPr lang="en-GB" b="1" dirty="0">
              <a:latin typeface="Segoe UI" panose="020B0502040204020203" pitchFamily="34" charset="0"/>
              <a:cs typeface="Segoe UI" panose="020B0502040204020203" pitchFamily="34" charset="0"/>
            </a:endParaRPr>
          </a:p>
        </p:txBody>
      </p:sp>
      <p:sp>
        <p:nvSpPr>
          <p:cNvPr id="3" name="Content Placeholder 2">
            <a:extLst>
              <a:ext uri="{FF2B5EF4-FFF2-40B4-BE49-F238E27FC236}">
                <a16:creationId xmlns:a16="http://schemas.microsoft.com/office/drawing/2014/main" id="{7E6152E3-530D-4ABC-8D7E-59C761DE4EDF}"/>
              </a:ext>
            </a:extLst>
          </p:cNvPr>
          <p:cNvSpPr>
            <a:spLocks noGrp="1"/>
          </p:cNvSpPr>
          <p:nvPr>
            <p:ph idx="1"/>
          </p:nvPr>
        </p:nvSpPr>
        <p:spPr>
          <a:xfrm>
            <a:off x="687798" y="2347041"/>
            <a:ext cx="11199402" cy="3097427"/>
          </a:xfrm>
        </p:spPr>
        <p:txBody>
          <a:bodyPr>
            <a:noAutofit/>
          </a:bodyPr>
          <a:lstStyle/>
          <a:p>
            <a:pPr marL="0" indent="0">
              <a:buNone/>
            </a:pPr>
            <a:r>
              <a:rPr lang="en-GB" sz="2000" dirty="0">
                <a:latin typeface="Segoe UI" panose="020B0502040204020203" pitchFamily="34" charset="0"/>
                <a:cs typeface="Segoe UI" panose="020B0502040204020203" pitchFamily="34" charset="0"/>
              </a:rPr>
              <a:t>Did you know that to make these encounters with employers, employees, FE and HE for benchmarks 5, 6 and 7 meaningful there is an expectation that students undertake prep work?</a:t>
            </a:r>
          </a:p>
          <a:p>
            <a:pPr marL="0" indent="0">
              <a:buNone/>
            </a:pPr>
            <a:endParaRPr lang="en-GB" sz="800" dirty="0">
              <a:latin typeface="Segoe UI" panose="020B0502040204020203" pitchFamily="34" charset="0"/>
              <a:cs typeface="Segoe UI" panose="020B0502040204020203" pitchFamily="34" charset="0"/>
            </a:endParaRPr>
          </a:p>
          <a:p>
            <a:pPr marL="0" indent="0">
              <a:buNone/>
            </a:pPr>
            <a:r>
              <a:rPr lang="en-GB" sz="2000" dirty="0">
                <a:latin typeface="Segoe UI" panose="020B0502040204020203" pitchFamily="34" charset="0"/>
                <a:cs typeface="Segoe UI" panose="020B0502040204020203" pitchFamily="34" charset="0"/>
              </a:rPr>
              <a:t>Do your students do any prep before they have these experiences? Do you follow up with students for their feedback after their experiences? If yes, how?</a:t>
            </a:r>
          </a:p>
          <a:p>
            <a:pPr marL="0" indent="0">
              <a:buNone/>
            </a:pPr>
            <a:endParaRPr lang="en-GB" sz="800" dirty="0">
              <a:latin typeface="Segoe UI" panose="020B0502040204020203" pitchFamily="34" charset="0"/>
              <a:cs typeface="Segoe UI" panose="020B0502040204020203" pitchFamily="34" charset="0"/>
            </a:endParaRPr>
          </a:p>
          <a:p>
            <a:pPr marL="0" indent="0">
              <a:buNone/>
            </a:pPr>
            <a:r>
              <a:rPr lang="en-GB" sz="2000" dirty="0">
                <a:latin typeface="Segoe UI" panose="020B0502040204020203" pitchFamily="34" charset="0"/>
                <a:cs typeface="Segoe UI" panose="020B0502040204020203" pitchFamily="34" charset="0"/>
              </a:rPr>
              <a:t>Do you raise awareness of your links with industry / employers with other members of staff?  </a:t>
            </a:r>
          </a:p>
          <a:p>
            <a:pPr marL="0" indent="0">
              <a:buNone/>
            </a:pPr>
            <a:endParaRPr lang="en-GB" sz="800" dirty="0">
              <a:latin typeface="Segoe UI" panose="020B0502040204020203" pitchFamily="34" charset="0"/>
              <a:cs typeface="Segoe UI" panose="020B0502040204020203" pitchFamily="34" charset="0"/>
            </a:endParaRPr>
          </a:p>
          <a:p>
            <a:pPr marL="0" indent="0">
              <a:buNone/>
            </a:pPr>
            <a:r>
              <a:rPr lang="en-GB" sz="2000" dirty="0">
                <a:latin typeface="Segoe UI" panose="020B0502040204020203" pitchFamily="34" charset="0"/>
                <a:cs typeface="Segoe UI" panose="020B0502040204020203" pitchFamily="34" charset="0"/>
              </a:rPr>
              <a:t>Do you record activity or evidence anywhere already, or have ideas about the best way to do this?</a:t>
            </a:r>
          </a:p>
          <a:p>
            <a:pPr marL="0" indent="0">
              <a:buNone/>
            </a:pPr>
            <a:endParaRPr lang="en-GB" sz="800" dirty="0">
              <a:latin typeface="Segoe UI" panose="020B0502040204020203" pitchFamily="34" charset="0"/>
              <a:cs typeface="Segoe UI" panose="020B0502040204020203" pitchFamily="34" charset="0"/>
            </a:endParaRPr>
          </a:p>
          <a:p>
            <a:pPr marL="0" indent="0">
              <a:buNone/>
            </a:pPr>
            <a:r>
              <a:rPr lang="en-GB" sz="2000" dirty="0">
                <a:latin typeface="Segoe UI" panose="020B0502040204020203" pitchFamily="34" charset="0"/>
                <a:cs typeface="Segoe UI" panose="020B0502040204020203" pitchFamily="34" charset="0"/>
              </a:rPr>
              <a:t>If not, we want to make this happen: we need to avoid duplication and share good practice. Are you willing to put your contacts into a school-wide Employer Engagement Database?</a:t>
            </a:r>
          </a:p>
          <a:p>
            <a:pPr marL="0" indent="0">
              <a:buNone/>
            </a:pPr>
            <a:endParaRPr lang="en-GB" sz="2000" dirty="0">
              <a:latin typeface="Segoe UI" panose="020B0502040204020203" pitchFamily="34" charset="0"/>
              <a:cs typeface="Segoe UI" panose="020B0502040204020203" pitchFamily="34" charset="0"/>
            </a:endParaRPr>
          </a:p>
        </p:txBody>
      </p:sp>
      <p:sp>
        <p:nvSpPr>
          <p:cNvPr id="5" name="Oval 4">
            <a:extLst>
              <a:ext uri="{FF2B5EF4-FFF2-40B4-BE49-F238E27FC236}">
                <a16:creationId xmlns:a16="http://schemas.microsoft.com/office/drawing/2014/main" id="{EB2933D4-3CB6-4919-A20E-20AED2D0B825}"/>
              </a:ext>
            </a:extLst>
          </p:cNvPr>
          <p:cNvSpPr/>
          <p:nvPr/>
        </p:nvSpPr>
        <p:spPr>
          <a:xfrm>
            <a:off x="250891" y="230059"/>
            <a:ext cx="1757739" cy="1757739"/>
          </a:xfrm>
          <a:prstGeom prst="ellipse">
            <a:avLst/>
          </a:prstGeom>
          <a:solidFill>
            <a:srgbClr val="A4C73A"/>
          </a:solidFill>
          <a:ln>
            <a:solidFill>
              <a:srgbClr val="A4C7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solidFill>
                  <a:srgbClr val="195CA7"/>
                </a:solidFill>
                <a:latin typeface="Segoe UI" panose="020B0502040204020203" pitchFamily="34" charset="0"/>
                <a:cs typeface="Segoe UI" panose="020B0502040204020203" pitchFamily="34" charset="0"/>
              </a:rPr>
              <a:t>Gatsby</a:t>
            </a:r>
          </a:p>
          <a:p>
            <a:pPr algn="ctr"/>
            <a:r>
              <a:rPr lang="en-GB" sz="3600" b="1" dirty="0">
                <a:solidFill>
                  <a:srgbClr val="195CA7"/>
                </a:solidFill>
                <a:latin typeface="Segoe UI" panose="020B0502040204020203" pitchFamily="34" charset="0"/>
                <a:cs typeface="Segoe UI" panose="020B0502040204020203" pitchFamily="34" charset="0"/>
              </a:rPr>
              <a:t>BM6</a:t>
            </a:r>
          </a:p>
        </p:txBody>
      </p:sp>
      <p:sp>
        <p:nvSpPr>
          <p:cNvPr id="6" name="Rectangle 5">
            <a:extLst>
              <a:ext uri="{FF2B5EF4-FFF2-40B4-BE49-F238E27FC236}">
                <a16:creationId xmlns:a16="http://schemas.microsoft.com/office/drawing/2014/main" id="{0F8049A8-0D5E-4276-BB2B-5802F849D793}"/>
              </a:ext>
            </a:extLst>
          </p:cNvPr>
          <p:cNvSpPr/>
          <p:nvPr/>
        </p:nvSpPr>
        <p:spPr>
          <a:xfrm rot="5400000">
            <a:off x="6053368" y="-1483835"/>
            <a:ext cx="85265" cy="6858000"/>
          </a:xfrm>
          <a:prstGeom prst="rect">
            <a:avLst/>
          </a:prstGeom>
          <a:solidFill>
            <a:srgbClr val="195CA7"/>
          </a:solidFill>
          <a:ln>
            <a:solidFill>
              <a:srgbClr val="195CA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0013195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8C2963-B3D5-43C4-912F-240EF6C75FFA}"/>
              </a:ext>
            </a:extLst>
          </p:cNvPr>
          <p:cNvSpPr>
            <a:spLocks noGrp="1"/>
          </p:cNvSpPr>
          <p:nvPr>
            <p:ph type="title"/>
          </p:nvPr>
        </p:nvSpPr>
        <p:spPr>
          <a:xfrm>
            <a:off x="2611718" y="446146"/>
            <a:ext cx="8937011" cy="1325563"/>
          </a:xfrm>
        </p:spPr>
        <p:txBody>
          <a:bodyPr>
            <a:normAutofit/>
          </a:bodyPr>
          <a:lstStyle/>
          <a:p>
            <a:r>
              <a:rPr lang="en-GB" b="1" i="1" dirty="0">
                <a:latin typeface="Segoe UI" panose="020B0502040204020203" pitchFamily="34" charset="0"/>
                <a:cs typeface="Segoe UI" panose="020B0502040204020203" pitchFamily="34" charset="0"/>
              </a:rPr>
              <a:t>Encounters with Further and </a:t>
            </a:r>
            <a:br>
              <a:rPr lang="en-GB" b="1" i="1" dirty="0">
                <a:latin typeface="Segoe UI" panose="020B0502040204020203" pitchFamily="34" charset="0"/>
                <a:cs typeface="Segoe UI" panose="020B0502040204020203" pitchFamily="34" charset="0"/>
              </a:rPr>
            </a:br>
            <a:r>
              <a:rPr lang="en-GB" b="1" i="1" dirty="0">
                <a:latin typeface="Segoe UI" panose="020B0502040204020203" pitchFamily="34" charset="0"/>
                <a:cs typeface="Segoe UI" panose="020B0502040204020203" pitchFamily="34" charset="0"/>
              </a:rPr>
              <a:t>Higher Education</a:t>
            </a:r>
            <a:endParaRPr lang="en-GB" b="1" dirty="0">
              <a:latin typeface="Segoe UI" panose="020B0502040204020203" pitchFamily="34" charset="0"/>
              <a:cs typeface="Segoe UI" panose="020B0502040204020203" pitchFamily="34" charset="0"/>
            </a:endParaRPr>
          </a:p>
        </p:txBody>
      </p:sp>
      <p:sp>
        <p:nvSpPr>
          <p:cNvPr id="3" name="Content Placeholder 2">
            <a:extLst>
              <a:ext uri="{FF2B5EF4-FFF2-40B4-BE49-F238E27FC236}">
                <a16:creationId xmlns:a16="http://schemas.microsoft.com/office/drawing/2014/main" id="{7E6152E3-530D-4ABC-8D7E-59C761DE4EDF}"/>
              </a:ext>
            </a:extLst>
          </p:cNvPr>
          <p:cNvSpPr>
            <a:spLocks noGrp="1"/>
          </p:cNvSpPr>
          <p:nvPr>
            <p:ph idx="1"/>
          </p:nvPr>
        </p:nvSpPr>
        <p:spPr>
          <a:xfrm>
            <a:off x="687798" y="2439806"/>
            <a:ext cx="10669315" cy="3097427"/>
          </a:xfrm>
        </p:spPr>
        <p:txBody>
          <a:bodyPr>
            <a:noAutofit/>
          </a:bodyPr>
          <a:lstStyle/>
          <a:p>
            <a:pPr marL="0" indent="0">
              <a:buNone/>
            </a:pPr>
            <a:r>
              <a:rPr lang="en-GB" sz="2000" dirty="0">
                <a:latin typeface="Segoe UI" panose="020B0502040204020203" pitchFamily="34" charset="0"/>
                <a:cs typeface="Segoe UI" panose="020B0502040204020203" pitchFamily="34" charset="0"/>
              </a:rPr>
              <a:t>Do you plan visits to: </a:t>
            </a:r>
          </a:p>
          <a:p>
            <a:r>
              <a:rPr lang="en-GB" sz="2000" dirty="0">
                <a:latin typeface="Segoe UI" panose="020B0502040204020203" pitchFamily="34" charset="0"/>
                <a:cs typeface="Segoe UI" panose="020B0502040204020203" pitchFamily="34" charset="0"/>
              </a:rPr>
              <a:t>Industry </a:t>
            </a:r>
          </a:p>
          <a:p>
            <a:r>
              <a:rPr lang="en-GB" sz="2000" dirty="0">
                <a:latin typeface="Segoe UI" panose="020B0502040204020203" pitchFamily="34" charset="0"/>
                <a:cs typeface="Segoe UI" panose="020B0502040204020203" pitchFamily="34" charset="0"/>
              </a:rPr>
              <a:t>Higher Education</a:t>
            </a:r>
          </a:p>
          <a:p>
            <a:r>
              <a:rPr lang="en-GB" sz="2000" dirty="0">
                <a:latin typeface="Segoe UI" panose="020B0502040204020203" pitchFamily="34" charset="0"/>
                <a:cs typeface="Segoe UI" panose="020B0502040204020203" pitchFamily="34" charset="0"/>
              </a:rPr>
              <a:t>Further Education</a:t>
            </a:r>
          </a:p>
          <a:p>
            <a:r>
              <a:rPr lang="en-GB" sz="2000" dirty="0">
                <a:latin typeface="Segoe UI" panose="020B0502040204020203" pitchFamily="34" charset="0"/>
                <a:cs typeface="Segoe UI" panose="020B0502040204020203" pitchFamily="34" charset="0"/>
              </a:rPr>
              <a:t>Work Based Learning Providers, including those offering apprenticeships</a:t>
            </a:r>
          </a:p>
          <a:p>
            <a:endParaRPr lang="en-GB" sz="800" dirty="0">
              <a:latin typeface="Segoe UI" panose="020B0502040204020203" pitchFamily="34" charset="0"/>
              <a:cs typeface="Segoe UI" panose="020B0502040204020203" pitchFamily="34" charset="0"/>
            </a:endParaRPr>
          </a:p>
          <a:p>
            <a:pPr marL="0" indent="0">
              <a:buNone/>
            </a:pPr>
            <a:r>
              <a:rPr lang="en-GB" sz="2000" dirty="0">
                <a:latin typeface="Segoe UI" panose="020B0502040204020203" pitchFamily="34" charset="0"/>
                <a:cs typeface="Segoe UI" panose="020B0502040204020203" pitchFamily="34" charset="0"/>
              </a:rPr>
              <a:t>If so, who do you link with in school to make this happen?</a:t>
            </a:r>
          </a:p>
          <a:p>
            <a:pPr marL="0" indent="0">
              <a:buNone/>
            </a:pPr>
            <a:endParaRPr lang="en-GB" sz="800" dirty="0">
              <a:latin typeface="Segoe UI" panose="020B0502040204020203" pitchFamily="34" charset="0"/>
              <a:cs typeface="Segoe UI" panose="020B0502040204020203" pitchFamily="34" charset="0"/>
            </a:endParaRPr>
          </a:p>
          <a:p>
            <a:pPr marL="0" indent="0">
              <a:buNone/>
            </a:pPr>
            <a:r>
              <a:rPr lang="en-GB" sz="2000" dirty="0">
                <a:latin typeface="Segoe UI" panose="020B0502040204020203" pitchFamily="34" charset="0"/>
                <a:cs typeface="Segoe UI" panose="020B0502040204020203" pitchFamily="34" charset="0"/>
              </a:rPr>
              <a:t>Have you been engaging in any virtual activities during the </a:t>
            </a:r>
            <a:r>
              <a:rPr lang="en-GB" sz="2000" dirty="0" err="1">
                <a:latin typeface="Segoe UI" panose="020B0502040204020203" pitchFamily="34" charset="0"/>
                <a:cs typeface="Segoe UI" panose="020B0502040204020203" pitchFamily="34" charset="0"/>
              </a:rPr>
              <a:t>Covid</a:t>
            </a:r>
            <a:r>
              <a:rPr lang="en-GB" sz="2000" dirty="0">
                <a:latin typeface="Segoe UI" panose="020B0502040204020203" pitchFamily="34" charset="0"/>
                <a:cs typeface="Segoe UI" panose="020B0502040204020203" pitchFamily="34" charset="0"/>
              </a:rPr>
              <a:t> restrictions?</a:t>
            </a:r>
          </a:p>
          <a:p>
            <a:pPr marL="0" indent="0">
              <a:buNone/>
            </a:pPr>
            <a:endParaRPr lang="en-GB" sz="2000" dirty="0">
              <a:latin typeface="Segoe UI" panose="020B0502040204020203" pitchFamily="34" charset="0"/>
              <a:cs typeface="Segoe UI" panose="020B0502040204020203" pitchFamily="34" charset="0"/>
            </a:endParaRPr>
          </a:p>
          <a:p>
            <a:pPr marL="0" indent="0">
              <a:buNone/>
            </a:pPr>
            <a:endParaRPr lang="en-GB" sz="2000" dirty="0">
              <a:latin typeface="Segoe UI" panose="020B0502040204020203" pitchFamily="34" charset="0"/>
              <a:cs typeface="Segoe UI" panose="020B0502040204020203" pitchFamily="34" charset="0"/>
            </a:endParaRPr>
          </a:p>
          <a:p>
            <a:pPr marL="0" indent="0">
              <a:buNone/>
            </a:pPr>
            <a:endParaRPr lang="en-GB" sz="2000" dirty="0">
              <a:latin typeface="Segoe UI" panose="020B0502040204020203" pitchFamily="34" charset="0"/>
              <a:cs typeface="Segoe UI" panose="020B0502040204020203" pitchFamily="34" charset="0"/>
            </a:endParaRPr>
          </a:p>
        </p:txBody>
      </p:sp>
      <p:sp>
        <p:nvSpPr>
          <p:cNvPr id="5" name="Oval 4">
            <a:extLst>
              <a:ext uri="{FF2B5EF4-FFF2-40B4-BE49-F238E27FC236}">
                <a16:creationId xmlns:a16="http://schemas.microsoft.com/office/drawing/2014/main" id="{EB2933D4-3CB6-4919-A20E-20AED2D0B825}"/>
              </a:ext>
            </a:extLst>
          </p:cNvPr>
          <p:cNvSpPr/>
          <p:nvPr/>
        </p:nvSpPr>
        <p:spPr>
          <a:xfrm>
            <a:off x="250891" y="230059"/>
            <a:ext cx="1757739" cy="1757739"/>
          </a:xfrm>
          <a:prstGeom prst="ellipse">
            <a:avLst/>
          </a:prstGeom>
          <a:solidFill>
            <a:srgbClr val="A4C73A"/>
          </a:solidFill>
          <a:ln>
            <a:solidFill>
              <a:srgbClr val="A4C7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solidFill>
                  <a:srgbClr val="195CA7"/>
                </a:solidFill>
                <a:latin typeface="Segoe UI" panose="020B0502040204020203" pitchFamily="34" charset="0"/>
                <a:cs typeface="Segoe UI" panose="020B0502040204020203" pitchFamily="34" charset="0"/>
              </a:rPr>
              <a:t>Gatsby</a:t>
            </a:r>
          </a:p>
          <a:p>
            <a:pPr algn="ctr"/>
            <a:r>
              <a:rPr lang="en-GB" sz="3600" b="1" dirty="0">
                <a:solidFill>
                  <a:srgbClr val="195CA7"/>
                </a:solidFill>
                <a:latin typeface="Segoe UI" panose="020B0502040204020203" pitchFamily="34" charset="0"/>
                <a:cs typeface="Segoe UI" panose="020B0502040204020203" pitchFamily="34" charset="0"/>
              </a:rPr>
              <a:t>BM7</a:t>
            </a:r>
          </a:p>
        </p:txBody>
      </p:sp>
      <p:sp>
        <p:nvSpPr>
          <p:cNvPr id="6" name="Rectangle 5">
            <a:extLst>
              <a:ext uri="{FF2B5EF4-FFF2-40B4-BE49-F238E27FC236}">
                <a16:creationId xmlns:a16="http://schemas.microsoft.com/office/drawing/2014/main" id="{0F8049A8-0D5E-4276-BB2B-5802F849D793}"/>
              </a:ext>
            </a:extLst>
          </p:cNvPr>
          <p:cNvSpPr/>
          <p:nvPr/>
        </p:nvSpPr>
        <p:spPr>
          <a:xfrm rot="5400000">
            <a:off x="6053368" y="-1483835"/>
            <a:ext cx="85265" cy="6858000"/>
          </a:xfrm>
          <a:prstGeom prst="rect">
            <a:avLst/>
          </a:prstGeom>
          <a:solidFill>
            <a:srgbClr val="195CA7"/>
          </a:solidFill>
          <a:ln>
            <a:solidFill>
              <a:srgbClr val="195CA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6356570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8C2963-B3D5-43C4-912F-240EF6C75FFA}"/>
              </a:ext>
            </a:extLst>
          </p:cNvPr>
          <p:cNvSpPr>
            <a:spLocks noGrp="1"/>
          </p:cNvSpPr>
          <p:nvPr>
            <p:ph type="title"/>
          </p:nvPr>
        </p:nvSpPr>
        <p:spPr>
          <a:xfrm>
            <a:off x="2611718" y="446146"/>
            <a:ext cx="8937011" cy="1325563"/>
          </a:xfrm>
        </p:spPr>
        <p:txBody>
          <a:bodyPr>
            <a:normAutofit/>
          </a:bodyPr>
          <a:lstStyle/>
          <a:p>
            <a:r>
              <a:rPr lang="en-GB" b="1" i="1" dirty="0">
                <a:latin typeface="Segoe UI" panose="020B0502040204020203" pitchFamily="34" charset="0"/>
                <a:cs typeface="Segoe UI" panose="020B0502040204020203" pitchFamily="34" charset="0"/>
              </a:rPr>
              <a:t>Personal Guidance</a:t>
            </a:r>
            <a:endParaRPr lang="en-GB" b="1" dirty="0">
              <a:latin typeface="Segoe UI" panose="020B0502040204020203" pitchFamily="34" charset="0"/>
              <a:cs typeface="Segoe UI" panose="020B0502040204020203" pitchFamily="34" charset="0"/>
            </a:endParaRPr>
          </a:p>
        </p:txBody>
      </p:sp>
      <p:sp>
        <p:nvSpPr>
          <p:cNvPr id="3" name="Content Placeholder 2">
            <a:extLst>
              <a:ext uri="{FF2B5EF4-FFF2-40B4-BE49-F238E27FC236}">
                <a16:creationId xmlns:a16="http://schemas.microsoft.com/office/drawing/2014/main" id="{7E6152E3-530D-4ABC-8D7E-59C761DE4EDF}"/>
              </a:ext>
            </a:extLst>
          </p:cNvPr>
          <p:cNvSpPr>
            <a:spLocks noGrp="1"/>
          </p:cNvSpPr>
          <p:nvPr>
            <p:ph idx="1"/>
          </p:nvPr>
        </p:nvSpPr>
        <p:spPr>
          <a:xfrm>
            <a:off x="687798" y="2439806"/>
            <a:ext cx="11199402" cy="3097427"/>
          </a:xfrm>
        </p:spPr>
        <p:txBody>
          <a:bodyPr>
            <a:noAutofit/>
          </a:bodyPr>
          <a:lstStyle/>
          <a:p>
            <a:pPr marL="0" indent="0">
              <a:buNone/>
            </a:pPr>
            <a:r>
              <a:rPr lang="en-GB" sz="2000" dirty="0">
                <a:latin typeface="Segoe UI" panose="020B0502040204020203" pitchFamily="34" charset="0"/>
                <a:cs typeface="Segoe UI" panose="020B0502040204020203" pitchFamily="34" charset="0"/>
              </a:rPr>
              <a:t>Do you ensure that students understand that there are different progression routes and opportunities available to them (apprenticeships, traineeships, A Levels, T Levels, Technical/Vocational, Applied, Entrepreneurship)?</a:t>
            </a:r>
          </a:p>
          <a:p>
            <a:pPr marL="0" indent="0">
              <a:buNone/>
            </a:pPr>
            <a:endParaRPr lang="en-GB" sz="800" dirty="0">
              <a:latin typeface="Segoe UI" panose="020B0502040204020203" pitchFamily="34" charset="0"/>
              <a:cs typeface="Segoe UI" panose="020B0502040204020203" pitchFamily="34" charset="0"/>
            </a:endParaRPr>
          </a:p>
          <a:p>
            <a:pPr marL="0" indent="0">
              <a:buNone/>
            </a:pPr>
            <a:r>
              <a:rPr lang="en-GB" sz="2000" dirty="0">
                <a:latin typeface="Segoe UI" panose="020B0502040204020203" pitchFamily="34" charset="0"/>
                <a:cs typeface="Segoe UI" panose="020B0502040204020203" pitchFamily="34" charset="0"/>
              </a:rPr>
              <a:t>Are you confident with the different post-16 pathways available to students (apprenticeships, traineeships, A Levels, T Levels, Technical/Vocational, Applied, Entrepreneurship)?</a:t>
            </a:r>
          </a:p>
          <a:p>
            <a:pPr marL="0" indent="0">
              <a:buNone/>
            </a:pPr>
            <a:endParaRPr lang="en-GB" sz="800" dirty="0">
              <a:latin typeface="Segoe UI" panose="020B0502040204020203" pitchFamily="34" charset="0"/>
              <a:cs typeface="Segoe UI" panose="020B0502040204020203" pitchFamily="34" charset="0"/>
            </a:endParaRPr>
          </a:p>
          <a:p>
            <a:pPr marL="0" indent="0">
              <a:buNone/>
            </a:pPr>
            <a:r>
              <a:rPr lang="en-GB" sz="2000" dirty="0">
                <a:latin typeface="Segoe UI" panose="020B0502040204020203" pitchFamily="34" charset="0"/>
                <a:cs typeface="Segoe UI" panose="020B0502040204020203" pitchFamily="34" charset="0"/>
              </a:rPr>
              <a:t>Are you confident knowing where to send students in school for more information on pathways or careers?</a:t>
            </a:r>
          </a:p>
          <a:p>
            <a:pPr marL="0" indent="0">
              <a:buNone/>
            </a:pPr>
            <a:endParaRPr lang="en-GB" sz="800" dirty="0">
              <a:latin typeface="Segoe UI" panose="020B0502040204020203" pitchFamily="34" charset="0"/>
              <a:cs typeface="Segoe UI" panose="020B0502040204020203" pitchFamily="34" charset="0"/>
            </a:endParaRPr>
          </a:p>
          <a:p>
            <a:pPr marL="0" indent="0">
              <a:buNone/>
            </a:pPr>
            <a:r>
              <a:rPr lang="en-GB" sz="2000" dirty="0">
                <a:latin typeface="Segoe UI" panose="020B0502040204020203" pitchFamily="34" charset="0"/>
                <a:cs typeface="Segoe UI" panose="020B0502040204020203" pitchFamily="34" charset="0"/>
              </a:rPr>
              <a:t>Do you think you would benefit from further training in relation to CEIAG, Enterprise and Work-Related Learning? If yes, do you have any ideas/suggestions of training needs?</a:t>
            </a:r>
          </a:p>
        </p:txBody>
      </p:sp>
      <p:sp>
        <p:nvSpPr>
          <p:cNvPr id="5" name="Oval 4">
            <a:extLst>
              <a:ext uri="{FF2B5EF4-FFF2-40B4-BE49-F238E27FC236}">
                <a16:creationId xmlns:a16="http://schemas.microsoft.com/office/drawing/2014/main" id="{EB2933D4-3CB6-4919-A20E-20AED2D0B825}"/>
              </a:ext>
            </a:extLst>
          </p:cNvPr>
          <p:cNvSpPr/>
          <p:nvPr/>
        </p:nvSpPr>
        <p:spPr>
          <a:xfrm>
            <a:off x="250891" y="230059"/>
            <a:ext cx="1757739" cy="1757739"/>
          </a:xfrm>
          <a:prstGeom prst="ellipse">
            <a:avLst/>
          </a:prstGeom>
          <a:solidFill>
            <a:srgbClr val="A4C73A"/>
          </a:solidFill>
          <a:ln>
            <a:solidFill>
              <a:srgbClr val="A4C7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solidFill>
                  <a:srgbClr val="195CA7"/>
                </a:solidFill>
                <a:latin typeface="Segoe UI" panose="020B0502040204020203" pitchFamily="34" charset="0"/>
                <a:cs typeface="Segoe UI" panose="020B0502040204020203" pitchFamily="34" charset="0"/>
              </a:rPr>
              <a:t>Gatsby</a:t>
            </a:r>
          </a:p>
          <a:p>
            <a:pPr algn="ctr"/>
            <a:r>
              <a:rPr lang="en-GB" sz="3600" b="1" dirty="0">
                <a:solidFill>
                  <a:srgbClr val="195CA7"/>
                </a:solidFill>
                <a:latin typeface="Segoe UI" panose="020B0502040204020203" pitchFamily="34" charset="0"/>
                <a:cs typeface="Segoe UI" panose="020B0502040204020203" pitchFamily="34" charset="0"/>
              </a:rPr>
              <a:t>BM8</a:t>
            </a:r>
          </a:p>
        </p:txBody>
      </p:sp>
      <p:sp>
        <p:nvSpPr>
          <p:cNvPr id="6" name="Rectangle 5">
            <a:extLst>
              <a:ext uri="{FF2B5EF4-FFF2-40B4-BE49-F238E27FC236}">
                <a16:creationId xmlns:a16="http://schemas.microsoft.com/office/drawing/2014/main" id="{0F8049A8-0D5E-4276-BB2B-5802F849D793}"/>
              </a:ext>
            </a:extLst>
          </p:cNvPr>
          <p:cNvSpPr/>
          <p:nvPr/>
        </p:nvSpPr>
        <p:spPr>
          <a:xfrm rot="5400000">
            <a:off x="6053368" y="-1483835"/>
            <a:ext cx="85265" cy="6858000"/>
          </a:xfrm>
          <a:prstGeom prst="rect">
            <a:avLst/>
          </a:prstGeom>
          <a:solidFill>
            <a:srgbClr val="195CA7"/>
          </a:solidFill>
          <a:ln>
            <a:solidFill>
              <a:srgbClr val="195CA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0443125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55E1423-663E-448A-B5DC-B92FE6D8ABB1}"/>
              </a:ext>
            </a:extLst>
          </p:cNvPr>
          <p:cNvSpPr/>
          <p:nvPr/>
        </p:nvSpPr>
        <p:spPr>
          <a:xfrm>
            <a:off x="0" y="1415270"/>
            <a:ext cx="12192000" cy="1126436"/>
          </a:xfrm>
          <a:prstGeom prst="rect">
            <a:avLst/>
          </a:prstGeom>
          <a:solidFill>
            <a:srgbClr val="195CA7"/>
          </a:solidFill>
          <a:ln>
            <a:solidFill>
              <a:srgbClr val="195CA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CF491319-0778-4983-B820-4B07EF11F8D0}"/>
              </a:ext>
            </a:extLst>
          </p:cNvPr>
          <p:cNvSpPr>
            <a:spLocks noGrp="1"/>
          </p:cNvSpPr>
          <p:nvPr>
            <p:ph type="title"/>
          </p:nvPr>
        </p:nvSpPr>
        <p:spPr>
          <a:xfrm>
            <a:off x="223912" y="1832976"/>
            <a:ext cx="7416142" cy="538268"/>
          </a:xfrm>
        </p:spPr>
        <p:txBody>
          <a:bodyPr vert="horz" lIns="91440" tIns="45720" rIns="91440" bIns="45720" rtlCol="0" anchor="b">
            <a:noAutofit/>
          </a:bodyPr>
          <a:lstStyle/>
          <a:p>
            <a:r>
              <a:rPr lang="en-GB" dirty="0">
                <a:solidFill>
                  <a:schemeClr val="bg1"/>
                </a:solidFill>
                <a:latin typeface="Segoe UI" panose="020B0502040204020203" pitchFamily="34" charset="0"/>
                <a:cs typeface="Segoe UI" panose="020B0502040204020203" pitchFamily="34" charset="0"/>
              </a:rPr>
              <a:t>Where to look in school: </a:t>
            </a:r>
            <a:endParaRPr lang="en-US" sz="4000" i="1" kern="1200" dirty="0">
              <a:solidFill>
                <a:schemeClr val="bg1"/>
              </a:solidFill>
              <a:latin typeface="Segoe UI" panose="020B0502040204020203" pitchFamily="34" charset="0"/>
              <a:cs typeface="Segoe UI" panose="020B0502040204020203" pitchFamily="34" charset="0"/>
            </a:endParaRPr>
          </a:p>
        </p:txBody>
      </p:sp>
      <p:pic>
        <p:nvPicPr>
          <p:cNvPr id="63" name="Picture 62" descr="A picture containing text, clipart&#10;&#10;Description automatically generated">
            <a:extLst>
              <a:ext uri="{FF2B5EF4-FFF2-40B4-BE49-F238E27FC236}">
                <a16:creationId xmlns:a16="http://schemas.microsoft.com/office/drawing/2014/main" id="{E3FF7BDB-8AF1-4F7D-80A1-62BEB2EC2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32625" y="278326"/>
            <a:ext cx="2044122" cy="828262"/>
          </a:xfrm>
          <a:prstGeom prst="rect">
            <a:avLst/>
          </a:prstGeom>
        </p:spPr>
      </p:pic>
      <p:pic>
        <p:nvPicPr>
          <p:cNvPr id="66" name="Picture 65" descr="Logo&#10;&#10;Description automatically generated">
            <a:extLst>
              <a:ext uri="{FF2B5EF4-FFF2-40B4-BE49-F238E27FC236}">
                <a16:creationId xmlns:a16="http://schemas.microsoft.com/office/drawing/2014/main" id="{0E6A7307-68A7-44A7-8FDD-5C513B4341B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53614" y="99453"/>
            <a:ext cx="1563758" cy="1186008"/>
          </a:xfrm>
          <a:prstGeom prst="rect">
            <a:avLst/>
          </a:prstGeom>
        </p:spPr>
      </p:pic>
      <p:pic>
        <p:nvPicPr>
          <p:cNvPr id="67" name="Picture 66" descr="A picture containing chart&#10;&#10;Description automatically generated">
            <a:extLst>
              <a:ext uri="{FF2B5EF4-FFF2-40B4-BE49-F238E27FC236}">
                <a16:creationId xmlns:a16="http://schemas.microsoft.com/office/drawing/2014/main" id="{D43F5479-C0FC-4BDE-B646-501B4F7ED81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778255" y="99453"/>
            <a:ext cx="1160106" cy="1190866"/>
          </a:xfrm>
          <a:prstGeom prst="rect">
            <a:avLst/>
          </a:prstGeom>
        </p:spPr>
      </p:pic>
      <p:sp>
        <p:nvSpPr>
          <p:cNvPr id="25" name="TextBox 24">
            <a:extLst>
              <a:ext uri="{FF2B5EF4-FFF2-40B4-BE49-F238E27FC236}">
                <a16:creationId xmlns:a16="http://schemas.microsoft.com/office/drawing/2014/main" id="{7A629C32-F273-41CA-8590-29FB1E979B9E}"/>
              </a:ext>
            </a:extLst>
          </p:cNvPr>
          <p:cNvSpPr txBox="1"/>
          <p:nvPr/>
        </p:nvSpPr>
        <p:spPr>
          <a:xfrm>
            <a:off x="8668754" y="6296715"/>
            <a:ext cx="3523246" cy="400110"/>
          </a:xfrm>
          <a:prstGeom prst="rect">
            <a:avLst/>
          </a:prstGeom>
          <a:noFill/>
        </p:spPr>
        <p:txBody>
          <a:bodyPr wrap="square" rtlCol="0">
            <a:spAutoFit/>
          </a:bodyPr>
          <a:lstStyle/>
          <a:p>
            <a:r>
              <a:rPr lang="en-GB" sz="2000" b="1" dirty="0">
                <a:solidFill>
                  <a:srgbClr val="195CA7"/>
                </a:solidFill>
                <a:latin typeface="Segoe UI" panose="020B0502040204020203" pitchFamily="34" charset="0"/>
                <a:cs typeface="Segoe UI" panose="020B0502040204020203" pitchFamily="34" charset="0"/>
              </a:rPr>
              <a:t>LLEP </a:t>
            </a:r>
            <a:r>
              <a:rPr lang="en-GB" sz="2000" b="1" dirty="0">
                <a:latin typeface="Segoe UI" panose="020B0502040204020203" pitchFamily="34" charset="0"/>
                <a:cs typeface="Segoe UI" panose="020B0502040204020203" pitchFamily="34" charset="0"/>
              </a:rPr>
              <a:t>World of Work series.</a:t>
            </a:r>
          </a:p>
        </p:txBody>
      </p:sp>
      <p:sp>
        <p:nvSpPr>
          <p:cNvPr id="27" name="Flowchart: Connector 26">
            <a:extLst>
              <a:ext uri="{FF2B5EF4-FFF2-40B4-BE49-F238E27FC236}">
                <a16:creationId xmlns:a16="http://schemas.microsoft.com/office/drawing/2014/main" id="{7CAC517C-F645-42E0-B501-EFCEF6FC0F90}"/>
              </a:ext>
            </a:extLst>
          </p:cNvPr>
          <p:cNvSpPr/>
          <p:nvPr/>
        </p:nvSpPr>
        <p:spPr>
          <a:xfrm>
            <a:off x="4226952" y="2959413"/>
            <a:ext cx="1671546" cy="1665694"/>
          </a:xfrm>
          <a:prstGeom prst="flowChartConnector">
            <a:avLst/>
          </a:prstGeom>
          <a:solidFill>
            <a:srgbClr val="A4C73A"/>
          </a:solidFill>
          <a:ln>
            <a:solidFill>
              <a:srgbClr val="A4C7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Segoe UI" panose="020B0502040204020203" pitchFamily="34" charset="0"/>
                <a:cs typeface="Segoe UI" panose="020B0502040204020203" pitchFamily="34" charset="0"/>
              </a:rPr>
              <a:t>Digital Careers Guidance Tool</a:t>
            </a:r>
          </a:p>
        </p:txBody>
      </p:sp>
      <p:sp>
        <p:nvSpPr>
          <p:cNvPr id="28" name="Flowchart: Connector 27">
            <a:extLst>
              <a:ext uri="{FF2B5EF4-FFF2-40B4-BE49-F238E27FC236}">
                <a16:creationId xmlns:a16="http://schemas.microsoft.com/office/drawing/2014/main" id="{EAD822D7-7846-46F7-B296-4CDE5110F87A}"/>
              </a:ext>
            </a:extLst>
          </p:cNvPr>
          <p:cNvSpPr/>
          <p:nvPr/>
        </p:nvSpPr>
        <p:spPr>
          <a:xfrm>
            <a:off x="8244982" y="2961821"/>
            <a:ext cx="1709510" cy="1665695"/>
          </a:xfrm>
          <a:prstGeom prst="flowChartConnector">
            <a:avLst/>
          </a:prstGeom>
          <a:solidFill>
            <a:srgbClr val="A4C73A"/>
          </a:solidFill>
          <a:ln>
            <a:solidFill>
              <a:srgbClr val="A4C7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Segoe UI" panose="020B0502040204020203" pitchFamily="34" charset="0"/>
                <a:cs typeface="Segoe UI" panose="020B0502040204020203" pitchFamily="34" charset="0"/>
              </a:rPr>
              <a:t>Enterprise Adviser</a:t>
            </a:r>
          </a:p>
        </p:txBody>
      </p:sp>
      <p:sp>
        <p:nvSpPr>
          <p:cNvPr id="29" name="Flowchart: Connector 28">
            <a:extLst>
              <a:ext uri="{FF2B5EF4-FFF2-40B4-BE49-F238E27FC236}">
                <a16:creationId xmlns:a16="http://schemas.microsoft.com/office/drawing/2014/main" id="{9E9544D6-0405-4D8B-B8B3-AAECB26A83DA}"/>
              </a:ext>
            </a:extLst>
          </p:cNvPr>
          <p:cNvSpPr/>
          <p:nvPr/>
        </p:nvSpPr>
        <p:spPr>
          <a:xfrm>
            <a:off x="2225432" y="2959412"/>
            <a:ext cx="1671546" cy="1660614"/>
          </a:xfrm>
          <a:prstGeom prst="flowChartConnector">
            <a:avLst/>
          </a:prstGeom>
          <a:solidFill>
            <a:srgbClr val="A4C73A"/>
          </a:solidFill>
          <a:ln>
            <a:solidFill>
              <a:srgbClr val="A4C7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Segoe UI" panose="020B0502040204020203" pitchFamily="34" charset="0"/>
                <a:cs typeface="Segoe UI" panose="020B0502040204020203" pitchFamily="34" charset="0"/>
              </a:rPr>
              <a:t>Careers Leader</a:t>
            </a:r>
          </a:p>
        </p:txBody>
      </p:sp>
      <p:sp>
        <p:nvSpPr>
          <p:cNvPr id="30" name="Flowchart: Connector 29">
            <a:extLst>
              <a:ext uri="{FF2B5EF4-FFF2-40B4-BE49-F238E27FC236}">
                <a16:creationId xmlns:a16="http://schemas.microsoft.com/office/drawing/2014/main" id="{D3C4AD18-9FDD-4F28-82D2-093AB3034E91}"/>
              </a:ext>
            </a:extLst>
          </p:cNvPr>
          <p:cNvSpPr/>
          <p:nvPr/>
        </p:nvSpPr>
        <p:spPr>
          <a:xfrm>
            <a:off x="223912" y="2959412"/>
            <a:ext cx="1671546" cy="1660614"/>
          </a:xfrm>
          <a:prstGeom prst="flowChartConnector">
            <a:avLst/>
          </a:prstGeom>
          <a:solidFill>
            <a:srgbClr val="A4C73A"/>
          </a:solidFill>
          <a:ln>
            <a:solidFill>
              <a:srgbClr val="A4C7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Segoe UI" panose="020B0502040204020203" pitchFamily="34" charset="0"/>
                <a:cs typeface="Segoe UI" panose="020B0502040204020203" pitchFamily="34" charset="0"/>
              </a:rPr>
              <a:t>Careers Adviser</a:t>
            </a:r>
          </a:p>
        </p:txBody>
      </p:sp>
      <p:sp>
        <p:nvSpPr>
          <p:cNvPr id="31" name="Flowchart: Connector 30">
            <a:extLst>
              <a:ext uri="{FF2B5EF4-FFF2-40B4-BE49-F238E27FC236}">
                <a16:creationId xmlns:a16="http://schemas.microsoft.com/office/drawing/2014/main" id="{92E23224-1FFB-4573-A4AE-9FCD0D8EB455}"/>
              </a:ext>
            </a:extLst>
          </p:cNvPr>
          <p:cNvSpPr/>
          <p:nvPr/>
        </p:nvSpPr>
        <p:spPr>
          <a:xfrm>
            <a:off x="10246502" y="2959412"/>
            <a:ext cx="1671546" cy="1665695"/>
          </a:xfrm>
          <a:prstGeom prst="flowChartConnector">
            <a:avLst/>
          </a:prstGeom>
          <a:solidFill>
            <a:srgbClr val="A4C73A"/>
          </a:solidFill>
          <a:ln>
            <a:solidFill>
              <a:srgbClr val="A4C7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Segoe UI" panose="020B0502040204020203" pitchFamily="34" charset="0"/>
                <a:cs typeface="Segoe UI" panose="020B0502040204020203" pitchFamily="34" charset="0"/>
              </a:rPr>
              <a:t>Business Links</a:t>
            </a:r>
          </a:p>
        </p:txBody>
      </p:sp>
      <p:sp>
        <p:nvSpPr>
          <p:cNvPr id="33" name="Flowchart: Connector 32">
            <a:extLst>
              <a:ext uri="{FF2B5EF4-FFF2-40B4-BE49-F238E27FC236}">
                <a16:creationId xmlns:a16="http://schemas.microsoft.com/office/drawing/2014/main" id="{C57441D8-F88E-40EB-A2BF-CBD4ACE8307C}"/>
              </a:ext>
            </a:extLst>
          </p:cNvPr>
          <p:cNvSpPr/>
          <p:nvPr/>
        </p:nvSpPr>
        <p:spPr>
          <a:xfrm>
            <a:off x="6243462" y="2959412"/>
            <a:ext cx="1671546" cy="1665695"/>
          </a:xfrm>
          <a:prstGeom prst="flowChartConnector">
            <a:avLst/>
          </a:prstGeom>
          <a:solidFill>
            <a:srgbClr val="A4C73A"/>
          </a:solidFill>
          <a:ln>
            <a:solidFill>
              <a:srgbClr val="A4C7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Segoe UI" panose="020B0502040204020203" pitchFamily="34" charset="0"/>
                <a:cs typeface="Segoe UI" panose="020B0502040204020203" pitchFamily="34" charset="0"/>
              </a:rPr>
              <a:t>School Intranet Careers Section</a:t>
            </a:r>
          </a:p>
        </p:txBody>
      </p:sp>
    </p:spTree>
    <p:extLst>
      <p:ext uri="{BB962C8B-B14F-4D97-AF65-F5344CB8AC3E}">
        <p14:creationId xmlns:p14="http://schemas.microsoft.com/office/powerpoint/2010/main" val="4895106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29" grpId="0" animBg="1"/>
      <p:bldP spid="30" grpId="0" animBg="1"/>
      <p:bldP spid="31" grpId="0" animBg="1"/>
      <p:bldP spid="33"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8C2963-B3D5-43C4-912F-240EF6C75FFA}"/>
              </a:ext>
            </a:extLst>
          </p:cNvPr>
          <p:cNvSpPr>
            <a:spLocks noGrp="1"/>
          </p:cNvSpPr>
          <p:nvPr>
            <p:ph type="title"/>
          </p:nvPr>
        </p:nvSpPr>
        <p:spPr>
          <a:xfrm>
            <a:off x="2611718" y="446146"/>
            <a:ext cx="8937011" cy="1325563"/>
          </a:xfrm>
        </p:spPr>
        <p:txBody>
          <a:bodyPr>
            <a:normAutofit/>
          </a:bodyPr>
          <a:lstStyle/>
          <a:p>
            <a:r>
              <a:rPr lang="en-GB" b="1" i="1" dirty="0">
                <a:latin typeface="Segoe UI" panose="020B0502040204020203" pitchFamily="34" charset="0"/>
                <a:cs typeface="Segoe UI" panose="020B0502040204020203" pitchFamily="34" charset="0"/>
              </a:rPr>
              <a:t>A Stable Careers Programme</a:t>
            </a:r>
            <a:endParaRPr lang="en-GB" b="1" dirty="0">
              <a:latin typeface="Segoe UI" panose="020B0502040204020203" pitchFamily="34" charset="0"/>
              <a:cs typeface="Segoe UI" panose="020B0502040204020203" pitchFamily="34" charset="0"/>
            </a:endParaRPr>
          </a:p>
        </p:txBody>
      </p:sp>
      <p:sp>
        <p:nvSpPr>
          <p:cNvPr id="3" name="Content Placeholder 2">
            <a:extLst>
              <a:ext uri="{FF2B5EF4-FFF2-40B4-BE49-F238E27FC236}">
                <a16:creationId xmlns:a16="http://schemas.microsoft.com/office/drawing/2014/main" id="{7E6152E3-530D-4ABC-8D7E-59C761DE4EDF}"/>
              </a:ext>
            </a:extLst>
          </p:cNvPr>
          <p:cNvSpPr>
            <a:spLocks noGrp="1"/>
          </p:cNvSpPr>
          <p:nvPr>
            <p:ph idx="1"/>
          </p:nvPr>
        </p:nvSpPr>
        <p:spPr>
          <a:xfrm>
            <a:off x="687798" y="2360293"/>
            <a:ext cx="11199402" cy="3097427"/>
          </a:xfrm>
        </p:spPr>
        <p:txBody>
          <a:bodyPr>
            <a:noAutofit/>
          </a:bodyPr>
          <a:lstStyle/>
          <a:p>
            <a:pPr marL="0" indent="0">
              <a:buNone/>
            </a:pPr>
            <a:r>
              <a:rPr lang="en-GB" sz="2000" dirty="0">
                <a:latin typeface="Segoe UI" panose="020B0502040204020203" pitchFamily="34" charset="0"/>
                <a:cs typeface="Segoe UI" panose="020B0502040204020203" pitchFamily="34" charset="0"/>
              </a:rPr>
              <a:t>Ofsted expect SLT and teaching staff to be able to articulate the vision for careers and have some understanding of the selected learning outcomes linked to each key stage:</a:t>
            </a:r>
          </a:p>
          <a:p>
            <a:r>
              <a:rPr lang="en-GB" sz="2000" dirty="0">
                <a:latin typeface="Segoe UI" panose="020B0502040204020203" pitchFamily="34" charset="0"/>
                <a:cs typeface="Segoe UI" panose="020B0502040204020203" pitchFamily="34" charset="0"/>
              </a:rPr>
              <a:t>Have you read our CEIAG policy?</a:t>
            </a:r>
          </a:p>
          <a:p>
            <a:r>
              <a:rPr lang="en-GB" sz="2000" dirty="0">
                <a:latin typeface="Segoe UI" panose="020B0502040204020203" pitchFamily="34" charset="0"/>
                <a:cs typeface="Segoe UI" panose="020B0502040204020203" pitchFamily="34" charset="0"/>
              </a:rPr>
              <a:t>Do you know where to find the CEIAG policy on the school website and in the school documents?</a:t>
            </a:r>
          </a:p>
          <a:p>
            <a:r>
              <a:rPr lang="en-GB" sz="2000" dirty="0">
                <a:latin typeface="Segoe UI" panose="020B0502040204020203" pitchFamily="34" charset="0"/>
                <a:cs typeface="Segoe UI" panose="020B0502040204020203" pitchFamily="34" charset="0"/>
              </a:rPr>
              <a:t>Would you feel confident talking to Ofsted about our CEIAG vison and our learning outcomes?</a:t>
            </a:r>
          </a:p>
          <a:p>
            <a:pPr marL="0" indent="0">
              <a:buNone/>
            </a:pPr>
            <a:endParaRPr lang="en-GB" sz="800" dirty="0">
              <a:latin typeface="Segoe UI" panose="020B0502040204020203" pitchFamily="34" charset="0"/>
              <a:cs typeface="Segoe UI" panose="020B0502040204020203" pitchFamily="34" charset="0"/>
            </a:endParaRPr>
          </a:p>
          <a:p>
            <a:pPr marL="0" indent="0">
              <a:buNone/>
            </a:pPr>
            <a:r>
              <a:rPr lang="en-GB" sz="2000" dirty="0">
                <a:latin typeface="Segoe UI" panose="020B0502040204020203" pitchFamily="34" charset="0"/>
                <a:cs typeface="Segoe UI" panose="020B0502040204020203" pitchFamily="34" charset="0"/>
              </a:rPr>
              <a:t>Do you have any suggestions for how we could make the Careers Education, Information and Advice, Enterprise and Employability Programme and Strategy better? Or how we can make it more accessible to teachers, students, parents and any other stakeholders?</a:t>
            </a:r>
          </a:p>
          <a:p>
            <a:pPr marL="0" indent="0">
              <a:buNone/>
            </a:pPr>
            <a:endParaRPr lang="en-GB" sz="2000" dirty="0">
              <a:latin typeface="Segoe UI" panose="020B0502040204020203" pitchFamily="34" charset="0"/>
              <a:cs typeface="Segoe UI" panose="020B0502040204020203" pitchFamily="34" charset="0"/>
            </a:endParaRPr>
          </a:p>
          <a:p>
            <a:pPr marL="0" indent="0">
              <a:buNone/>
            </a:pPr>
            <a:endParaRPr lang="en-GB" sz="2000" dirty="0">
              <a:latin typeface="Segoe UI" panose="020B0502040204020203" pitchFamily="34" charset="0"/>
              <a:cs typeface="Segoe UI" panose="020B0502040204020203" pitchFamily="34" charset="0"/>
            </a:endParaRPr>
          </a:p>
        </p:txBody>
      </p:sp>
      <p:sp>
        <p:nvSpPr>
          <p:cNvPr id="5" name="Oval 4">
            <a:extLst>
              <a:ext uri="{FF2B5EF4-FFF2-40B4-BE49-F238E27FC236}">
                <a16:creationId xmlns:a16="http://schemas.microsoft.com/office/drawing/2014/main" id="{EB2933D4-3CB6-4919-A20E-20AED2D0B825}"/>
              </a:ext>
            </a:extLst>
          </p:cNvPr>
          <p:cNvSpPr/>
          <p:nvPr/>
        </p:nvSpPr>
        <p:spPr>
          <a:xfrm>
            <a:off x="250891" y="230059"/>
            <a:ext cx="1757739" cy="1757739"/>
          </a:xfrm>
          <a:prstGeom prst="ellipse">
            <a:avLst/>
          </a:prstGeom>
          <a:solidFill>
            <a:srgbClr val="A4C73A"/>
          </a:solidFill>
          <a:ln>
            <a:solidFill>
              <a:srgbClr val="A4C7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solidFill>
                  <a:srgbClr val="195CA7"/>
                </a:solidFill>
                <a:latin typeface="Segoe UI" panose="020B0502040204020203" pitchFamily="34" charset="0"/>
                <a:cs typeface="Segoe UI" panose="020B0502040204020203" pitchFamily="34" charset="0"/>
              </a:rPr>
              <a:t>Gatsby</a:t>
            </a:r>
          </a:p>
          <a:p>
            <a:pPr algn="ctr"/>
            <a:r>
              <a:rPr lang="en-GB" sz="3600" b="1" dirty="0">
                <a:solidFill>
                  <a:srgbClr val="195CA7"/>
                </a:solidFill>
                <a:latin typeface="Segoe UI" panose="020B0502040204020203" pitchFamily="34" charset="0"/>
                <a:cs typeface="Segoe UI" panose="020B0502040204020203" pitchFamily="34" charset="0"/>
              </a:rPr>
              <a:t>BM1</a:t>
            </a:r>
          </a:p>
        </p:txBody>
      </p:sp>
      <p:sp>
        <p:nvSpPr>
          <p:cNvPr id="6" name="Rectangle 5">
            <a:extLst>
              <a:ext uri="{FF2B5EF4-FFF2-40B4-BE49-F238E27FC236}">
                <a16:creationId xmlns:a16="http://schemas.microsoft.com/office/drawing/2014/main" id="{0F8049A8-0D5E-4276-BB2B-5802F849D793}"/>
              </a:ext>
            </a:extLst>
          </p:cNvPr>
          <p:cNvSpPr/>
          <p:nvPr/>
        </p:nvSpPr>
        <p:spPr>
          <a:xfrm rot="5400000">
            <a:off x="6053368" y="-1483835"/>
            <a:ext cx="85265" cy="6858000"/>
          </a:xfrm>
          <a:prstGeom prst="rect">
            <a:avLst/>
          </a:prstGeom>
          <a:solidFill>
            <a:srgbClr val="195CA7"/>
          </a:solidFill>
          <a:ln>
            <a:solidFill>
              <a:srgbClr val="195CA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7567493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89E01D1D-9159-43CF-BBA0-DAD90BC61A2B}"/>
              </a:ext>
            </a:extLst>
          </p:cNvPr>
          <p:cNvSpPr/>
          <p:nvPr/>
        </p:nvSpPr>
        <p:spPr>
          <a:xfrm>
            <a:off x="0" y="0"/>
            <a:ext cx="861391" cy="6858000"/>
          </a:xfrm>
          <a:prstGeom prst="rect">
            <a:avLst/>
          </a:prstGeom>
          <a:solidFill>
            <a:srgbClr val="A4C73A"/>
          </a:solidFill>
          <a:ln>
            <a:solidFill>
              <a:srgbClr val="A4C7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6A7D96E9-7CDA-4BC6-97A9-E529878A2DAD}"/>
              </a:ext>
            </a:extLst>
          </p:cNvPr>
          <p:cNvSpPr/>
          <p:nvPr/>
        </p:nvSpPr>
        <p:spPr>
          <a:xfrm rot="5400000">
            <a:off x="-2436775" y="3374230"/>
            <a:ext cx="6858000" cy="109540"/>
          </a:xfrm>
          <a:prstGeom prst="rect">
            <a:avLst/>
          </a:prstGeom>
          <a:solidFill>
            <a:srgbClr val="195CA7"/>
          </a:solidFill>
          <a:ln>
            <a:solidFill>
              <a:srgbClr val="195CA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Flowchart: Connector 3">
            <a:extLst>
              <a:ext uri="{FF2B5EF4-FFF2-40B4-BE49-F238E27FC236}">
                <a16:creationId xmlns:a16="http://schemas.microsoft.com/office/drawing/2014/main" id="{CBDCBD18-D732-4B55-8611-9537BE4AE39F}"/>
              </a:ext>
            </a:extLst>
          </p:cNvPr>
          <p:cNvSpPr/>
          <p:nvPr/>
        </p:nvSpPr>
        <p:spPr>
          <a:xfrm>
            <a:off x="11252579" y="525505"/>
            <a:ext cx="320723" cy="327546"/>
          </a:xfrm>
          <a:prstGeom prst="flowChartConnector">
            <a:avLst/>
          </a:prstGeom>
          <a:solidFill>
            <a:srgbClr val="195CA7"/>
          </a:solidFill>
          <a:ln>
            <a:solidFill>
              <a:srgbClr val="195CA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Connector 7">
            <a:extLst>
              <a:ext uri="{FF2B5EF4-FFF2-40B4-BE49-F238E27FC236}">
                <a16:creationId xmlns:a16="http://schemas.microsoft.com/office/drawing/2014/main" id="{83B67929-9470-4A52-8515-656EA96F38DF}"/>
              </a:ext>
            </a:extLst>
          </p:cNvPr>
          <p:cNvSpPr/>
          <p:nvPr/>
        </p:nvSpPr>
        <p:spPr>
          <a:xfrm>
            <a:off x="9868715" y="522423"/>
            <a:ext cx="320723" cy="327546"/>
          </a:xfrm>
          <a:prstGeom prst="flowChartConnector">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DCA89"/>
              </a:solidFill>
            </a:endParaRPr>
          </a:p>
        </p:txBody>
      </p:sp>
      <p:sp>
        <p:nvSpPr>
          <p:cNvPr id="9" name="Flowchart: Connector 8">
            <a:extLst>
              <a:ext uri="{FF2B5EF4-FFF2-40B4-BE49-F238E27FC236}">
                <a16:creationId xmlns:a16="http://schemas.microsoft.com/office/drawing/2014/main" id="{4947CDA1-F4A0-4267-8894-7C1478E87D96}"/>
              </a:ext>
            </a:extLst>
          </p:cNvPr>
          <p:cNvSpPr/>
          <p:nvPr/>
        </p:nvSpPr>
        <p:spPr>
          <a:xfrm>
            <a:off x="10560647" y="525505"/>
            <a:ext cx="320723" cy="327546"/>
          </a:xfrm>
          <a:prstGeom prst="flowChartConnector">
            <a:avLst/>
          </a:prstGeom>
          <a:solidFill>
            <a:srgbClr val="A4C73A"/>
          </a:solidFill>
          <a:ln>
            <a:solidFill>
              <a:srgbClr val="A4C7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6F348348-E974-4536-B80C-3829B453EC47}"/>
              </a:ext>
            </a:extLst>
          </p:cNvPr>
          <p:cNvSpPr txBox="1"/>
          <p:nvPr/>
        </p:nvSpPr>
        <p:spPr>
          <a:xfrm>
            <a:off x="8514880" y="6247722"/>
            <a:ext cx="3467100" cy="400110"/>
          </a:xfrm>
          <a:prstGeom prst="rect">
            <a:avLst/>
          </a:prstGeom>
          <a:noFill/>
        </p:spPr>
        <p:txBody>
          <a:bodyPr wrap="square" rtlCol="0">
            <a:spAutoFit/>
          </a:bodyPr>
          <a:lstStyle/>
          <a:p>
            <a:r>
              <a:rPr lang="en-GB" sz="2000" b="1" dirty="0">
                <a:solidFill>
                  <a:srgbClr val="195CA7"/>
                </a:solidFill>
                <a:latin typeface="Segoe UI" panose="020B0502040204020203" pitchFamily="34" charset="0"/>
                <a:cs typeface="Segoe UI" panose="020B0502040204020203" pitchFamily="34" charset="0"/>
              </a:rPr>
              <a:t>LLEP</a:t>
            </a:r>
            <a:r>
              <a:rPr lang="en-GB" sz="2000" b="1" dirty="0">
                <a:latin typeface="Segoe UI" panose="020B0502040204020203" pitchFamily="34" charset="0"/>
                <a:cs typeface="Segoe UI" panose="020B0502040204020203" pitchFamily="34" charset="0"/>
              </a:rPr>
              <a:t> World of Work series.</a:t>
            </a:r>
          </a:p>
        </p:txBody>
      </p:sp>
      <p:sp>
        <p:nvSpPr>
          <p:cNvPr id="6" name="Rectangle 5">
            <a:extLst>
              <a:ext uri="{FF2B5EF4-FFF2-40B4-BE49-F238E27FC236}">
                <a16:creationId xmlns:a16="http://schemas.microsoft.com/office/drawing/2014/main" id="{3E382C67-988F-4291-93A7-B9B8952D815C}"/>
              </a:ext>
            </a:extLst>
          </p:cNvPr>
          <p:cNvSpPr/>
          <p:nvPr/>
        </p:nvSpPr>
        <p:spPr>
          <a:xfrm>
            <a:off x="1777275" y="2208476"/>
            <a:ext cx="9475304" cy="1938992"/>
          </a:xfrm>
          <a:prstGeom prst="rect">
            <a:avLst/>
          </a:prstGeom>
        </p:spPr>
        <p:txBody>
          <a:bodyPr wrap="square">
            <a:spAutoFit/>
          </a:bodyPr>
          <a:lstStyle/>
          <a:p>
            <a:r>
              <a:rPr lang="en-GB" sz="2400" dirty="0">
                <a:latin typeface="Segoe UI" panose="020B0502040204020203" pitchFamily="34" charset="0"/>
                <a:cs typeface="Segoe UI" panose="020B0502040204020203" pitchFamily="34" charset="0"/>
              </a:rPr>
              <a:t>Thank you for sharing this information, it will help inform and improve our programme. </a:t>
            </a:r>
          </a:p>
          <a:p>
            <a:endParaRPr lang="en-GB" sz="2400" dirty="0">
              <a:latin typeface="Segoe UI" panose="020B0502040204020203" pitchFamily="34" charset="0"/>
              <a:cs typeface="Segoe UI" panose="020B0502040204020203" pitchFamily="34" charset="0"/>
            </a:endParaRPr>
          </a:p>
          <a:p>
            <a:r>
              <a:rPr lang="en-GB" sz="2400" dirty="0">
                <a:latin typeface="Segoe UI" panose="020B0502040204020203" pitchFamily="34" charset="0"/>
                <a:cs typeface="Segoe UI" panose="020B0502040204020203" pitchFamily="34" charset="0"/>
              </a:rPr>
              <a:t>We will feedback on next steps once we have gathered and interpreted the information you have shared today.</a:t>
            </a:r>
          </a:p>
        </p:txBody>
      </p:sp>
    </p:spTree>
    <p:extLst>
      <p:ext uri="{BB962C8B-B14F-4D97-AF65-F5344CB8AC3E}">
        <p14:creationId xmlns:p14="http://schemas.microsoft.com/office/powerpoint/2010/main" val="13347986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89E01D1D-9159-43CF-BBA0-DAD90BC61A2B}"/>
              </a:ext>
            </a:extLst>
          </p:cNvPr>
          <p:cNvSpPr/>
          <p:nvPr/>
        </p:nvSpPr>
        <p:spPr>
          <a:xfrm>
            <a:off x="0" y="0"/>
            <a:ext cx="861391" cy="6858000"/>
          </a:xfrm>
          <a:prstGeom prst="rect">
            <a:avLst/>
          </a:prstGeom>
          <a:solidFill>
            <a:srgbClr val="A4C73A"/>
          </a:solidFill>
          <a:ln>
            <a:solidFill>
              <a:srgbClr val="A4C7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6A7D96E9-7CDA-4BC6-97A9-E529878A2DAD}"/>
              </a:ext>
            </a:extLst>
          </p:cNvPr>
          <p:cNvSpPr/>
          <p:nvPr/>
        </p:nvSpPr>
        <p:spPr>
          <a:xfrm rot="5400000">
            <a:off x="-2436775" y="3374230"/>
            <a:ext cx="6858000" cy="109540"/>
          </a:xfrm>
          <a:prstGeom prst="rect">
            <a:avLst/>
          </a:prstGeom>
          <a:solidFill>
            <a:srgbClr val="195CA7"/>
          </a:solidFill>
          <a:ln>
            <a:solidFill>
              <a:srgbClr val="195CA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Flowchart: Connector 3">
            <a:extLst>
              <a:ext uri="{FF2B5EF4-FFF2-40B4-BE49-F238E27FC236}">
                <a16:creationId xmlns:a16="http://schemas.microsoft.com/office/drawing/2014/main" id="{CBDCBD18-D732-4B55-8611-9537BE4AE39F}"/>
              </a:ext>
            </a:extLst>
          </p:cNvPr>
          <p:cNvSpPr/>
          <p:nvPr/>
        </p:nvSpPr>
        <p:spPr>
          <a:xfrm>
            <a:off x="11252579" y="525505"/>
            <a:ext cx="320723" cy="327546"/>
          </a:xfrm>
          <a:prstGeom prst="flowChartConnector">
            <a:avLst/>
          </a:prstGeom>
          <a:solidFill>
            <a:srgbClr val="195CA7"/>
          </a:solidFill>
          <a:ln>
            <a:solidFill>
              <a:srgbClr val="195CA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Connector 7">
            <a:extLst>
              <a:ext uri="{FF2B5EF4-FFF2-40B4-BE49-F238E27FC236}">
                <a16:creationId xmlns:a16="http://schemas.microsoft.com/office/drawing/2014/main" id="{83B67929-9470-4A52-8515-656EA96F38DF}"/>
              </a:ext>
            </a:extLst>
          </p:cNvPr>
          <p:cNvSpPr/>
          <p:nvPr/>
        </p:nvSpPr>
        <p:spPr>
          <a:xfrm>
            <a:off x="9868715" y="522423"/>
            <a:ext cx="320723" cy="327546"/>
          </a:xfrm>
          <a:prstGeom prst="flowChartConnector">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DCA89"/>
              </a:solidFill>
            </a:endParaRPr>
          </a:p>
        </p:txBody>
      </p:sp>
      <p:sp>
        <p:nvSpPr>
          <p:cNvPr id="9" name="Flowchart: Connector 8">
            <a:extLst>
              <a:ext uri="{FF2B5EF4-FFF2-40B4-BE49-F238E27FC236}">
                <a16:creationId xmlns:a16="http://schemas.microsoft.com/office/drawing/2014/main" id="{4947CDA1-F4A0-4267-8894-7C1478E87D96}"/>
              </a:ext>
            </a:extLst>
          </p:cNvPr>
          <p:cNvSpPr/>
          <p:nvPr/>
        </p:nvSpPr>
        <p:spPr>
          <a:xfrm>
            <a:off x="10560647" y="525505"/>
            <a:ext cx="320723" cy="327546"/>
          </a:xfrm>
          <a:prstGeom prst="flowChartConnector">
            <a:avLst/>
          </a:prstGeom>
          <a:solidFill>
            <a:srgbClr val="A4C73A"/>
          </a:solidFill>
          <a:ln>
            <a:solidFill>
              <a:srgbClr val="A4C7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6F348348-E974-4536-B80C-3829B453EC47}"/>
              </a:ext>
            </a:extLst>
          </p:cNvPr>
          <p:cNvSpPr txBox="1"/>
          <p:nvPr/>
        </p:nvSpPr>
        <p:spPr>
          <a:xfrm>
            <a:off x="8514880" y="6247722"/>
            <a:ext cx="3467100" cy="400110"/>
          </a:xfrm>
          <a:prstGeom prst="rect">
            <a:avLst/>
          </a:prstGeom>
          <a:noFill/>
        </p:spPr>
        <p:txBody>
          <a:bodyPr wrap="square" rtlCol="0">
            <a:spAutoFit/>
          </a:bodyPr>
          <a:lstStyle/>
          <a:p>
            <a:r>
              <a:rPr lang="en-GB" sz="2000" b="1" dirty="0">
                <a:solidFill>
                  <a:srgbClr val="195CA7"/>
                </a:solidFill>
                <a:latin typeface="Segoe UI" panose="020B0502040204020203" pitchFamily="34" charset="0"/>
                <a:cs typeface="Segoe UI" panose="020B0502040204020203" pitchFamily="34" charset="0"/>
              </a:rPr>
              <a:t>LLEP</a:t>
            </a:r>
            <a:r>
              <a:rPr lang="en-GB" sz="2000" b="1" dirty="0">
                <a:latin typeface="Segoe UI" panose="020B0502040204020203" pitchFamily="34" charset="0"/>
                <a:cs typeface="Segoe UI" panose="020B0502040204020203" pitchFamily="34" charset="0"/>
              </a:rPr>
              <a:t> World of Work series.</a:t>
            </a:r>
          </a:p>
        </p:txBody>
      </p:sp>
      <p:sp>
        <p:nvSpPr>
          <p:cNvPr id="6" name="Rectangle 5">
            <a:extLst>
              <a:ext uri="{FF2B5EF4-FFF2-40B4-BE49-F238E27FC236}">
                <a16:creationId xmlns:a16="http://schemas.microsoft.com/office/drawing/2014/main" id="{3E382C67-988F-4291-93A7-B9B8952D815C}"/>
              </a:ext>
            </a:extLst>
          </p:cNvPr>
          <p:cNvSpPr/>
          <p:nvPr/>
        </p:nvSpPr>
        <p:spPr>
          <a:xfrm>
            <a:off x="1777275" y="1469812"/>
            <a:ext cx="9475304" cy="4154984"/>
          </a:xfrm>
          <a:prstGeom prst="rect">
            <a:avLst/>
          </a:prstGeom>
        </p:spPr>
        <p:txBody>
          <a:bodyPr wrap="square">
            <a:spAutoFit/>
          </a:bodyPr>
          <a:lstStyle/>
          <a:p>
            <a:r>
              <a:rPr lang="en-GB" sz="2400" dirty="0">
                <a:latin typeface="Segoe UI" panose="020B0502040204020203" pitchFamily="34" charset="0"/>
                <a:cs typeface="Segoe UI" panose="020B0502040204020203" pitchFamily="34" charset="0"/>
              </a:rPr>
              <a:t>Young people critically need </a:t>
            </a:r>
            <a:r>
              <a:rPr lang="en-GB" sz="2400" b="1" dirty="0">
                <a:solidFill>
                  <a:srgbClr val="195CA7"/>
                </a:solidFill>
                <a:latin typeface="Segoe UI" panose="020B0502040204020203" pitchFamily="34" charset="0"/>
                <a:cs typeface="Segoe UI" panose="020B0502040204020203" pitchFamily="34" charset="0"/>
              </a:rPr>
              <a:t>support</a:t>
            </a:r>
            <a:r>
              <a:rPr lang="en-GB" sz="2400" dirty="0">
                <a:latin typeface="Segoe UI" panose="020B0502040204020203" pitchFamily="34" charset="0"/>
                <a:cs typeface="Segoe UI" panose="020B0502040204020203" pitchFamily="34" charset="0"/>
              </a:rPr>
              <a:t> to see and understand their future during this time of great uncertainty. </a:t>
            </a:r>
          </a:p>
          <a:p>
            <a:endParaRPr lang="en-GB" sz="2400" dirty="0">
              <a:latin typeface="Segoe UI" panose="020B0502040204020203" pitchFamily="34" charset="0"/>
              <a:cs typeface="Segoe UI" panose="020B0502040204020203" pitchFamily="34" charset="0"/>
            </a:endParaRPr>
          </a:p>
          <a:p>
            <a:r>
              <a:rPr lang="en-GB" sz="2400" dirty="0">
                <a:latin typeface="Segoe UI" panose="020B0502040204020203" pitchFamily="34" charset="0"/>
                <a:cs typeface="Segoe UI" panose="020B0502040204020203" pitchFamily="34" charset="0"/>
              </a:rPr>
              <a:t>Careers learning is invaluable in </a:t>
            </a:r>
            <a:r>
              <a:rPr lang="en-GB" sz="2400" b="1" dirty="0">
                <a:solidFill>
                  <a:srgbClr val="195CA7"/>
                </a:solidFill>
                <a:latin typeface="Segoe UI" panose="020B0502040204020203" pitchFamily="34" charset="0"/>
                <a:cs typeface="Segoe UI" panose="020B0502040204020203" pitchFamily="34" charset="0"/>
              </a:rPr>
              <a:t>creating optimism</a:t>
            </a:r>
            <a:r>
              <a:rPr lang="en-GB" sz="2400" dirty="0">
                <a:latin typeface="Segoe UI" panose="020B0502040204020203" pitchFamily="34" charset="0"/>
                <a:cs typeface="Segoe UI" panose="020B0502040204020203" pitchFamily="34" charset="0"/>
              </a:rPr>
              <a:t>, </a:t>
            </a:r>
            <a:r>
              <a:rPr lang="en-GB" sz="2400" b="1" dirty="0">
                <a:solidFill>
                  <a:srgbClr val="195CA7"/>
                </a:solidFill>
                <a:latin typeface="Segoe UI" panose="020B0502040204020203" pitchFamily="34" charset="0"/>
                <a:cs typeface="Segoe UI" panose="020B0502040204020203" pitchFamily="34" charset="0"/>
              </a:rPr>
              <a:t>fostering wellbeing and motivation</a:t>
            </a:r>
            <a:r>
              <a:rPr lang="en-GB" sz="2400" dirty="0">
                <a:latin typeface="Segoe UI" panose="020B0502040204020203" pitchFamily="34" charset="0"/>
                <a:cs typeface="Segoe UI" panose="020B0502040204020203" pitchFamily="34" charset="0"/>
              </a:rPr>
              <a:t>, and giving young people a </a:t>
            </a:r>
            <a:r>
              <a:rPr lang="en-GB" sz="2400" b="1" dirty="0">
                <a:solidFill>
                  <a:srgbClr val="195CA7"/>
                </a:solidFill>
                <a:latin typeface="Segoe UI" panose="020B0502040204020203" pitchFamily="34" charset="0"/>
                <a:cs typeface="Segoe UI" panose="020B0502040204020203" pitchFamily="34" charset="0"/>
              </a:rPr>
              <a:t>sense of purpose </a:t>
            </a:r>
            <a:r>
              <a:rPr lang="en-GB" sz="2400" dirty="0">
                <a:latin typeface="Segoe UI" panose="020B0502040204020203" pitchFamily="34" charset="0"/>
                <a:cs typeface="Segoe UI" panose="020B0502040204020203" pitchFamily="34" charset="0"/>
              </a:rPr>
              <a:t>for their subject learning, which </a:t>
            </a:r>
            <a:r>
              <a:rPr lang="en-GB" sz="2400" b="1" dirty="0">
                <a:solidFill>
                  <a:srgbClr val="195CA7"/>
                </a:solidFill>
                <a:latin typeface="Segoe UI" panose="020B0502040204020203" pitchFamily="34" charset="0"/>
                <a:cs typeface="Segoe UI" panose="020B0502040204020203" pitchFamily="34" charset="0"/>
              </a:rPr>
              <a:t>encourages them to strive to achieve</a:t>
            </a:r>
            <a:r>
              <a:rPr lang="en-GB" sz="2400" dirty="0">
                <a:latin typeface="Segoe UI" panose="020B0502040204020203" pitchFamily="34" charset="0"/>
                <a:cs typeface="Segoe UI" panose="020B0502040204020203" pitchFamily="34" charset="0"/>
              </a:rPr>
              <a:t>.</a:t>
            </a:r>
          </a:p>
          <a:p>
            <a:endParaRPr lang="en-GB" sz="2400" dirty="0">
              <a:latin typeface="Segoe UI" panose="020B0502040204020203" pitchFamily="34" charset="0"/>
              <a:cs typeface="Segoe UI" panose="020B0502040204020203" pitchFamily="34" charset="0"/>
            </a:endParaRPr>
          </a:p>
          <a:p>
            <a:r>
              <a:rPr lang="en-GB" sz="2400" dirty="0">
                <a:latin typeface="Segoe UI" panose="020B0502040204020203" pitchFamily="34" charset="0"/>
                <a:cs typeface="Segoe UI" panose="020B0502040204020203" pitchFamily="34" charset="0"/>
              </a:rPr>
              <a:t>Meaningful careers encounters increase a young person’s </a:t>
            </a:r>
            <a:r>
              <a:rPr lang="en-GB" sz="2400" b="1" dirty="0">
                <a:solidFill>
                  <a:srgbClr val="195CA7"/>
                </a:solidFill>
                <a:latin typeface="Segoe UI" panose="020B0502040204020203" pitchFamily="34" charset="0"/>
                <a:cs typeface="Segoe UI" panose="020B0502040204020203" pitchFamily="34" charset="0"/>
              </a:rPr>
              <a:t>earning potential</a:t>
            </a:r>
            <a:r>
              <a:rPr lang="en-GB" sz="2400" dirty="0">
                <a:latin typeface="Segoe UI" panose="020B0502040204020203" pitchFamily="34" charset="0"/>
                <a:cs typeface="Segoe UI" panose="020B0502040204020203" pitchFamily="34" charset="0"/>
              </a:rPr>
              <a:t> by inspiring </a:t>
            </a:r>
            <a:r>
              <a:rPr lang="en-GB" sz="2400" b="1" dirty="0">
                <a:solidFill>
                  <a:srgbClr val="195CA7"/>
                </a:solidFill>
                <a:latin typeface="Segoe UI" panose="020B0502040204020203" pitchFamily="34" charset="0"/>
                <a:cs typeface="Segoe UI" panose="020B0502040204020203" pitchFamily="34" charset="0"/>
              </a:rPr>
              <a:t>positive destinations </a:t>
            </a:r>
            <a:r>
              <a:rPr lang="en-GB" sz="2400" dirty="0">
                <a:latin typeface="Segoe UI" panose="020B0502040204020203" pitchFamily="34" charset="0"/>
                <a:cs typeface="Segoe UI" panose="020B0502040204020203" pitchFamily="34" charset="0"/>
              </a:rPr>
              <a:t>and decreasing the risk of becoming NEET.</a:t>
            </a:r>
          </a:p>
        </p:txBody>
      </p:sp>
    </p:spTree>
    <p:extLst>
      <p:ext uri="{BB962C8B-B14F-4D97-AF65-F5344CB8AC3E}">
        <p14:creationId xmlns:p14="http://schemas.microsoft.com/office/powerpoint/2010/main" val="17137679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89E01D1D-9159-43CF-BBA0-DAD90BC61A2B}"/>
              </a:ext>
            </a:extLst>
          </p:cNvPr>
          <p:cNvSpPr/>
          <p:nvPr/>
        </p:nvSpPr>
        <p:spPr>
          <a:xfrm>
            <a:off x="0" y="0"/>
            <a:ext cx="861391" cy="6858000"/>
          </a:xfrm>
          <a:prstGeom prst="rect">
            <a:avLst/>
          </a:prstGeom>
          <a:solidFill>
            <a:srgbClr val="A4C73A"/>
          </a:solidFill>
          <a:ln>
            <a:solidFill>
              <a:srgbClr val="A4C7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6A7D96E9-7CDA-4BC6-97A9-E529878A2DAD}"/>
              </a:ext>
            </a:extLst>
          </p:cNvPr>
          <p:cNvSpPr/>
          <p:nvPr/>
        </p:nvSpPr>
        <p:spPr>
          <a:xfrm rot="5400000">
            <a:off x="-2436775" y="3374230"/>
            <a:ext cx="6858000" cy="109540"/>
          </a:xfrm>
          <a:prstGeom prst="rect">
            <a:avLst/>
          </a:prstGeom>
          <a:solidFill>
            <a:srgbClr val="195CA7"/>
          </a:solidFill>
          <a:ln>
            <a:solidFill>
              <a:srgbClr val="195CA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Flowchart: Connector 3">
            <a:extLst>
              <a:ext uri="{FF2B5EF4-FFF2-40B4-BE49-F238E27FC236}">
                <a16:creationId xmlns:a16="http://schemas.microsoft.com/office/drawing/2014/main" id="{CBDCBD18-D732-4B55-8611-9537BE4AE39F}"/>
              </a:ext>
            </a:extLst>
          </p:cNvPr>
          <p:cNvSpPr/>
          <p:nvPr/>
        </p:nvSpPr>
        <p:spPr>
          <a:xfrm>
            <a:off x="11252579" y="525505"/>
            <a:ext cx="320723" cy="327546"/>
          </a:xfrm>
          <a:prstGeom prst="flowChartConnector">
            <a:avLst/>
          </a:prstGeom>
          <a:solidFill>
            <a:srgbClr val="195CA7"/>
          </a:solidFill>
          <a:ln>
            <a:solidFill>
              <a:srgbClr val="195CA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Connector 7">
            <a:extLst>
              <a:ext uri="{FF2B5EF4-FFF2-40B4-BE49-F238E27FC236}">
                <a16:creationId xmlns:a16="http://schemas.microsoft.com/office/drawing/2014/main" id="{83B67929-9470-4A52-8515-656EA96F38DF}"/>
              </a:ext>
            </a:extLst>
          </p:cNvPr>
          <p:cNvSpPr/>
          <p:nvPr/>
        </p:nvSpPr>
        <p:spPr>
          <a:xfrm>
            <a:off x="9868715" y="522423"/>
            <a:ext cx="320723" cy="327546"/>
          </a:xfrm>
          <a:prstGeom prst="flowChartConnector">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DCA89"/>
              </a:solidFill>
            </a:endParaRPr>
          </a:p>
        </p:txBody>
      </p:sp>
      <p:sp>
        <p:nvSpPr>
          <p:cNvPr id="9" name="Flowchart: Connector 8">
            <a:extLst>
              <a:ext uri="{FF2B5EF4-FFF2-40B4-BE49-F238E27FC236}">
                <a16:creationId xmlns:a16="http://schemas.microsoft.com/office/drawing/2014/main" id="{4947CDA1-F4A0-4267-8894-7C1478E87D96}"/>
              </a:ext>
            </a:extLst>
          </p:cNvPr>
          <p:cNvSpPr/>
          <p:nvPr/>
        </p:nvSpPr>
        <p:spPr>
          <a:xfrm>
            <a:off x="10560647" y="525505"/>
            <a:ext cx="320723" cy="327546"/>
          </a:xfrm>
          <a:prstGeom prst="flowChartConnector">
            <a:avLst/>
          </a:prstGeom>
          <a:solidFill>
            <a:srgbClr val="A4C73A"/>
          </a:solidFill>
          <a:ln>
            <a:solidFill>
              <a:srgbClr val="A4C7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6F348348-E974-4536-B80C-3829B453EC47}"/>
              </a:ext>
            </a:extLst>
          </p:cNvPr>
          <p:cNvSpPr txBox="1"/>
          <p:nvPr/>
        </p:nvSpPr>
        <p:spPr>
          <a:xfrm>
            <a:off x="8514880" y="6247722"/>
            <a:ext cx="3467100" cy="400110"/>
          </a:xfrm>
          <a:prstGeom prst="rect">
            <a:avLst/>
          </a:prstGeom>
          <a:noFill/>
        </p:spPr>
        <p:txBody>
          <a:bodyPr wrap="square" rtlCol="0">
            <a:spAutoFit/>
          </a:bodyPr>
          <a:lstStyle/>
          <a:p>
            <a:r>
              <a:rPr lang="en-GB" sz="2000" b="1" dirty="0">
                <a:solidFill>
                  <a:srgbClr val="195CA7"/>
                </a:solidFill>
                <a:latin typeface="Segoe UI" panose="020B0502040204020203" pitchFamily="34" charset="0"/>
                <a:cs typeface="Segoe UI" panose="020B0502040204020203" pitchFamily="34" charset="0"/>
              </a:rPr>
              <a:t>LLEP</a:t>
            </a:r>
            <a:r>
              <a:rPr lang="en-GB" sz="2000" b="1" dirty="0">
                <a:latin typeface="Segoe UI" panose="020B0502040204020203" pitchFamily="34" charset="0"/>
                <a:cs typeface="Segoe UI" panose="020B0502040204020203" pitchFamily="34" charset="0"/>
              </a:rPr>
              <a:t> World of Work series.</a:t>
            </a:r>
          </a:p>
        </p:txBody>
      </p:sp>
      <p:sp>
        <p:nvSpPr>
          <p:cNvPr id="6" name="Rectangle 5">
            <a:extLst>
              <a:ext uri="{FF2B5EF4-FFF2-40B4-BE49-F238E27FC236}">
                <a16:creationId xmlns:a16="http://schemas.microsoft.com/office/drawing/2014/main" id="{3E382C67-988F-4291-93A7-B9B8952D815C}"/>
              </a:ext>
            </a:extLst>
          </p:cNvPr>
          <p:cNvSpPr/>
          <p:nvPr/>
        </p:nvSpPr>
        <p:spPr>
          <a:xfrm>
            <a:off x="1777275" y="1069516"/>
            <a:ext cx="9475304" cy="5262979"/>
          </a:xfrm>
          <a:prstGeom prst="rect">
            <a:avLst/>
          </a:prstGeom>
        </p:spPr>
        <p:txBody>
          <a:bodyPr wrap="square">
            <a:spAutoFit/>
          </a:bodyPr>
          <a:lstStyle/>
          <a:p>
            <a:r>
              <a:rPr lang="en-GB" sz="2400" dirty="0">
                <a:latin typeface="Segoe UI" panose="020B0502040204020203" pitchFamily="34" charset="0"/>
                <a:cs typeface="Segoe UI" panose="020B0502040204020203" pitchFamily="34" charset="0"/>
              </a:rPr>
              <a:t>We want to:</a:t>
            </a:r>
          </a:p>
          <a:p>
            <a:endParaRPr lang="en-GB" sz="2400" dirty="0">
              <a:latin typeface="Segoe UI" panose="020B0502040204020203" pitchFamily="34" charset="0"/>
              <a:cs typeface="Segoe UI" panose="020B0502040204020203" pitchFamily="34" charset="0"/>
            </a:endParaRPr>
          </a:p>
          <a:p>
            <a:pPr marL="800100" lvl="1" indent="-342900">
              <a:buFont typeface="Arial" panose="020B0604020202020204" pitchFamily="34" charset="0"/>
              <a:buChar char="•"/>
            </a:pPr>
            <a:r>
              <a:rPr lang="en-GB" sz="2400" dirty="0">
                <a:latin typeface="Segoe UI" panose="020B0502040204020203" pitchFamily="34" charset="0"/>
                <a:cs typeface="Segoe UI" panose="020B0502040204020203" pitchFamily="34" charset="0"/>
              </a:rPr>
              <a:t>identify an approach that provides careers learning aligned to school priorities and curriculum learning outcomes as well as the skills employers want in young people. </a:t>
            </a:r>
          </a:p>
          <a:p>
            <a:pPr marL="800100" lvl="1" indent="-342900">
              <a:buFont typeface="Arial" panose="020B0604020202020204" pitchFamily="34" charset="0"/>
              <a:buChar char="•"/>
            </a:pPr>
            <a:endParaRPr lang="en-GB" sz="2400" dirty="0">
              <a:latin typeface="Segoe UI" panose="020B0502040204020203" pitchFamily="34" charset="0"/>
              <a:cs typeface="Segoe UI" panose="020B0502040204020203" pitchFamily="34" charset="0"/>
            </a:endParaRPr>
          </a:p>
          <a:p>
            <a:pPr marL="800100" lvl="1" indent="-342900">
              <a:buFont typeface="Arial" panose="020B0604020202020204" pitchFamily="34" charset="0"/>
              <a:buChar char="•"/>
            </a:pPr>
            <a:r>
              <a:rPr lang="en-GB" sz="2400" dirty="0">
                <a:latin typeface="Segoe UI" panose="020B0502040204020203" pitchFamily="34" charset="0"/>
                <a:cs typeface="Segoe UI" panose="020B0502040204020203" pitchFamily="34" charset="0"/>
              </a:rPr>
              <a:t>implement careers learning that does not require the curriculum to be adapted nor detracts from curriculum learning outcomes.</a:t>
            </a:r>
          </a:p>
          <a:p>
            <a:pPr marL="800100" lvl="1" indent="-342900">
              <a:buFont typeface="Arial" panose="020B0604020202020204" pitchFamily="34" charset="0"/>
              <a:buChar char="•"/>
            </a:pPr>
            <a:endParaRPr lang="en-GB" sz="2400" dirty="0">
              <a:latin typeface="Segoe UI" panose="020B0502040204020203" pitchFamily="34" charset="0"/>
              <a:cs typeface="Segoe UI" panose="020B0502040204020203" pitchFamily="34" charset="0"/>
            </a:endParaRPr>
          </a:p>
          <a:p>
            <a:pPr marL="800100" lvl="1" indent="-342900">
              <a:buFont typeface="Arial" panose="020B0604020202020204" pitchFamily="34" charset="0"/>
              <a:buChar char="•"/>
            </a:pPr>
            <a:r>
              <a:rPr lang="en-GB" sz="2400" dirty="0">
                <a:latin typeface="Segoe UI" panose="020B0502040204020203" pitchFamily="34" charset="0"/>
                <a:cs typeface="Segoe UI" panose="020B0502040204020203" pitchFamily="34" charset="0"/>
              </a:rPr>
              <a:t>Establish the foundations of a whole school approach to careers in the curriculum that will be relevant beyond the academic year and create a sustainable approach for the future. </a:t>
            </a:r>
          </a:p>
        </p:txBody>
      </p:sp>
    </p:spTree>
    <p:extLst>
      <p:ext uri="{BB962C8B-B14F-4D97-AF65-F5344CB8AC3E}">
        <p14:creationId xmlns:p14="http://schemas.microsoft.com/office/powerpoint/2010/main" val="14397389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F1CD628C-0223-40E3-84BA-208F70D83952}"/>
              </a:ext>
            </a:extLst>
          </p:cNvPr>
          <p:cNvSpPr/>
          <p:nvPr/>
        </p:nvSpPr>
        <p:spPr>
          <a:xfrm rot="5400000">
            <a:off x="5687434" y="-3951395"/>
            <a:ext cx="817134" cy="12192002"/>
          </a:xfrm>
          <a:prstGeom prst="rect">
            <a:avLst/>
          </a:prstGeom>
          <a:solidFill>
            <a:srgbClr val="A4C73A"/>
          </a:solidFill>
          <a:ln>
            <a:solidFill>
              <a:srgbClr val="A4C7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668C2963-B3D5-43C4-912F-240EF6C75FFA}"/>
              </a:ext>
            </a:extLst>
          </p:cNvPr>
          <p:cNvSpPr>
            <a:spLocks noGrp="1"/>
          </p:cNvSpPr>
          <p:nvPr>
            <p:ph type="title"/>
          </p:nvPr>
        </p:nvSpPr>
        <p:spPr>
          <a:xfrm>
            <a:off x="0" y="1"/>
            <a:ext cx="8587409" cy="1540040"/>
          </a:xfrm>
        </p:spPr>
        <p:txBody>
          <a:bodyPr/>
          <a:lstStyle/>
          <a:p>
            <a:pPr algn="ctr"/>
            <a:r>
              <a:rPr lang="en-GB" dirty="0">
                <a:latin typeface="Segoe UI" panose="020B0502040204020203" pitchFamily="34" charset="0"/>
                <a:cs typeface="Segoe UI" panose="020B0502040204020203" pitchFamily="34" charset="0"/>
              </a:rPr>
              <a:t>School Requirements for CEIAG</a:t>
            </a:r>
          </a:p>
        </p:txBody>
      </p:sp>
      <p:sp>
        <p:nvSpPr>
          <p:cNvPr id="8" name="Rectangle 7">
            <a:extLst>
              <a:ext uri="{FF2B5EF4-FFF2-40B4-BE49-F238E27FC236}">
                <a16:creationId xmlns:a16="http://schemas.microsoft.com/office/drawing/2014/main" id="{526BCF2E-7703-4571-A897-21C5144780BC}"/>
              </a:ext>
            </a:extLst>
          </p:cNvPr>
          <p:cNvSpPr/>
          <p:nvPr/>
        </p:nvSpPr>
        <p:spPr>
          <a:xfrm rot="5400000">
            <a:off x="6036607" y="-3364653"/>
            <a:ext cx="118785" cy="12192000"/>
          </a:xfrm>
          <a:prstGeom prst="rect">
            <a:avLst/>
          </a:prstGeom>
          <a:solidFill>
            <a:srgbClr val="195CA7"/>
          </a:solidFill>
          <a:ln>
            <a:solidFill>
              <a:srgbClr val="195CA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6E4CF082-44F4-43DE-A4B1-4E28770DF4A3}"/>
              </a:ext>
            </a:extLst>
          </p:cNvPr>
          <p:cNvSpPr/>
          <p:nvPr/>
        </p:nvSpPr>
        <p:spPr>
          <a:xfrm rot="5400000">
            <a:off x="6036608" y="566182"/>
            <a:ext cx="118785" cy="12192000"/>
          </a:xfrm>
          <a:prstGeom prst="rect">
            <a:avLst/>
          </a:prstGeom>
          <a:solidFill>
            <a:srgbClr val="195CA7"/>
          </a:solidFill>
          <a:ln>
            <a:solidFill>
              <a:srgbClr val="195CA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a:extLst>
              <a:ext uri="{FF2B5EF4-FFF2-40B4-BE49-F238E27FC236}">
                <a16:creationId xmlns:a16="http://schemas.microsoft.com/office/drawing/2014/main" id="{CC3D9147-797E-4330-890F-B4820578F0A1}"/>
              </a:ext>
            </a:extLst>
          </p:cNvPr>
          <p:cNvSpPr txBox="1"/>
          <p:nvPr/>
        </p:nvSpPr>
        <p:spPr>
          <a:xfrm>
            <a:off x="404190" y="2957827"/>
            <a:ext cx="11383617" cy="3477875"/>
          </a:xfrm>
          <a:prstGeom prst="rect">
            <a:avLst/>
          </a:prstGeom>
          <a:noFill/>
        </p:spPr>
        <p:txBody>
          <a:bodyPr wrap="square" rtlCol="0">
            <a:spAutoFit/>
          </a:bodyPr>
          <a:lstStyle/>
          <a:p>
            <a:pPr lvl="0"/>
            <a:r>
              <a:rPr lang="en-GB" sz="2000" dirty="0">
                <a:latin typeface="Segoe UI" panose="020B0502040204020203" pitchFamily="34" charset="0"/>
                <a:cs typeface="Segoe UI" panose="020B0502040204020203" pitchFamily="34" charset="0"/>
              </a:rPr>
              <a:t>1. The Baker Clause </a:t>
            </a:r>
          </a:p>
          <a:p>
            <a:r>
              <a:rPr lang="en-GB" sz="2000" dirty="0">
                <a:latin typeface="Segoe UI" panose="020B0502040204020203" pitchFamily="34" charset="0"/>
                <a:cs typeface="Segoe UI" panose="020B0502040204020203" pitchFamily="34" charset="0"/>
              </a:rPr>
              <a:t> </a:t>
            </a:r>
          </a:p>
          <a:p>
            <a:r>
              <a:rPr lang="en-GB" sz="2000" dirty="0">
                <a:latin typeface="Segoe UI" panose="020B0502040204020203" pitchFamily="34" charset="0"/>
                <a:cs typeface="Segoe UI" panose="020B0502040204020203" pitchFamily="34" charset="0"/>
              </a:rPr>
              <a:t>Every school must ensure that there is an opportunity for a range of education and training providers to access all pupils in Years 8 to 13 for the purpose of informing them about approved technical education qualifications or apprenticeships. </a:t>
            </a:r>
          </a:p>
          <a:p>
            <a:endParaRPr lang="en-GB" sz="2000" dirty="0">
              <a:latin typeface="Segoe UI" panose="020B0502040204020203" pitchFamily="34" charset="0"/>
              <a:cs typeface="Segoe UI" panose="020B0502040204020203" pitchFamily="34" charset="0"/>
            </a:endParaRPr>
          </a:p>
          <a:p>
            <a:r>
              <a:rPr lang="en-GB" sz="2000" dirty="0">
                <a:latin typeface="Segoe UI" panose="020B0502040204020203" pitchFamily="34" charset="0"/>
                <a:cs typeface="Segoe UI" panose="020B0502040204020203" pitchFamily="34" charset="0"/>
              </a:rPr>
              <a:t>Every school must publish a policy statement setting out their arrangements for provider access and ensure that it is followed, including:</a:t>
            </a:r>
          </a:p>
          <a:p>
            <a:pPr marL="342900" indent="-342900">
              <a:buFont typeface="Arial" panose="020B0604020202020204" pitchFamily="34" charset="0"/>
              <a:buChar char="•"/>
            </a:pPr>
            <a:r>
              <a:rPr lang="en-GB" sz="2000" dirty="0">
                <a:latin typeface="Segoe UI" panose="020B0502040204020203" pitchFamily="34" charset="0"/>
                <a:cs typeface="Segoe UI" panose="020B0502040204020203" pitchFamily="34" charset="0"/>
              </a:rPr>
              <a:t>any procedural requirements in relation to requests for access </a:t>
            </a:r>
          </a:p>
          <a:p>
            <a:pPr marL="342900" indent="-342900">
              <a:buFont typeface="Arial" panose="020B0604020202020204" pitchFamily="34" charset="0"/>
              <a:buChar char="•"/>
            </a:pPr>
            <a:r>
              <a:rPr lang="en-GB" sz="2000" dirty="0">
                <a:latin typeface="Segoe UI" panose="020B0502040204020203" pitchFamily="34" charset="0"/>
                <a:cs typeface="Segoe UI" panose="020B0502040204020203" pitchFamily="34" charset="0"/>
              </a:rPr>
              <a:t>grounds for granting and refusing requests for access </a:t>
            </a:r>
          </a:p>
          <a:p>
            <a:pPr marL="342900" indent="-342900">
              <a:buFont typeface="Arial" panose="020B0604020202020204" pitchFamily="34" charset="0"/>
              <a:buChar char="•"/>
            </a:pPr>
            <a:r>
              <a:rPr lang="en-GB" sz="2000" dirty="0">
                <a:latin typeface="Segoe UI" panose="020B0502040204020203" pitchFamily="34" charset="0"/>
                <a:cs typeface="Segoe UI" panose="020B0502040204020203" pitchFamily="34" charset="0"/>
              </a:rPr>
              <a:t>details of premises or facilities to be provided to a person who is given access </a:t>
            </a:r>
          </a:p>
        </p:txBody>
      </p:sp>
      <p:sp>
        <p:nvSpPr>
          <p:cNvPr id="11" name="Rectangle 10">
            <a:extLst>
              <a:ext uri="{FF2B5EF4-FFF2-40B4-BE49-F238E27FC236}">
                <a16:creationId xmlns:a16="http://schemas.microsoft.com/office/drawing/2014/main" id="{717FEE07-57F8-4137-ABFA-6ED25FBA1055}"/>
              </a:ext>
            </a:extLst>
          </p:cNvPr>
          <p:cNvSpPr/>
          <p:nvPr/>
        </p:nvSpPr>
        <p:spPr>
          <a:xfrm rot="5400000">
            <a:off x="6036607" y="-4535902"/>
            <a:ext cx="118785" cy="12192000"/>
          </a:xfrm>
          <a:prstGeom prst="rect">
            <a:avLst/>
          </a:prstGeom>
          <a:solidFill>
            <a:srgbClr val="195CA7"/>
          </a:solidFill>
          <a:ln>
            <a:solidFill>
              <a:srgbClr val="195CA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2" name="Picture 11" descr="A picture containing chart&#10;&#10;Description automatically generated">
            <a:extLst>
              <a:ext uri="{FF2B5EF4-FFF2-40B4-BE49-F238E27FC236}">
                <a16:creationId xmlns:a16="http://schemas.microsoft.com/office/drawing/2014/main" id="{D2B74A9C-A7E6-406D-98DC-CADDC1DAB2A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48289" y="171726"/>
            <a:ext cx="1160106" cy="1190866"/>
          </a:xfrm>
          <a:prstGeom prst="rect">
            <a:avLst/>
          </a:prstGeom>
        </p:spPr>
      </p:pic>
      <p:sp>
        <p:nvSpPr>
          <p:cNvPr id="3" name="Rectangle 2">
            <a:extLst>
              <a:ext uri="{FF2B5EF4-FFF2-40B4-BE49-F238E27FC236}">
                <a16:creationId xmlns:a16="http://schemas.microsoft.com/office/drawing/2014/main" id="{AD2910C3-8996-4FDC-AAA9-793D757C61DC}"/>
              </a:ext>
            </a:extLst>
          </p:cNvPr>
          <p:cNvSpPr/>
          <p:nvPr/>
        </p:nvSpPr>
        <p:spPr>
          <a:xfrm>
            <a:off x="287335" y="1796981"/>
            <a:ext cx="11617325" cy="707886"/>
          </a:xfrm>
          <a:prstGeom prst="rect">
            <a:avLst/>
          </a:prstGeom>
        </p:spPr>
        <p:txBody>
          <a:bodyPr wrap="square">
            <a:spAutoFit/>
          </a:bodyPr>
          <a:lstStyle/>
          <a:p>
            <a:r>
              <a:rPr lang="en-GB" sz="2000" dirty="0">
                <a:latin typeface="Segoe UI" panose="020B0502040204020203" pitchFamily="34" charset="0"/>
                <a:cs typeface="Segoe UI" panose="020B0502040204020203" pitchFamily="34" charset="0"/>
              </a:rPr>
              <a:t>Does anyone know what the </a:t>
            </a:r>
            <a:r>
              <a:rPr lang="en-US" sz="2000" b="1" dirty="0">
                <a:solidFill>
                  <a:srgbClr val="195CA7"/>
                </a:solidFill>
                <a:latin typeface="Segoe UI" panose="020B0502040204020203" pitchFamily="34" charset="0"/>
                <a:cs typeface="Segoe UI" panose="020B0502040204020203" pitchFamily="34" charset="0"/>
              </a:rPr>
              <a:t>statutory requirements </a:t>
            </a:r>
            <a:r>
              <a:rPr lang="en-US" sz="2000" dirty="0">
                <a:latin typeface="Segoe UI" panose="020B0502040204020203" pitchFamily="34" charset="0"/>
                <a:cs typeface="Segoe UI" panose="020B0502040204020203" pitchFamily="34" charset="0"/>
              </a:rPr>
              <a:t>are for Careers Education Information Advice and Guidance (CEIAG)?</a:t>
            </a:r>
            <a:endParaRPr lang="en-GB" sz="2000"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6797414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F1CD628C-0223-40E3-84BA-208F70D83952}"/>
              </a:ext>
            </a:extLst>
          </p:cNvPr>
          <p:cNvSpPr/>
          <p:nvPr/>
        </p:nvSpPr>
        <p:spPr>
          <a:xfrm rot="5400000">
            <a:off x="5824236" y="-4088198"/>
            <a:ext cx="543529" cy="12192002"/>
          </a:xfrm>
          <a:prstGeom prst="rect">
            <a:avLst/>
          </a:prstGeom>
          <a:solidFill>
            <a:srgbClr val="A4C73A"/>
          </a:solidFill>
          <a:ln>
            <a:solidFill>
              <a:srgbClr val="A4C7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668C2963-B3D5-43C4-912F-240EF6C75FFA}"/>
              </a:ext>
            </a:extLst>
          </p:cNvPr>
          <p:cNvSpPr>
            <a:spLocks noGrp="1"/>
          </p:cNvSpPr>
          <p:nvPr>
            <p:ph type="title"/>
          </p:nvPr>
        </p:nvSpPr>
        <p:spPr>
          <a:xfrm>
            <a:off x="0" y="1"/>
            <a:ext cx="8587409" cy="1540040"/>
          </a:xfrm>
        </p:spPr>
        <p:txBody>
          <a:bodyPr/>
          <a:lstStyle/>
          <a:p>
            <a:pPr algn="ctr"/>
            <a:r>
              <a:rPr lang="en-GB" dirty="0">
                <a:latin typeface="Segoe UI" panose="020B0502040204020203" pitchFamily="34" charset="0"/>
                <a:cs typeface="Segoe UI" panose="020B0502040204020203" pitchFamily="34" charset="0"/>
              </a:rPr>
              <a:t>School Requirements for CEIAG</a:t>
            </a:r>
          </a:p>
        </p:txBody>
      </p:sp>
      <p:sp>
        <p:nvSpPr>
          <p:cNvPr id="8" name="Rectangle 7">
            <a:extLst>
              <a:ext uri="{FF2B5EF4-FFF2-40B4-BE49-F238E27FC236}">
                <a16:creationId xmlns:a16="http://schemas.microsoft.com/office/drawing/2014/main" id="{526BCF2E-7703-4571-A897-21C5144780BC}"/>
              </a:ext>
            </a:extLst>
          </p:cNvPr>
          <p:cNvSpPr/>
          <p:nvPr/>
        </p:nvSpPr>
        <p:spPr>
          <a:xfrm rot="5400000">
            <a:off x="6036608" y="-3642731"/>
            <a:ext cx="118785" cy="12192000"/>
          </a:xfrm>
          <a:prstGeom prst="rect">
            <a:avLst/>
          </a:prstGeom>
          <a:solidFill>
            <a:srgbClr val="195CA7"/>
          </a:solidFill>
          <a:ln>
            <a:solidFill>
              <a:srgbClr val="195CA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6E4CF082-44F4-43DE-A4B1-4E28770DF4A3}"/>
              </a:ext>
            </a:extLst>
          </p:cNvPr>
          <p:cNvSpPr/>
          <p:nvPr/>
        </p:nvSpPr>
        <p:spPr>
          <a:xfrm rot="5400000">
            <a:off x="6036608" y="566182"/>
            <a:ext cx="118785" cy="12192000"/>
          </a:xfrm>
          <a:prstGeom prst="rect">
            <a:avLst/>
          </a:prstGeom>
          <a:solidFill>
            <a:srgbClr val="195CA7"/>
          </a:solidFill>
          <a:ln>
            <a:solidFill>
              <a:srgbClr val="195CA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a:extLst>
              <a:ext uri="{FF2B5EF4-FFF2-40B4-BE49-F238E27FC236}">
                <a16:creationId xmlns:a16="http://schemas.microsoft.com/office/drawing/2014/main" id="{CC3D9147-797E-4330-890F-B4820578F0A1}"/>
              </a:ext>
            </a:extLst>
          </p:cNvPr>
          <p:cNvSpPr txBox="1"/>
          <p:nvPr/>
        </p:nvSpPr>
        <p:spPr>
          <a:xfrm>
            <a:off x="463826" y="2881044"/>
            <a:ext cx="11383617" cy="3170099"/>
          </a:xfrm>
          <a:prstGeom prst="rect">
            <a:avLst/>
          </a:prstGeom>
          <a:noFill/>
        </p:spPr>
        <p:txBody>
          <a:bodyPr wrap="square" rtlCol="0">
            <a:spAutoFit/>
          </a:bodyPr>
          <a:lstStyle/>
          <a:p>
            <a:pPr lvl="0"/>
            <a:r>
              <a:rPr lang="en-GB" sz="2000" dirty="0">
                <a:latin typeface="Segoe UI" panose="020B0502040204020203" pitchFamily="34" charset="0"/>
                <a:cs typeface="Segoe UI" panose="020B0502040204020203" pitchFamily="34" charset="0"/>
              </a:rPr>
              <a:t>2. Careers Policy</a:t>
            </a:r>
          </a:p>
          <a:p>
            <a:pPr lvl="0"/>
            <a:endParaRPr lang="en-GB" sz="2000" dirty="0">
              <a:latin typeface="Segoe UI" panose="020B0502040204020203" pitchFamily="34" charset="0"/>
              <a:cs typeface="Segoe UI" panose="020B0502040204020203" pitchFamily="34" charset="0"/>
            </a:endParaRPr>
          </a:p>
          <a:p>
            <a:pPr lvl="0"/>
            <a:r>
              <a:rPr lang="en-GB" sz="2000" dirty="0">
                <a:latin typeface="Segoe UI" panose="020B0502040204020203" pitchFamily="34" charset="0"/>
                <a:cs typeface="Segoe UI" panose="020B0502040204020203" pitchFamily="34" charset="0"/>
              </a:rPr>
              <a:t>It must include the following information:</a:t>
            </a:r>
          </a:p>
          <a:p>
            <a:pPr marL="285750" lvl="0" indent="-285750">
              <a:buFont typeface="Arial" panose="020B0604020202020204" pitchFamily="34" charset="0"/>
              <a:buChar char="•"/>
            </a:pPr>
            <a:r>
              <a:rPr lang="en-GB" sz="2000" dirty="0">
                <a:latin typeface="Segoe UI" panose="020B0502040204020203" pitchFamily="34" charset="0"/>
                <a:cs typeface="Segoe UI" panose="020B0502040204020203" pitchFamily="34" charset="0"/>
              </a:rPr>
              <a:t>the name, email address and telephone number of the school’s Career Leader</a:t>
            </a:r>
          </a:p>
          <a:p>
            <a:pPr marL="285750" lvl="0" indent="-285750">
              <a:buFont typeface="Arial" panose="020B0604020202020204" pitchFamily="34" charset="0"/>
              <a:buChar char="•"/>
            </a:pPr>
            <a:r>
              <a:rPr lang="en-GB" sz="2000" dirty="0">
                <a:latin typeface="Segoe UI" panose="020B0502040204020203" pitchFamily="34" charset="0"/>
                <a:cs typeface="Segoe UI" panose="020B0502040204020203" pitchFamily="34" charset="0"/>
              </a:rPr>
              <a:t>a summary of the careers programme, including details of how pupils, parents, teachers and employers may access information about the careers programme</a:t>
            </a:r>
          </a:p>
          <a:p>
            <a:pPr marL="285750" lvl="0" indent="-285750">
              <a:buFont typeface="Arial" panose="020B0604020202020204" pitchFamily="34" charset="0"/>
              <a:buChar char="•"/>
            </a:pPr>
            <a:r>
              <a:rPr lang="en-GB" sz="2000" dirty="0">
                <a:latin typeface="Segoe UI" panose="020B0502040204020203" pitchFamily="34" charset="0"/>
                <a:cs typeface="Segoe UI" panose="020B0502040204020203" pitchFamily="34" charset="0"/>
              </a:rPr>
              <a:t>how the school measures and assesses the impact of the careers programme on pupils</a:t>
            </a:r>
          </a:p>
          <a:p>
            <a:endParaRPr lang="en-US" sz="2000" dirty="0">
              <a:latin typeface="Segoe UI" panose="020B0502040204020203" pitchFamily="34" charset="0"/>
              <a:cs typeface="Segoe UI" panose="020B0502040204020203" pitchFamily="34" charset="0"/>
            </a:endParaRPr>
          </a:p>
          <a:p>
            <a:r>
              <a:rPr lang="en-US" sz="2000" dirty="0">
                <a:latin typeface="Segoe UI" panose="020B0502040204020203" pitchFamily="34" charset="0"/>
                <a:cs typeface="Segoe UI" panose="020B0502040204020203" pitchFamily="34" charset="0"/>
              </a:rPr>
              <a:t>3. The date of the school’s next review of the information published.</a:t>
            </a:r>
            <a:r>
              <a:rPr lang="en-GB" sz="2000" dirty="0">
                <a:latin typeface="Segoe UI" panose="020B0502040204020203" pitchFamily="34" charset="0"/>
                <a:cs typeface="Segoe UI" panose="020B0502040204020203" pitchFamily="34" charset="0"/>
              </a:rPr>
              <a:t> </a:t>
            </a:r>
          </a:p>
          <a:p>
            <a:r>
              <a:rPr lang="en-GB" sz="2000" dirty="0">
                <a:latin typeface="Segoe UI" panose="020B0502040204020203" pitchFamily="34" charset="0"/>
                <a:cs typeface="Segoe UI" panose="020B0502040204020203" pitchFamily="34" charset="0"/>
              </a:rPr>
              <a:t> </a:t>
            </a:r>
          </a:p>
        </p:txBody>
      </p:sp>
      <p:sp>
        <p:nvSpPr>
          <p:cNvPr id="11" name="Rectangle 10">
            <a:extLst>
              <a:ext uri="{FF2B5EF4-FFF2-40B4-BE49-F238E27FC236}">
                <a16:creationId xmlns:a16="http://schemas.microsoft.com/office/drawing/2014/main" id="{717FEE07-57F8-4137-ABFA-6ED25FBA1055}"/>
              </a:ext>
            </a:extLst>
          </p:cNvPr>
          <p:cNvSpPr/>
          <p:nvPr/>
        </p:nvSpPr>
        <p:spPr>
          <a:xfrm rot="5400000">
            <a:off x="6036607" y="-4535902"/>
            <a:ext cx="118785" cy="12192000"/>
          </a:xfrm>
          <a:prstGeom prst="rect">
            <a:avLst/>
          </a:prstGeom>
          <a:solidFill>
            <a:srgbClr val="195CA7"/>
          </a:solidFill>
          <a:ln>
            <a:solidFill>
              <a:srgbClr val="195CA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2" name="Picture 11" descr="A picture containing chart&#10;&#10;Description automatically generated">
            <a:extLst>
              <a:ext uri="{FF2B5EF4-FFF2-40B4-BE49-F238E27FC236}">
                <a16:creationId xmlns:a16="http://schemas.microsoft.com/office/drawing/2014/main" id="{D2B74A9C-A7E6-406D-98DC-CADDC1DAB2A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48289" y="171726"/>
            <a:ext cx="1160106" cy="1190866"/>
          </a:xfrm>
          <a:prstGeom prst="rect">
            <a:avLst/>
          </a:prstGeom>
        </p:spPr>
      </p:pic>
    </p:spTree>
    <p:extLst>
      <p:ext uri="{BB962C8B-B14F-4D97-AF65-F5344CB8AC3E}">
        <p14:creationId xmlns:p14="http://schemas.microsoft.com/office/powerpoint/2010/main" val="33713735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F1CD628C-0223-40E3-84BA-208F70D83952}"/>
              </a:ext>
            </a:extLst>
          </p:cNvPr>
          <p:cNvSpPr/>
          <p:nvPr/>
        </p:nvSpPr>
        <p:spPr>
          <a:xfrm rot="5400000">
            <a:off x="5824236" y="-4088198"/>
            <a:ext cx="543529" cy="12192002"/>
          </a:xfrm>
          <a:prstGeom prst="rect">
            <a:avLst/>
          </a:prstGeom>
          <a:solidFill>
            <a:srgbClr val="A4C73A"/>
          </a:solidFill>
          <a:ln>
            <a:solidFill>
              <a:srgbClr val="A4C7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668C2963-B3D5-43C4-912F-240EF6C75FFA}"/>
              </a:ext>
            </a:extLst>
          </p:cNvPr>
          <p:cNvSpPr>
            <a:spLocks noGrp="1"/>
          </p:cNvSpPr>
          <p:nvPr>
            <p:ph type="title"/>
          </p:nvPr>
        </p:nvSpPr>
        <p:spPr>
          <a:xfrm>
            <a:off x="0" y="1"/>
            <a:ext cx="8587409" cy="1540040"/>
          </a:xfrm>
        </p:spPr>
        <p:txBody>
          <a:bodyPr/>
          <a:lstStyle/>
          <a:p>
            <a:pPr algn="ctr"/>
            <a:r>
              <a:rPr lang="en-GB" dirty="0">
                <a:latin typeface="Segoe UI" panose="020B0502040204020203" pitchFamily="34" charset="0"/>
                <a:cs typeface="Segoe UI" panose="020B0502040204020203" pitchFamily="34" charset="0"/>
              </a:rPr>
              <a:t>School Requirements for CEIAG</a:t>
            </a:r>
          </a:p>
        </p:txBody>
      </p:sp>
      <p:sp>
        <p:nvSpPr>
          <p:cNvPr id="8" name="Rectangle 7">
            <a:extLst>
              <a:ext uri="{FF2B5EF4-FFF2-40B4-BE49-F238E27FC236}">
                <a16:creationId xmlns:a16="http://schemas.microsoft.com/office/drawing/2014/main" id="{526BCF2E-7703-4571-A897-21C5144780BC}"/>
              </a:ext>
            </a:extLst>
          </p:cNvPr>
          <p:cNvSpPr/>
          <p:nvPr/>
        </p:nvSpPr>
        <p:spPr>
          <a:xfrm rot="5400000">
            <a:off x="6036608" y="-3642731"/>
            <a:ext cx="118785" cy="12192000"/>
          </a:xfrm>
          <a:prstGeom prst="rect">
            <a:avLst/>
          </a:prstGeom>
          <a:solidFill>
            <a:srgbClr val="195CA7"/>
          </a:solidFill>
          <a:ln>
            <a:solidFill>
              <a:srgbClr val="195CA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6E4CF082-44F4-43DE-A4B1-4E28770DF4A3}"/>
              </a:ext>
            </a:extLst>
          </p:cNvPr>
          <p:cNvSpPr/>
          <p:nvPr/>
        </p:nvSpPr>
        <p:spPr>
          <a:xfrm rot="5400000">
            <a:off x="6036608" y="566182"/>
            <a:ext cx="118785" cy="12192000"/>
          </a:xfrm>
          <a:prstGeom prst="rect">
            <a:avLst/>
          </a:prstGeom>
          <a:solidFill>
            <a:srgbClr val="195CA7"/>
          </a:solidFill>
          <a:ln>
            <a:solidFill>
              <a:srgbClr val="195CA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a:extLst>
              <a:ext uri="{FF2B5EF4-FFF2-40B4-BE49-F238E27FC236}">
                <a16:creationId xmlns:a16="http://schemas.microsoft.com/office/drawing/2014/main" id="{CC3D9147-797E-4330-890F-B4820578F0A1}"/>
              </a:ext>
            </a:extLst>
          </p:cNvPr>
          <p:cNvSpPr txBox="1"/>
          <p:nvPr/>
        </p:nvSpPr>
        <p:spPr>
          <a:xfrm>
            <a:off x="632285" y="2891820"/>
            <a:ext cx="10927428" cy="4524315"/>
          </a:xfrm>
          <a:prstGeom prst="rect">
            <a:avLst/>
          </a:prstGeom>
          <a:noFill/>
        </p:spPr>
        <p:txBody>
          <a:bodyPr wrap="square" rtlCol="0">
            <a:spAutoFit/>
          </a:bodyPr>
          <a:lstStyle/>
          <a:p>
            <a:pPr lvl="0"/>
            <a:r>
              <a:rPr lang="en-GB" sz="2000" dirty="0">
                <a:latin typeface="Segoe UI" panose="020B0502040204020203" pitchFamily="34" charset="0"/>
                <a:cs typeface="Segoe UI" panose="020B0502040204020203" pitchFamily="34" charset="0"/>
              </a:rPr>
              <a:t>The Gatsby Benchmarks are described by the government as </a:t>
            </a:r>
          </a:p>
          <a:p>
            <a:pPr lvl="0"/>
            <a:endParaRPr lang="en-GB" sz="2000" dirty="0">
              <a:latin typeface="Segoe UI" panose="020B0502040204020203" pitchFamily="34" charset="0"/>
              <a:cs typeface="Segoe UI" panose="020B0502040204020203" pitchFamily="34" charset="0"/>
            </a:endParaRPr>
          </a:p>
          <a:p>
            <a:pPr lvl="0"/>
            <a:r>
              <a:rPr lang="en-GB" sz="2800" dirty="0">
                <a:latin typeface="Segoe UI" panose="020B0502040204020203" pitchFamily="34" charset="0"/>
                <a:cs typeface="Segoe UI" panose="020B0502040204020203" pitchFamily="34" charset="0"/>
              </a:rPr>
              <a:t>“</a:t>
            </a:r>
            <a:r>
              <a:rPr lang="en-GB" sz="2800" b="1" dirty="0">
                <a:solidFill>
                  <a:srgbClr val="195CA7"/>
                </a:solidFill>
                <a:latin typeface="Segoe UI" panose="020B0502040204020203" pitchFamily="34" charset="0"/>
                <a:cs typeface="Segoe UI" panose="020B0502040204020203" pitchFamily="34" charset="0"/>
              </a:rPr>
              <a:t>a key enabler of world-class careers education</a:t>
            </a:r>
            <a:r>
              <a:rPr lang="en-GB" sz="2800" dirty="0">
                <a:latin typeface="Segoe UI" panose="020B0502040204020203" pitchFamily="34" charset="0"/>
                <a:cs typeface="Segoe UI" panose="020B0502040204020203" pitchFamily="34" charset="0"/>
              </a:rPr>
              <a:t>”. </a:t>
            </a:r>
          </a:p>
          <a:p>
            <a:pPr lvl="0"/>
            <a:endParaRPr lang="en-GB" sz="2000" dirty="0">
              <a:latin typeface="Segoe UI" panose="020B0502040204020203" pitchFamily="34" charset="0"/>
              <a:cs typeface="Segoe UI" panose="020B0502040204020203" pitchFamily="34" charset="0"/>
            </a:endParaRPr>
          </a:p>
          <a:p>
            <a:pPr lvl="0"/>
            <a:r>
              <a:rPr lang="en-GB" sz="2000" dirty="0">
                <a:latin typeface="Segoe UI" panose="020B0502040204020203" pitchFamily="34" charset="0"/>
                <a:cs typeface="Segoe UI" panose="020B0502040204020203" pitchFamily="34" charset="0"/>
              </a:rPr>
              <a:t>Although not a statutory requirement, we use the Gatsby Benchmarks to measure, monitor and evaluate our CEIAG programme.  </a:t>
            </a:r>
          </a:p>
          <a:p>
            <a:pPr lvl="0"/>
            <a:endParaRPr lang="en-GB" sz="2000" dirty="0">
              <a:latin typeface="Segoe UI" panose="020B0502040204020203" pitchFamily="34" charset="0"/>
              <a:cs typeface="Segoe UI" panose="020B0502040204020203" pitchFamily="34" charset="0"/>
            </a:endParaRPr>
          </a:p>
          <a:p>
            <a:r>
              <a:rPr lang="en-GB" sz="2000" dirty="0">
                <a:latin typeface="Segoe UI" panose="020B0502040204020203" pitchFamily="34" charset="0"/>
                <a:cs typeface="Segoe UI" panose="020B0502040204020203" pitchFamily="34" charset="0"/>
              </a:rPr>
              <a:t>There are 8 benchmarks to ensure a rounded approach to careers education. </a:t>
            </a:r>
          </a:p>
          <a:p>
            <a:endParaRPr lang="en-GB" sz="2000" dirty="0">
              <a:latin typeface="Segoe UI" panose="020B0502040204020203" pitchFamily="34" charset="0"/>
              <a:cs typeface="Segoe UI" panose="020B0502040204020203" pitchFamily="34" charset="0"/>
            </a:endParaRPr>
          </a:p>
          <a:p>
            <a:r>
              <a:rPr lang="en-GB" sz="2000" dirty="0">
                <a:latin typeface="Segoe UI" panose="020B0502040204020203" pitchFamily="34" charset="0"/>
                <a:cs typeface="Segoe UI" panose="020B0502040204020203" pitchFamily="34" charset="0"/>
              </a:rPr>
              <a:t>Does anyone know what these are? Or is willing to take a guess?</a:t>
            </a:r>
          </a:p>
          <a:p>
            <a:pPr lvl="0"/>
            <a:endParaRPr lang="en-GB" sz="2000" dirty="0">
              <a:latin typeface="Segoe UI" panose="020B0502040204020203" pitchFamily="34" charset="0"/>
              <a:cs typeface="Segoe UI" panose="020B0502040204020203" pitchFamily="34" charset="0"/>
            </a:endParaRPr>
          </a:p>
          <a:p>
            <a:pPr lvl="0"/>
            <a:endParaRPr lang="en-GB" sz="2000" dirty="0">
              <a:latin typeface="Segoe UI" panose="020B0502040204020203" pitchFamily="34" charset="0"/>
              <a:cs typeface="Segoe UI" panose="020B0502040204020203" pitchFamily="34" charset="0"/>
            </a:endParaRPr>
          </a:p>
          <a:p>
            <a:pPr lvl="0"/>
            <a:endParaRPr lang="en-GB" sz="2000" dirty="0">
              <a:latin typeface="Segoe UI" panose="020B0502040204020203" pitchFamily="34" charset="0"/>
              <a:cs typeface="Segoe UI" panose="020B0502040204020203" pitchFamily="34" charset="0"/>
            </a:endParaRPr>
          </a:p>
          <a:p>
            <a:r>
              <a:rPr lang="en-GB" sz="2000" dirty="0">
                <a:latin typeface="Segoe UI" panose="020B0502040204020203" pitchFamily="34" charset="0"/>
                <a:cs typeface="Segoe UI" panose="020B0502040204020203" pitchFamily="34" charset="0"/>
              </a:rPr>
              <a:t> </a:t>
            </a:r>
          </a:p>
        </p:txBody>
      </p:sp>
      <p:sp>
        <p:nvSpPr>
          <p:cNvPr id="11" name="Rectangle 10">
            <a:extLst>
              <a:ext uri="{FF2B5EF4-FFF2-40B4-BE49-F238E27FC236}">
                <a16:creationId xmlns:a16="http://schemas.microsoft.com/office/drawing/2014/main" id="{717FEE07-57F8-4137-ABFA-6ED25FBA1055}"/>
              </a:ext>
            </a:extLst>
          </p:cNvPr>
          <p:cNvSpPr/>
          <p:nvPr/>
        </p:nvSpPr>
        <p:spPr>
          <a:xfrm rot="5400000">
            <a:off x="6036607" y="-4535902"/>
            <a:ext cx="118785" cy="12192000"/>
          </a:xfrm>
          <a:prstGeom prst="rect">
            <a:avLst/>
          </a:prstGeom>
          <a:solidFill>
            <a:srgbClr val="195CA7"/>
          </a:solidFill>
          <a:ln>
            <a:solidFill>
              <a:srgbClr val="195CA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2" name="Picture 11" descr="A picture containing chart&#10;&#10;Description automatically generated">
            <a:extLst>
              <a:ext uri="{FF2B5EF4-FFF2-40B4-BE49-F238E27FC236}">
                <a16:creationId xmlns:a16="http://schemas.microsoft.com/office/drawing/2014/main" id="{D2B74A9C-A7E6-406D-98DC-CADDC1DAB2A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48289" y="171726"/>
            <a:ext cx="1160106" cy="1190866"/>
          </a:xfrm>
          <a:prstGeom prst="rect">
            <a:avLst/>
          </a:prstGeom>
        </p:spPr>
      </p:pic>
    </p:spTree>
    <p:extLst>
      <p:ext uri="{BB962C8B-B14F-4D97-AF65-F5344CB8AC3E}">
        <p14:creationId xmlns:p14="http://schemas.microsoft.com/office/powerpoint/2010/main" val="33903874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F1CD628C-0223-40E3-84BA-208F70D83952}"/>
              </a:ext>
            </a:extLst>
          </p:cNvPr>
          <p:cNvSpPr/>
          <p:nvPr/>
        </p:nvSpPr>
        <p:spPr>
          <a:xfrm rot="10800000">
            <a:off x="-1" y="-1"/>
            <a:ext cx="848138" cy="6857999"/>
          </a:xfrm>
          <a:prstGeom prst="rect">
            <a:avLst/>
          </a:prstGeom>
          <a:solidFill>
            <a:srgbClr val="A4C73A"/>
          </a:solidFill>
          <a:ln>
            <a:solidFill>
              <a:srgbClr val="A4C7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668C2963-B3D5-43C4-912F-240EF6C75FFA}"/>
              </a:ext>
            </a:extLst>
          </p:cNvPr>
          <p:cNvSpPr>
            <a:spLocks noGrp="1"/>
          </p:cNvSpPr>
          <p:nvPr>
            <p:ph type="title"/>
          </p:nvPr>
        </p:nvSpPr>
        <p:spPr>
          <a:xfrm>
            <a:off x="1532075" y="865115"/>
            <a:ext cx="5380630" cy="1540040"/>
          </a:xfrm>
        </p:spPr>
        <p:txBody>
          <a:bodyPr/>
          <a:lstStyle/>
          <a:p>
            <a:r>
              <a:rPr lang="en-GB" dirty="0">
                <a:latin typeface="Segoe UI" panose="020B0502040204020203" pitchFamily="34" charset="0"/>
                <a:cs typeface="Segoe UI" panose="020B0502040204020203" pitchFamily="34" charset="0"/>
              </a:rPr>
              <a:t>Gatsby Benchmarks</a:t>
            </a:r>
          </a:p>
        </p:txBody>
      </p:sp>
      <p:sp>
        <p:nvSpPr>
          <p:cNvPr id="9" name="TextBox 8">
            <a:extLst>
              <a:ext uri="{FF2B5EF4-FFF2-40B4-BE49-F238E27FC236}">
                <a16:creationId xmlns:a16="http://schemas.microsoft.com/office/drawing/2014/main" id="{CC3D9147-797E-4330-890F-B4820578F0A1}"/>
              </a:ext>
            </a:extLst>
          </p:cNvPr>
          <p:cNvSpPr txBox="1"/>
          <p:nvPr/>
        </p:nvSpPr>
        <p:spPr>
          <a:xfrm>
            <a:off x="1532075" y="2405155"/>
            <a:ext cx="10659925" cy="3728328"/>
          </a:xfrm>
          <a:prstGeom prst="rect">
            <a:avLst/>
          </a:prstGeom>
          <a:noFill/>
        </p:spPr>
        <p:txBody>
          <a:bodyPr wrap="square" rtlCol="0">
            <a:spAutoFit/>
          </a:bodyPr>
          <a:lstStyle/>
          <a:p>
            <a:pPr>
              <a:lnSpc>
                <a:spcPct val="150000"/>
              </a:lnSpc>
            </a:pPr>
            <a:r>
              <a:rPr lang="en-GB" sz="2000" dirty="0">
                <a:latin typeface="Segoe UI" panose="020B0502040204020203" pitchFamily="34" charset="0"/>
                <a:cs typeface="Segoe UI" panose="020B0502040204020203" pitchFamily="34" charset="0"/>
              </a:rPr>
              <a:t>Gatsby Benchmark 1 – A stable careers programme</a:t>
            </a:r>
          </a:p>
          <a:p>
            <a:pPr>
              <a:lnSpc>
                <a:spcPct val="150000"/>
              </a:lnSpc>
            </a:pPr>
            <a:r>
              <a:rPr lang="en-GB" sz="2000" dirty="0">
                <a:latin typeface="Segoe UI" panose="020B0502040204020203" pitchFamily="34" charset="0"/>
                <a:cs typeface="Segoe UI" panose="020B0502040204020203" pitchFamily="34" charset="0"/>
              </a:rPr>
              <a:t>Gatsby Benchmark 2 – Learning from career and Labour Market Information (LMI)</a:t>
            </a:r>
          </a:p>
          <a:p>
            <a:pPr>
              <a:lnSpc>
                <a:spcPct val="150000"/>
              </a:lnSpc>
            </a:pPr>
            <a:r>
              <a:rPr lang="en-GB" sz="2000" dirty="0">
                <a:latin typeface="Segoe UI" panose="020B0502040204020203" pitchFamily="34" charset="0"/>
                <a:cs typeface="Segoe UI" panose="020B0502040204020203" pitchFamily="34" charset="0"/>
              </a:rPr>
              <a:t>Gatsby Benchmark 3 – Addressing the needs of each pupil</a:t>
            </a:r>
          </a:p>
          <a:p>
            <a:pPr>
              <a:lnSpc>
                <a:spcPct val="150000"/>
              </a:lnSpc>
            </a:pPr>
            <a:r>
              <a:rPr lang="en-GB" sz="2000" dirty="0">
                <a:latin typeface="Segoe UI" panose="020B0502040204020203" pitchFamily="34" charset="0"/>
                <a:cs typeface="Segoe UI" panose="020B0502040204020203" pitchFamily="34" charset="0"/>
              </a:rPr>
              <a:t>Gatsby Benchmark 4 – Linking curriculum learning to careers</a:t>
            </a:r>
          </a:p>
          <a:p>
            <a:pPr>
              <a:lnSpc>
                <a:spcPct val="150000"/>
              </a:lnSpc>
            </a:pPr>
            <a:r>
              <a:rPr lang="en-GB" sz="2000" dirty="0">
                <a:latin typeface="Segoe UI" panose="020B0502040204020203" pitchFamily="34" charset="0"/>
                <a:cs typeface="Segoe UI" panose="020B0502040204020203" pitchFamily="34" charset="0"/>
              </a:rPr>
              <a:t>Gatsby Benchmark 5 – Encounters with employers and employees</a:t>
            </a:r>
          </a:p>
          <a:p>
            <a:pPr>
              <a:lnSpc>
                <a:spcPct val="150000"/>
              </a:lnSpc>
            </a:pPr>
            <a:r>
              <a:rPr lang="en-GB" sz="2000" dirty="0">
                <a:latin typeface="Segoe UI" panose="020B0502040204020203" pitchFamily="34" charset="0"/>
                <a:cs typeface="Segoe UI" panose="020B0502040204020203" pitchFamily="34" charset="0"/>
              </a:rPr>
              <a:t>Gatsby Benchmark 6 – Experiences of workplaces</a:t>
            </a:r>
          </a:p>
          <a:p>
            <a:pPr>
              <a:lnSpc>
                <a:spcPct val="150000"/>
              </a:lnSpc>
            </a:pPr>
            <a:r>
              <a:rPr lang="en-GB" sz="2000" dirty="0">
                <a:latin typeface="Segoe UI" panose="020B0502040204020203" pitchFamily="34" charset="0"/>
                <a:cs typeface="Segoe UI" panose="020B0502040204020203" pitchFamily="34" charset="0"/>
              </a:rPr>
              <a:t>Gatsby Benchmark 7 – Encounters with further and higher education</a:t>
            </a:r>
          </a:p>
          <a:p>
            <a:pPr>
              <a:lnSpc>
                <a:spcPct val="150000"/>
              </a:lnSpc>
            </a:pPr>
            <a:r>
              <a:rPr lang="en-GB" sz="2000" dirty="0">
                <a:latin typeface="Segoe UI" panose="020B0502040204020203" pitchFamily="34" charset="0"/>
                <a:cs typeface="Segoe UI" panose="020B0502040204020203" pitchFamily="34" charset="0"/>
              </a:rPr>
              <a:t>Gatsby Benchmark 8 – Personal guidance</a:t>
            </a:r>
          </a:p>
        </p:txBody>
      </p:sp>
      <p:sp>
        <p:nvSpPr>
          <p:cNvPr id="11" name="Rectangle 10">
            <a:extLst>
              <a:ext uri="{FF2B5EF4-FFF2-40B4-BE49-F238E27FC236}">
                <a16:creationId xmlns:a16="http://schemas.microsoft.com/office/drawing/2014/main" id="{717FEE07-57F8-4137-ABFA-6ED25FBA1055}"/>
              </a:ext>
            </a:extLst>
          </p:cNvPr>
          <p:cNvSpPr/>
          <p:nvPr/>
        </p:nvSpPr>
        <p:spPr>
          <a:xfrm rot="10800000">
            <a:off x="976589" y="-2"/>
            <a:ext cx="91594" cy="6858001"/>
          </a:xfrm>
          <a:prstGeom prst="rect">
            <a:avLst/>
          </a:prstGeom>
          <a:solidFill>
            <a:srgbClr val="195CA7"/>
          </a:solidFill>
          <a:ln>
            <a:solidFill>
              <a:srgbClr val="195CA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Connector 9">
            <a:extLst>
              <a:ext uri="{FF2B5EF4-FFF2-40B4-BE49-F238E27FC236}">
                <a16:creationId xmlns:a16="http://schemas.microsoft.com/office/drawing/2014/main" id="{A80DC6AE-5832-4555-9219-952F169FBF0D}"/>
              </a:ext>
            </a:extLst>
          </p:cNvPr>
          <p:cNvSpPr/>
          <p:nvPr/>
        </p:nvSpPr>
        <p:spPr>
          <a:xfrm>
            <a:off x="11252579" y="525505"/>
            <a:ext cx="320723" cy="327546"/>
          </a:xfrm>
          <a:prstGeom prst="flowChartConnector">
            <a:avLst/>
          </a:prstGeom>
          <a:solidFill>
            <a:srgbClr val="195CA7"/>
          </a:solidFill>
          <a:ln>
            <a:solidFill>
              <a:srgbClr val="195CA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Flowchart: Connector 12">
            <a:extLst>
              <a:ext uri="{FF2B5EF4-FFF2-40B4-BE49-F238E27FC236}">
                <a16:creationId xmlns:a16="http://schemas.microsoft.com/office/drawing/2014/main" id="{58DD9867-2142-49A8-A742-12DD7F95596C}"/>
              </a:ext>
            </a:extLst>
          </p:cNvPr>
          <p:cNvSpPr/>
          <p:nvPr/>
        </p:nvSpPr>
        <p:spPr>
          <a:xfrm>
            <a:off x="9868715" y="522423"/>
            <a:ext cx="320723" cy="327546"/>
          </a:xfrm>
          <a:prstGeom prst="flowChartConnector">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DCA89"/>
              </a:solidFill>
            </a:endParaRPr>
          </a:p>
        </p:txBody>
      </p:sp>
      <p:sp>
        <p:nvSpPr>
          <p:cNvPr id="14" name="Flowchart: Connector 13">
            <a:extLst>
              <a:ext uri="{FF2B5EF4-FFF2-40B4-BE49-F238E27FC236}">
                <a16:creationId xmlns:a16="http://schemas.microsoft.com/office/drawing/2014/main" id="{958CE67C-EA68-4133-803D-E04EB38752EA}"/>
              </a:ext>
            </a:extLst>
          </p:cNvPr>
          <p:cNvSpPr/>
          <p:nvPr/>
        </p:nvSpPr>
        <p:spPr>
          <a:xfrm>
            <a:off x="10560647" y="525505"/>
            <a:ext cx="320723" cy="327546"/>
          </a:xfrm>
          <a:prstGeom prst="flowChartConnector">
            <a:avLst/>
          </a:prstGeom>
          <a:solidFill>
            <a:srgbClr val="A4C73A"/>
          </a:solidFill>
          <a:ln>
            <a:solidFill>
              <a:srgbClr val="A4C7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a:extLst>
              <a:ext uri="{FF2B5EF4-FFF2-40B4-BE49-F238E27FC236}">
                <a16:creationId xmlns:a16="http://schemas.microsoft.com/office/drawing/2014/main" id="{733B4225-EBB0-42DF-89F8-5E1E9898B2F3}"/>
              </a:ext>
            </a:extLst>
          </p:cNvPr>
          <p:cNvSpPr txBox="1"/>
          <p:nvPr/>
        </p:nvSpPr>
        <p:spPr>
          <a:xfrm>
            <a:off x="8514880" y="6247722"/>
            <a:ext cx="3467100" cy="400110"/>
          </a:xfrm>
          <a:prstGeom prst="rect">
            <a:avLst/>
          </a:prstGeom>
          <a:noFill/>
        </p:spPr>
        <p:txBody>
          <a:bodyPr wrap="square" rtlCol="0">
            <a:spAutoFit/>
          </a:bodyPr>
          <a:lstStyle/>
          <a:p>
            <a:r>
              <a:rPr lang="en-GB" sz="2000" b="1" dirty="0">
                <a:solidFill>
                  <a:srgbClr val="195CA7"/>
                </a:solidFill>
                <a:latin typeface="Segoe UI" panose="020B0502040204020203" pitchFamily="34" charset="0"/>
                <a:cs typeface="Segoe UI" panose="020B0502040204020203" pitchFamily="34" charset="0"/>
              </a:rPr>
              <a:t>LLEP</a:t>
            </a:r>
            <a:r>
              <a:rPr lang="en-GB" sz="2000" b="1" dirty="0">
                <a:latin typeface="Segoe UI" panose="020B0502040204020203" pitchFamily="34" charset="0"/>
                <a:cs typeface="Segoe UI" panose="020B0502040204020203" pitchFamily="34" charset="0"/>
              </a:rPr>
              <a:t> World of Work series.</a:t>
            </a:r>
          </a:p>
        </p:txBody>
      </p:sp>
    </p:spTree>
    <p:extLst>
      <p:ext uri="{BB962C8B-B14F-4D97-AF65-F5344CB8AC3E}">
        <p14:creationId xmlns:p14="http://schemas.microsoft.com/office/powerpoint/2010/main" val="14497261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9">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9">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89E01D1D-9159-43CF-BBA0-DAD90BC61A2B}"/>
              </a:ext>
            </a:extLst>
          </p:cNvPr>
          <p:cNvSpPr/>
          <p:nvPr/>
        </p:nvSpPr>
        <p:spPr>
          <a:xfrm>
            <a:off x="0" y="0"/>
            <a:ext cx="861391" cy="6858000"/>
          </a:xfrm>
          <a:prstGeom prst="rect">
            <a:avLst/>
          </a:prstGeom>
          <a:solidFill>
            <a:srgbClr val="A4C73A"/>
          </a:solidFill>
          <a:ln>
            <a:solidFill>
              <a:srgbClr val="A4C7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6A7D96E9-7CDA-4BC6-97A9-E529878A2DAD}"/>
              </a:ext>
            </a:extLst>
          </p:cNvPr>
          <p:cNvSpPr/>
          <p:nvPr/>
        </p:nvSpPr>
        <p:spPr>
          <a:xfrm rot="5400000">
            <a:off x="-2436775" y="3374230"/>
            <a:ext cx="6858000" cy="109540"/>
          </a:xfrm>
          <a:prstGeom prst="rect">
            <a:avLst/>
          </a:prstGeom>
          <a:solidFill>
            <a:srgbClr val="195CA7"/>
          </a:solidFill>
          <a:ln>
            <a:solidFill>
              <a:srgbClr val="195CA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E382C67-988F-4291-93A7-B9B8952D815C}"/>
              </a:ext>
            </a:extLst>
          </p:cNvPr>
          <p:cNvSpPr/>
          <p:nvPr/>
        </p:nvSpPr>
        <p:spPr>
          <a:xfrm>
            <a:off x="1779241" y="612844"/>
            <a:ext cx="9475304" cy="5632311"/>
          </a:xfrm>
          <a:prstGeom prst="rect">
            <a:avLst/>
          </a:prstGeom>
        </p:spPr>
        <p:txBody>
          <a:bodyPr wrap="square">
            <a:spAutoFit/>
          </a:bodyPr>
          <a:lstStyle/>
          <a:p>
            <a:r>
              <a:rPr lang="en-GB" sz="2400" dirty="0">
                <a:latin typeface="Segoe UI" panose="020B0502040204020203" pitchFamily="34" charset="0"/>
                <a:cs typeface="Segoe UI" panose="020B0502040204020203" pitchFamily="34" charset="0"/>
              </a:rPr>
              <a:t>We know great work is already done in school and we want to </a:t>
            </a:r>
            <a:r>
              <a:rPr lang="en-GB" sz="2400" b="1" dirty="0">
                <a:solidFill>
                  <a:srgbClr val="195CA7"/>
                </a:solidFill>
                <a:latin typeface="Segoe UI" panose="020B0502040204020203" pitchFamily="34" charset="0"/>
                <a:cs typeface="Segoe UI" panose="020B0502040204020203" pitchFamily="34" charset="0"/>
              </a:rPr>
              <a:t>accurately evidence that on Compass+ </a:t>
            </a:r>
            <a:r>
              <a:rPr lang="en-GB" sz="2400" dirty="0">
                <a:latin typeface="Segoe UI" panose="020B0502040204020203" pitchFamily="34" charset="0"/>
                <a:cs typeface="Segoe UI" panose="020B0502040204020203" pitchFamily="34" charset="0"/>
              </a:rPr>
              <a:t>(our Gatsby self assessment and tracking software).</a:t>
            </a:r>
          </a:p>
          <a:p>
            <a:endParaRPr lang="en-GB" sz="2400" dirty="0">
              <a:latin typeface="Segoe UI" panose="020B0502040204020203" pitchFamily="34" charset="0"/>
              <a:cs typeface="Segoe UI" panose="020B0502040204020203" pitchFamily="34" charset="0"/>
            </a:endParaRPr>
          </a:p>
          <a:p>
            <a:r>
              <a:rPr lang="en-GB" sz="2400" dirty="0">
                <a:latin typeface="Segoe UI" panose="020B0502040204020203" pitchFamily="34" charset="0"/>
                <a:cs typeface="Segoe UI" panose="020B0502040204020203" pitchFamily="34" charset="0"/>
              </a:rPr>
              <a:t>We also realise that perhaps you don’t explicitly record these activities as careers related so the process we go through today will </a:t>
            </a:r>
            <a:r>
              <a:rPr lang="en-GB" sz="2400" b="1" dirty="0">
                <a:solidFill>
                  <a:srgbClr val="195CA7"/>
                </a:solidFill>
                <a:latin typeface="Segoe UI" panose="020B0502040204020203" pitchFamily="34" charset="0"/>
                <a:cs typeface="Segoe UI" panose="020B0502040204020203" pitchFamily="34" charset="0"/>
              </a:rPr>
              <a:t>help you realise this</a:t>
            </a:r>
            <a:r>
              <a:rPr lang="en-GB" sz="2400" dirty="0">
                <a:latin typeface="Segoe UI" panose="020B0502040204020203" pitchFamily="34" charset="0"/>
                <a:cs typeface="Segoe UI" panose="020B0502040204020203" pitchFamily="34" charset="0"/>
              </a:rPr>
              <a:t>. </a:t>
            </a:r>
          </a:p>
          <a:p>
            <a:endParaRPr lang="en-GB" sz="2400" dirty="0">
              <a:latin typeface="Segoe UI" panose="020B0502040204020203" pitchFamily="34" charset="0"/>
              <a:cs typeface="Segoe UI" panose="020B0502040204020203" pitchFamily="34" charset="0"/>
            </a:endParaRPr>
          </a:p>
          <a:p>
            <a:r>
              <a:rPr lang="en-GB" sz="2400" dirty="0">
                <a:latin typeface="Segoe UI" panose="020B0502040204020203" pitchFamily="34" charset="0"/>
                <a:cs typeface="Segoe UI" panose="020B0502040204020203" pitchFamily="34" charset="0"/>
              </a:rPr>
              <a:t>We are going to take time now to discuss this work in subject groups and complete a subject audit. The questions in this audit relate to the 8 Gatsby Benchmarks. </a:t>
            </a:r>
          </a:p>
          <a:p>
            <a:endParaRPr lang="en-GB" sz="2400" dirty="0">
              <a:latin typeface="Segoe UI" panose="020B0502040204020203" pitchFamily="34" charset="0"/>
              <a:cs typeface="Segoe UI" panose="020B0502040204020203" pitchFamily="34" charset="0"/>
            </a:endParaRPr>
          </a:p>
          <a:p>
            <a:r>
              <a:rPr lang="en-GB" sz="2400" dirty="0">
                <a:latin typeface="Segoe UI" panose="020B0502040204020203" pitchFamily="34" charset="0"/>
                <a:cs typeface="Segoe UI" panose="020B0502040204020203" pitchFamily="34" charset="0"/>
              </a:rPr>
              <a:t>Once all these audits are complete, we can </a:t>
            </a:r>
            <a:r>
              <a:rPr lang="en-GB" sz="2400" b="1" dirty="0">
                <a:solidFill>
                  <a:srgbClr val="195CA7"/>
                </a:solidFill>
                <a:latin typeface="Segoe UI" panose="020B0502040204020203" pitchFamily="34" charset="0"/>
                <a:cs typeface="Segoe UI" panose="020B0502040204020203" pitchFamily="34" charset="0"/>
              </a:rPr>
              <a:t>analyse our gaps </a:t>
            </a:r>
            <a:r>
              <a:rPr lang="en-GB" sz="2400" dirty="0">
                <a:latin typeface="Segoe UI" panose="020B0502040204020203" pitchFamily="34" charset="0"/>
                <a:cs typeface="Segoe UI" panose="020B0502040204020203" pitchFamily="34" charset="0"/>
              </a:rPr>
              <a:t>and </a:t>
            </a:r>
            <a:r>
              <a:rPr lang="en-GB" sz="2400" b="1" dirty="0">
                <a:solidFill>
                  <a:srgbClr val="195CA7"/>
                </a:solidFill>
                <a:latin typeface="Segoe UI" panose="020B0502040204020203" pitchFamily="34" charset="0"/>
                <a:cs typeface="Segoe UI" panose="020B0502040204020203" pitchFamily="34" charset="0"/>
              </a:rPr>
              <a:t>develop and enhance our programme strategically </a:t>
            </a:r>
            <a:r>
              <a:rPr lang="en-GB" sz="2400" dirty="0">
                <a:latin typeface="Segoe UI" panose="020B0502040204020203" pitchFamily="34" charset="0"/>
                <a:cs typeface="Segoe UI" panose="020B0502040204020203" pitchFamily="34" charset="0"/>
              </a:rPr>
              <a:t>to ensure we    are working towards meeting all 8 of the benchmarks. </a:t>
            </a:r>
          </a:p>
        </p:txBody>
      </p:sp>
      <p:pic>
        <p:nvPicPr>
          <p:cNvPr id="13" name="Picture 12" descr="A picture containing chart&#10;&#10;Description automatically generated">
            <a:extLst>
              <a:ext uri="{FF2B5EF4-FFF2-40B4-BE49-F238E27FC236}">
                <a16:creationId xmlns:a16="http://schemas.microsoft.com/office/drawing/2014/main" id="{CD418D1D-42BA-4F95-ABCE-B6285B7A913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74492" y="5353326"/>
            <a:ext cx="1160106" cy="1190866"/>
          </a:xfrm>
          <a:prstGeom prst="rect">
            <a:avLst/>
          </a:prstGeom>
        </p:spPr>
      </p:pic>
    </p:spTree>
    <p:extLst>
      <p:ext uri="{BB962C8B-B14F-4D97-AF65-F5344CB8AC3E}">
        <p14:creationId xmlns:p14="http://schemas.microsoft.com/office/powerpoint/2010/main" val="4429321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8C2963-B3D5-43C4-912F-240EF6C75FFA}"/>
              </a:ext>
            </a:extLst>
          </p:cNvPr>
          <p:cNvSpPr>
            <a:spLocks noGrp="1"/>
          </p:cNvSpPr>
          <p:nvPr>
            <p:ph type="title"/>
          </p:nvPr>
        </p:nvSpPr>
        <p:spPr>
          <a:xfrm>
            <a:off x="2611718" y="446146"/>
            <a:ext cx="8937011" cy="1325563"/>
          </a:xfrm>
        </p:spPr>
        <p:txBody>
          <a:bodyPr>
            <a:normAutofit/>
          </a:bodyPr>
          <a:lstStyle/>
          <a:p>
            <a:r>
              <a:rPr lang="en-GB" b="1" i="1" dirty="0">
                <a:latin typeface="Segoe UI" panose="020B0502040204020203" pitchFamily="34" charset="0"/>
                <a:cs typeface="Segoe UI" panose="020B0502040204020203" pitchFamily="34" charset="0"/>
              </a:rPr>
              <a:t>Learning from Career and Labour Market Information (LMI)</a:t>
            </a:r>
            <a:endParaRPr lang="en-GB" b="1" dirty="0">
              <a:latin typeface="Segoe UI" panose="020B0502040204020203" pitchFamily="34" charset="0"/>
              <a:cs typeface="Segoe UI" panose="020B0502040204020203" pitchFamily="34" charset="0"/>
            </a:endParaRPr>
          </a:p>
        </p:txBody>
      </p:sp>
      <p:sp>
        <p:nvSpPr>
          <p:cNvPr id="3" name="Content Placeholder 2">
            <a:extLst>
              <a:ext uri="{FF2B5EF4-FFF2-40B4-BE49-F238E27FC236}">
                <a16:creationId xmlns:a16="http://schemas.microsoft.com/office/drawing/2014/main" id="{7E6152E3-530D-4ABC-8D7E-59C761DE4EDF}"/>
              </a:ext>
            </a:extLst>
          </p:cNvPr>
          <p:cNvSpPr>
            <a:spLocks noGrp="1"/>
          </p:cNvSpPr>
          <p:nvPr>
            <p:ph idx="1"/>
          </p:nvPr>
        </p:nvSpPr>
        <p:spPr>
          <a:xfrm>
            <a:off x="674545" y="2545823"/>
            <a:ext cx="11114230" cy="3097427"/>
          </a:xfrm>
        </p:spPr>
        <p:txBody>
          <a:bodyPr>
            <a:noAutofit/>
          </a:bodyPr>
          <a:lstStyle/>
          <a:p>
            <a:pPr marL="0" indent="0">
              <a:buNone/>
            </a:pPr>
            <a:r>
              <a:rPr lang="en-GB" sz="2000" dirty="0">
                <a:latin typeface="Segoe UI" panose="020B0502040204020203" pitchFamily="34" charset="0"/>
                <a:cs typeface="Segoe UI" panose="020B0502040204020203" pitchFamily="34" charset="0"/>
              </a:rPr>
              <a:t>Do you know what LMI is and where to access it?</a:t>
            </a:r>
          </a:p>
          <a:p>
            <a:pPr marL="0" indent="0">
              <a:buNone/>
            </a:pPr>
            <a:endParaRPr lang="en-GB" sz="2000" dirty="0">
              <a:latin typeface="Segoe UI" panose="020B0502040204020203" pitchFamily="34" charset="0"/>
              <a:cs typeface="Segoe UI" panose="020B0502040204020203" pitchFamily="34" charset="0"/>
            </a:endParaRPr>
          </a:p>
          <a:p>
            <a:pPr marL="0" indent="0">
              <a:buNone/>
            </a:pPr>
            <a:r>
              <a:rPr lang="en-GB" sz="2000" dirty="0">
                <a:latin typeface="Segoe UI" panose="020B0502040204020203" pitchFamily="34" charset="0"/>
                <a:cs typeface="Segoe UI" panose="020B0502040204020203" pitchFamily="34" charset="0"/>
              </a:rPr>
              <a:t>Do you use LMI in your lessons?</a:t>
            </a:r>
          </a:p>
          <a:p>
            <a:pPr marL="0" indent="0">
              <a:buNone/>
            </a:pPr>
            <a:endParaRPr lang="en-GB" sz="2000" dirty="0">
              <a:latin typeface="Segoe UI" panose="020B0502040204020203" pitchFamily="34" charset="0"/>
              <a:cs typeface="Segoe UI" panose="020B0502040204020203" pitchFamily="34" charset="0"/>
            </a:endParaRPr>
          </a:p>
          <a:p>
            <a:pPr marL="0" indent="0">
              <a:buNone/>
            </a:pPr>
            <a:r>
              <a:rPr lang="en-GB" sz="2000" dirty="0">
                <a:latin typeface="Segoe UI" panose="020B0502040204020203" pitchFamily="34" charset="0"/>
                <a:cs typeface="Segoe UI" panose="020B0502040204020203" pitchFamily="34" charset="0"/>
              </a:rPr>
              <a:t>If yes, where do you source your LMI?</a:t>
            </a:r>
          </a:p>
        </p:txBody>
      </p:sp>
      <p:sp>
        <p:nvSpPr>
          <p:cNvPr id="5" name="Oval 4">
            <a:extLst>
              <a:ext uri="{FF2B5EF4-FFF2-40B4-BE49-F238E27FC236}">
                <a16:creationId xmlns:a16="http://schemas.microsoft.com/office/drawing/2014/main" id="{EB2933D4-3CB6-4919-A20E-20AED2D0B825}"/>
              </a:ext>
            </a:extLst>
          </p:cNvPr>
          <p:cNvSpPr/>
          <p:nvPr/>
        </p:nvSpPr>
        <p:spPr>
          <a:xfrm>
            <a:off x="250891" y="230059"/>
            <a:ext cx="1757739" cy="1757739"/>
          </a:xfrm>
          <a:prstGeom prst="ellipse">
            <a:avLst/>
          </a:prstGeom>
          <a:solidFill>
            <a:srgbClr val="A4C73A"/>
          </a:solidFill>
          <a:ln>
            <a:solidFill>
              <a:srgbClr val="A4C7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solidFill>
                  <a:srgbClr val="195CA7"/>
                </a:solidFill>
                <a:latin typeface="Segoe UI" panose="020B0502040204020203" pitchFamily="34" charset="0"/>
                <a:cs typeface="Segoe UI" panose="020B0502040204020203" pitchFamily="34" charset="0"/>
              </a:rPr>
              <a:t>Gatsby</a:t>
            </a:r>
          </a:p>
          <a:p>
            <a:pPr algn="ctr"/>
            <a:r>
              <a:rPr lang="en-GB" sz="3600" b="1" dirty="0">
                <a:solidFill>
                  <a:srgbClr val="195CA7"/>
                </a:solidFill>
                <a:latin typeface="Segoe UI" panose="020B0502040204020203" pitchFamily="34" charset="0"/>
                <a:cs typeface="Segoe UI" panose="020B0502040204020203" pitchFamily="34" charset="0"/>
              </a:rPr>
              <a:t>BM2</a:t>
            </a:r>
          </a:p>
        </p:txBody>
      </p:sp>
      <p:sp>
        <p:nvSpPr>
          <p:cNvPr id="6" name="Rectangle 5">
            <a:extLst>
              <a:ext uri="{FF2B5EF4-FFF2-40B4-BE49-F238E27FC236}">
                <a16:creationId xmlns:a16="http://schemas.microsoft.com/office/drawing/2014/main" id="{0F8049A8-0D5E-4276-BB2B-5802F849D793}"/>
              </a:ext>
            </a:extLst>
          </p:cNvPr>
          <p:cNvSpPr/>
          <p:nvPr/>
        </p:nvSpPr>
        <p:spPr>
          <a:xfrm rot="5400000">
            <a:off x="6053368" y="-1483835"/>
            <a:ext cx="85265" cy="6858000"/>
          </a:xfrm>
          <a:prstGeom prst="rect">
            <a:avLst/>
          </a:prstGeom>
          <a:solidFill>
            <a:srgbClr val="195CA7"/>
          </a:solidFill>
          <a:ln>
            <a:solidFill>
              <a:srgbClr val="195CA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a:extLst>
              <a:ext uri="{FF2B5EF4-FFF2-40B4-BE49-F238E27FC236}">
                <a16:creationId xmlns:a16="http://schemas.microsoft.com/office/drawing/2014/main" id="{FC0E6346-97BA-4E34-8A8A-A55929111CB0}"/>
              </a:ext>
            </a:extLst>
          </p:cNvPr>
          <p:cNvSpPr/>
          <p:nvPr/>
        </p:nvSpPr>
        <p:spPr>
          <a:xfrm>
            <a:off x="878205" y="4663049"/>
            <a:ext cx="10910570" cy="2554545"/>
          </a:xfrm>
          <a:prstGeom prst="rect">
            <a:avLst/>
          </a:prstGeom>
        </p:spPr>
        <p:txBody>
          <a:bodyPr wrap="square" numCol="2">
            <a:spAutoFit/>
          </a:bodyPr>
          <a:lstStyle/>
          <a:p>
            <a:pPr marL="285750" indent="-285750">
              <a:buFont typeface="Arial" panose="020B0604020202020204" pitchFamily="34" charset="0"/>
              <a:buChar char="•"/>
            </a:pPr>
            <a:r>
              <a:rPr lang="en-GB" sz="2000" dirty="0">
                <a:latin typeface="Segoe UI" panose="020B0502040204020203" pitchFamily="34" charset="0"/>
                <a:cs typeface="Segoe UI" panose="020B0502040204020203" pitchFamily="34" charset="0"/>
              </a:rPr>
              <a:t>Local news</a:t>
            </a:r>
          </a:p>
          <a:p>
            <a:pPr marL="285750" indent="-285750">
              <a:buFont typeface="Arial" panose="020B0604020202020204" pitchFamily="34" charset="0"/>
              <a:buChar char="•"/>
            </a:pPr>
            <a:r>
              <a:rPr lang="en-GB" sz="2000" dirty="0">
                <a:latin typeface="Segoe UI" panose="020B0502040204020203" pitchFamily="34" charset="0"/>
                <a:cs typeface="Segoe UI" panose="020B0502040204020203" pitchFamily="34" charset="0"/>
              </a:rPr>
              <a:t>Local apprenticeship vacancy information</a:t>
            </a:r>
          </a:p>
          <a:p>
            <a:pPr marL="285750" indent="-285750">
              <a:buFont typeface="Arial" panose="020B0604020202020204" pitchFamily="34" charset="0"/>
              <a:buChar char="•"/>
            </a:pPr>
            <a:r>
              <a:rPr lang="en-GB" sz="2000" dirty="0">
                <a:latin typeface="Segoe UI" panose="020B0502040204020203" pitchFamily="34" charset="0"/>
                <a:cs typeface="Segoe UI" panose="020B0502040204020203" pitchFamily="34" charset="0"/>
              </a:rPr>
              <a:t>LLEP</a:t>
            </a:r>
          </a:p>
          <a:p>
            <a:pPr marL="285750" indent="-285750">
              <a:buFont typeface="Arial" panose="020B0604020202020204" pitchFamily="34" charset="0"/>
              <a:buChar char="•"/>
            </a:pPr>
            <a:r>
              <a:rPr lang="en-GB" sz="2000" dirty="0">
                <a:latin typeface="Segoe UI" panose="020B0502040204020203" pitchFamily="34" charset="0"/>
                <a:cs typeface="Segoe UI" panose="020B0502040204020203" pitchFamily="34" charset="0"/>
              </a:rPr>
              <a:t>Jobs for Tomorrow resources </a:t>
            </a:r>
          </a:p>
          <a:p>
            <a:pPr marL="285750" indent="-285750">
              <a:buFont typeface="Arial" panose="020B0604020202020204" pitchFamily="34" charset="0"/>
              <a:buChar char="•"/>
            </a:pPr>
            <a:r>
              <a:rPr lang="en-GB" sz="2000" dirty="0">
                <a:latin typeface="Segoe UI" panose="020B0502040204020203" pitchFamily="34" charset="0"/>
                <a:cs typeface="Segoe UI" panose="020B0502040204020203" pitchFamily="34" charset="0"/>
              </a:rPr>
              <a:t>Local Job Adverts </a:t>
            </a:r>
          </a:p>
          <a:p>
            <a:pPr marL="285750" indent="-285750">
              <a:buFont typeface="Arial" panose="020B0604020202020204" pitchFamily="34" charset="0"/>
              <a:buChar char="•"/>
            </a:pPr>
            <a:r>
              <a:rPr lang="en-GB" sz="2000" dirty="0">
                <a:latin typeface="Segoe UI" panose="020B0502040204020203" pitchFamily="34" charset="0"/>
                <a:cs typeface="Segoe UI" panose="020B0502040204020203" pitchFamily="34" charset="0"/>
              </a:rPr>
              <a:t>Universities </a:t>
            </a:r>
          </a:p>
          <a:p>
            <a:pPr marL="285750" indent="-285750">
              <a:buFont typeface="Arial" panose="020B0604020202020204" pitchFamily="34" charset="0"/>
              <a:buChar char="•"/>
            </a:pPr>
            <a:endParaRPr lang="en-GB" sz="2000" dirty="0">
              <a:latin typeface="Segoe UI" panose="020B0502040204020203" pitchFamily="34" charset="0"/>
              <a:cs typeface="Segoe UI" panose="020B0502040204020203" pitchFamily="34" charset="0"/>
            </a:endParaRPr>
          </a:p>
          <a:p>
            <a:pPr marL="285750" indent="-285750">
              <a:buFont typeface="Arial" panose="020B0604020202020204" pitchFamily="34" charset="0"/>
              <a:buChar char="•"/>
            </a:pPr>
            <a:endParaRPr lang="en-GB" sz="2000" dirty="0">
              <a:latin typeface="Segoe UI" panose="020B0502040204020203" pitchFamily="34" charset="0"/>
              <a:cs typeface="Segoe UI" panose="020B0502040204020203" pitchFamily="34" charset="0"/>
            </a:endParaRPr>
          </a:p>
          <a:p>
            <a:pPr marL="285750" indent="-285750">
              <a:buFont typeface="Arial" panose="020B0604020202020204" pitchFamily="34" charset="0"/>
              <a:buChar char="•"/>
            </a:pPr>
            <a:r>
              <a:rPr lang="en-GB" sz="2000" dirty="0">
                <a:latin typeface="Segoe UI" panose="020B0502040204020203" pitchFamily="34" charset="0"/>
                <a:cs typeface="Segoe UI" panose="020B0502040204020203" pitchFamily="34" charset="0"/>
              </a:rPr>
              <a:t>Links with Industry/employers </a:t>
            </a:r>
          </a:p>
          <a:p>
            <a:pPr marL="285750" indent="-285750">
              <a:buFont typeface="Arial" panose="020B0604020202020204" pitchFamily="34" charset="0"/>
              <a:buChar char="•"/>
            </a:pPr>
            <a:r>
              <a:rPr lang="en-GB" sz="2000" dirty="0">
                <a:latin typeface="Segoe UI" panose="020B0502040204020203" pitchFamily="34" charset="0"/>
                <a:cs typeface="Segoe UI" panose="020B0502040204020203" pitchFamily="34" charset="0"/>
              </a:rPr>
              <a:t>Websites</a:t>
            </a:r>
          </a:p>
          <a:p>
            <a:pPr marL="285750" indent="-285750">
              <a:buFont typeface="Arial" panose="020B0604020202020204" pitchFamily="34" charset="0"/>
              <a:buChar char="•"/>
            </a:pPr>
            <a:r>
              <a:rPr lang="en-GB" sz="2000" dirty="0">
                <a:latin typeface="Segoe UI" panose="020B0502040204020203" pitchFamily="34" charset="0"/>
                <a:cs typeface="Segoe UI" panose="020B0502040204020203" pitchFamily="34" charset="0"/>
              </a:rPr>
              <a:t>Conferences and Events </a:t>
            </a:r>
          </a:p>
          <a:p>
            <a:pPr marL="285750" indent="-285750">
              <a:buFont typeface="Arial" panose="020B0604020202020204" pitchFamily="34" charset="0"/>
              <a:buChar char="•"/>
            </a:pPr>
            <a:r>
              <a:rPr lang="en-GB" sz="2000" dirty="0">
                <a:latin typeface="Segoe UI" panose="020B0502040204020203" pitchFamily="34" charset="0"/>
                <a:cs typeface="Segoe UI" panose="020B0502040204020203" pitchFamily="34" charset="0"/>
              </a:rPr>
              <a:t>Other (please describe)</a:t>
            </a:r>
          </a:p>
        </p:txBody>
      </p:sp>
    </p:spTree>
    <p:extLst>
      <p:ext uri="{BB962C8B-B14F-4D97-AF65-F5344CB8AC3E}">
        <p14:creationId xmlns:p14="http://schemas.microsoft.com/office/powerpoint/2010/main" val="2062003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527</TotalTime>
  <Words>1512</Words>
  <Application>Microsoft Office PowerPoint</Application>
  <PresentationFormat>Widescreen</PresentationFormat>
  <Paragraphs>180</Paragraphs>
  <Slides>18</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18</vt:i4>
      </vt:variant>
    </vt:vector>
  </HeadingPairs>
  <TitlesOfParts>
    <vt:vector size="23" baseType="lpstr">
      <vt:lpstr>Arial</vt:lpstr>
      <vt:lpstr>Calibri</vt:lpstr>
      <vt:lpstr>Calibri Light</vt:lpstr>
      <vt:lpstr>Segoe UI</vt:lpstr>
      <vt:lpstr>Office Theme</vt:lpstr>
      <vt:lpstr>PowerPoint Presentation</vt:lpstr>
      <vt:lpstr>PowerPoint Presentation</vt:lpstr>
      <vt:lpstr>PowerPoint Presentation</vt:lpstr>
      <vt:lpstr>School Requirements for CEIAG</vt:lpstr>
      <vt:lpstr>School Requirements for CEIAG</vt:lpstr>
      <vt:lpstr>School Requirements for CEIAG</vt:lpstr>
      <vt:lpstr>Gatsby Benchmarks</vt:lpstr>
      <vt:lpstr>PowerPoint Presentation</vt:lpstr>
      <vt:lpstr>Learning from Career and Labour Market Information (LMI)</vt:lpstr>
      <vt:lpstr>Addressing the needs  of each pupil</vt:lpstr>
      <vt:lpstr>Linking Curriculum Learning  to Careers</vt:lpstr>
      <vt:lpstr>Encounters with Employers  and Employees</vt:lpstr>
      <vt:lpstr>Experiences of Workplaces</vt:lpstr>
      <vt:lpstr>Encounters with Further and  Higher Education</vt:lpstr>
      <vt:lpstr>Personal Guidance</vt:lpstr>
      <vt:lpstr>Where to look in school: </vt:lpstr>
      <vt:lpstr>A Stable Careers Programme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Engineering and  Advanced Manufacturing</dc:title>
  <dc:creator>Laura Sherlock</dc:creator>
  <cp:lastModifiedBy>Laura Sherlock</cp:lastModifiedBy>
  <cp:revision>71</cp:revision>
  <dcterms:created xsi:type="dcterms:W3CDTF">2020-10-12T12:52:50Z</dcterms:created>
  <dcterms:modified xsi:type="dcterms:W3CDTF">2021-02-18T11:13:03Z</dcterms:modified>
</cp:coreProperties>
</file>