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0" r:id="rId2"/>
    <p:sldId id="401" r:id="rId3"/>
    <p:sldId id="402" r:id="rId4"/>
    <p:sldId id="409" r:id="rId5"/>
    <p:sldId id="408" r:id="rId6"/>
    <p:sldId id="384" r:id="rId7"/>
    <p:sldId id="38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C73A"/>
    <a:srgbClr val="195C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C1E3A-0822-4515-BDFE-A1E7E3CF01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779F9-4FD9-408B-89C1-E3A997D8B5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5FD1E-D57B-4429-98A7-4C5E2DD31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1511F-2FCF-471B-9B40-291ACD736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5092B-B00A-4189-83F9-E8EC53326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447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395AE-AEE4-4E34-92CC-C5F9EB9C4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74D30D-89AD-44AC-89F9-3FFE29B8B8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BC591-8ABD-4EBD-9ABE-55EA4C867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778B6-1378-4917-A3B7-1AC5FF892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D568E-57A7-426A-A686-CC4E67D98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18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1D6AD4-41A2-44E7-8424-DA26F4A8FD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F5ABED-7568-44ED-9099-F887D1E975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502D8-2660-4575-BC34-B9297A6F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A27D1-C512-4618-81F7-8115929FD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3ABDB0-1EEA-4A07-8021-79112B5A6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23790-F7AB-4E61-97A6-D59192FBC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6D1DB-A204-42EB-B941-6009F2D95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1083B-EC9B-425A-9C5D-E9F8D0EB2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A0200-00C4-460F-949E-AEF51848C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DCB82-CAFF-4AD3-951D-B8DD115A4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353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88164-36C7-41CB-93FC-B0582707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641D89-32D2-4769-8C24-F2B23ADCF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06D71-CBE5-492D-9597-500096737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D06DF-1F90-44EB-B7DC-06C3AD8E9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0ADD8-EC36-4A59-B504-E0633EC8B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11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23F8D-87A9-4F20-9B16-311E25939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6112F-85BB-464C-A000-97EBD9126D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B4F341-391F-4A5F-9012-5B6BBD11D3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2D922D-FDC9-470C-B022-40020C87D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37B72-EEB1-4C2F-A327-0BB1334CA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73BE5D-AFAF-4663-A2D2-EED107AD3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04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860D7-5F63-4A1A-989F-6B9E0D69E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4B7F53-6B71-4093-9FC0-3AF4D2C6D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0F8634-3463-43F0-BFA7-123506A50E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A3B037-74A7-4ECD-A2B0-CEADE0323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EC143D-4334-4659-8329-3E72C44FD1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B26F7-D7E2-4A42-9F0A-C3CC37CC4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2FAAA2-6750-45DB-AF04-6704838BC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6E8FC8-BBD2-43E7-A255-84F4493AF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46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7C3D1-D051-453A-9A55-637D550F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19233-95D2-44D8-8C70-2D15BA2DD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646C5-1683-458A-B388-867E57AFC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59CBFD-1B24-4F3B-8E71-190CFCB79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545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E3D877-B27B-4F57-9A83-75EB23E7C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FA3E2D-7C53-449A-94B4-26032389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D23F3-4EFA-4F30-A70F-F330C2E46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209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7DEDC-0D44-46D1-8394-5F2B5A8FE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B0C7C-8DDB-4A9F-A0E1-57436D95A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84545D-7472-4164-9B7F-8C25611896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81461C-9F23-42A4-903D-B91766A9B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20F8D-1A0E-4BB5-A86E-136EF8CAC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B6E87-84EE-4CED-B87F-406C9167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399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B1868-5938-48BC-971B-AB6F502FD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CEED0A-0AEA-4539-B5D9-6B11C04D3C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1C4CB7-539B-4D1E-89F2-0F34B99CD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1315B0-3546-483E-AAF0-34073E913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959F33-F947-4DB3-A956-C273B9BD5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7E804E-87EF-4316-A321-EF32DB8D0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49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76F234-4CB7-467B-8008-110C64D2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EABE5-45DC-432C-9170-5FECDA4B7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FF0646-FDAE-4679-AEBF-F96D15E9C1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44153-5F87-4406-9588-9FD9E3BD06B7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7F17A-6DCE-4D7F-8124-B68F1B583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4A6F1-9607-4227-923F-31987196E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3FF0-3680-46D1-BA12-A935D9FE9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99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6usWWe2JcE?list=PLxFbJzCg94kFxawKw1ybFbLoCSVtmC68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7747647" y="4883416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3078054" y="2581247"/>
            <a:ext cx="83495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>
                <a:latin typeface="Segoe UI" panose="020B0502040204020203" pitchFamily="34" charset="0"/>
                <a:cs typeface="Segoe UI" panose="020B0502040204020203" pitchFamily="34" charset="0"/>
              </a:rPr>
              <a:t>CPD: What is Labour Market Information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F996B4-20FD-4D50-B917-2FDB7ADFA667}"/>
              </a:ext>
            </a:extLst>
          </p:cNvPr>
          <p:cNvSpPr/>
          <p:nvPr/>
        </p:nvSpPr>
        <p:spPr>
          <a:xfrm>
            <a:off x="2515132" y="0"/>
            <a:ext cx="152400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940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824236" y="-4088198"/>
            <a:ext cx="543529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303026" cy="154004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Labour Market Information (LMI)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8" y="-364273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463826" y="2881044"/>
            <a:ext cx="106599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Simply put, it is information about the world of work.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It can tell you: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Which industries are recruiting and where they are located;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number of people in certain types of jobs;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qualifications and skills businesses are looking for;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Growing or declining occupations;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General employment trends.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7" y="-453590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2910C3-8996-4FDC-AAA9-793D757C61DC}"/>
              </a:ext>
            </a:extLst>
          </p:cNvPr>
          <p:cNvSpPr/>
          <p:nvPr/>
        </p:nvSpPr>
        <p:spPr>
          <a:xfrm>
            <a:off x="463826" y="1819553"/>
            <a:ext cx="8560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Anyone know what we mean by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Labour Market Information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7974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824236" y="-4088198"/>
            <a:ext cx="543529" cy="12192002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303026" cy="154004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Labour Market Information (LMI)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8" y="-3642731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D9147-797E-4330-890F-B4820578F0A1}"/>
              </a:ext>
            </a:extLst>
          </p:cNvPr>
          <p:cNvSpPr txBox="1"/>
          <p:nvPr/>
        </p:nvSpPr>
        <p:spPr>
          <a:xfrm>
            <a:off x="591338" y="2664899"/>
            <a:ext cx="106599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490,000 jobs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Across 42,000 businesses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Over 99% of these businesses are SME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Micro – 0-9 employees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Small – 10-49 employees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Medium – 50-249 employees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Large – 250+ employees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But we also have some great and well-known large businesses based here such as IBM, Amazon, Next, Caterpillar, Dunelm, Santander, </a:t>
            </a: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Samworth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Brothers.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7FEE07-57F8-4137-ABFA-6ED25FBA1055}"/>
              </a:ext>
            </a:extLst>
          </p:cNvPr>
          <p:cNvSpPr/>
          <p:nvPr/>
        </p:nvSpPr>
        <p:spPr>
          <a:xfrm rot="5400000">
            <a:off x="6036607" y="-4535902"/>
            <a:ext cx="118785" cy="12192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B74A9C-A7E6-406D-98DC-CADDC1DAB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289" y="171726"/>
            <a:ext cx="1160106" cy="11908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9C83174-480F-4BBF-9774-C87255136906}"/>
              </a:ext>
            </a:extLst>
          </p:cNvPr>
          <p:cNvSpPr/>
          <p:nvPr/>
        </p:nvSpPr>
        <p:spPr>
          <a:xfrm>
            <a:off x="591338" y="1801589"/>
            <a:ext cx="51289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Key facts about Leicester and Leicestershire:</a:t>
            </a:r>
          </a:p>
        </p:txBody>
      </p:sp>
    </p:spTree>
    <p:extLst>
      <p:ext uri="{BB962C8B-B14F-4D97-AF65-F5344CB8AC3E}">
        <p14:creationId xmlns:p14="http://schemas.microsoft.com/office/powerpoint/2010/main" val="112424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717634" y="5898"/>
            <a:ext cx="756732" cy="12192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46573" y="545785"/>
            <a:ext cx="98856" cy="12192001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4B5F0A-755E-41F6-80B2-46D29F1720C0}"/>
              </a:ext>
            </a:extLst>
          </p:cNvPr>
          <p:cNvSpPr txBox="1"/>
          <p:nvPr/>
        </p:nvSpPr>
        <p:spPr>
          <a:xfrm>
            <a:off x="1117293" y="2278362"/>
            <a:ext cx="12333664" cy="317009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Health 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Social 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Creative and Digital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Engineering and Advanced Manufacturing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Food and Drink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Business, Finance and Professional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Education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Logistics and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Low Carbon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Retail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Tourism and Hospitality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Public Services</a:t>
            </a:r>
          </a:p>
          <a:p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26E721A-08FA-4F82-9500-602B79BECBD7}"/>
              </a:ext>
            </a:extLst>
          </p:cNvPr>
          <p:cNvSpPr/>
          <p:nvPr/>
        </p:nvSpPr>
        <p:spPr>
          <a:xfrm rot="5400000">
            <a:off x="6046571" y="-5879787"/>
            <a:ext cx="98856" cy="12192001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283AF8-84A3-45F1-82F5-53DE906EB588}"/>
              </a:ext>
            </a:extLst>
          </p:cNvPr>
          <p:cNvSpPr/>
          <p:nvPr/>
        </p:nvSpPr>
        <p:spPr>
          <a:xfrm rot="5400000">
            <a:off x="5717632" y="-5339900"/>
            <a:ext cx="756732" cy="12192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B4FC4DB-520D-4D99-9CA6-AA90D0F69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296" y="1646304"/>
            <a:ext cx="11353800" cy="519966"/>
          </a:xfrm>
        </p:spPr>
        <p:txBody>
          <a:bodyPr numCol="1"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key industries in Leicester and Leicestershire are: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970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690" y="-3501"/>
            <a:ext cx="9871723" cy="2075050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Using Labour Market Information 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in the classroom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2531" y="2239617"/>
            <a:ext cx="9040882" cy="46183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LLEP WOW resources give you everything you need.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Play any of the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short industry videos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the classroom with the accompanying quiz to give students an insight into the key Leicestershire industries.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Use the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industry lesson plans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that provide key information, activities relating to the industry and handouts helping students explore how they might access that sector.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Use and share the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WOW booklet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with students and parents; it has key digestible information to read and refer to at home.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are about to watch an </a:t>
            </a:r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overview video of what Labour Marketing Information is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how students can use it. Play this for your students and get them to do the accompanying quiz to keep them engaged.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4445828D-D53A-46B2-8F62-57BBF85C6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23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9E01D1D-9159-43CF-BBA0-DAD90BC61A2B}"/>
              </a:ext>
            </a:extLst>
          </p:cNvPr>
          <p:cNvSpPr/>
          <p:nvPr/>
        </p:nvSpPr>
        <p:spPr>
          <a:xfrm>
            <a:off x="0" y="0"/>
            <a:ext cx="3467100" cy="6858000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353" y="1696279"/>
            <a:ext cx="3082394" cy="47514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are going to watch the LLEP Labour Market Video now.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It is 15 minutes long and show you and your students: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affects the Labour Market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Types of businesses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Range of roles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Top tips </a:t>
            </a:r>
          </a:p>
          <a:p>
            <a:pPr marL="0" indent="0">
              <a:buNone/>
            </a:pPr>
            <a:endParaRPr lang="en-GB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 rot="5400000">
            <a:off x="137208" y="3318087"/>
            <a:ext cx="6858000" cy="221826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pic>
        <p:nvPicPr>
          <p:cNvPr id="2" name="Online Media 1" title="LLEP World of Work film - with subtitles">
            <a:hlinkClick r:id="" action="ppaction://media"/>
            <a:extLst>
              <a:ext uri="{FF2B5EF4-FFF2-40B4-BE49-F238E27FC236}">
                <a16:creationId xmlns:a16="http://schemas.microsoft.com/office/drawing/2014/main" id="{970FA658-17B7-4559-8748-C9FC9AE84D4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96558" y="1641191"/>
            <a:ext cx="6747302" cy="381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 rot="5400000">
            <a:off x="4924424" y="-2667001"/>
            <a:ext cx="2343150" cy="12192001"/>
          </a:xfrm>
          <a:prstGeom prst="rect">
            <a:avLst/>
          </a:prstGeom>
          <a:solidFill>
            <a:srgbClr val="195CA7"/>
          </a:solidFill>
          <a:ln>
            <a:solidFill>
              <a:srgbClr val="195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609592" y="6264343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95CA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-2" y="2875001"/>
            <a:ext cx="121920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Any questions?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F996B4-20FD-4D50-B917-2FDB7ADFA667}"/>
              </a:ext>
            </a:extLst>
          </p:cNvPr>
          <p:cNvSpPr/>
          <p:nvPr/>
        </p:nvSpPr>
        <p:spPr>
          <a:xfrm rot="5400000">
            <a:off x="6053995" y="-4177789"/>
            <a:ext cx="84008" cy="12192001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06E6CA4-A759-4374-A351-E003A72336EC}"/>
              </a:ext>
            </a:extLst>
          </p:cNvPr>
          <p:cNvSpPr/>
          <p:nvPr/>
        </p:nvSpPr>
        <p:spPr>
          <a:xfrm rot="5400000">
            <a:off x="6053997" y="-1156213"/>
            <a:ext cx="84008" cy="12192001"/>
          </a:xfrm>
          <a:prstGeom prst="rect">
            <a:avLst/>
          </a:prstGeom>
          <a:solidFill>
            <a:srgbClr val="A4C73A"/>
          </a:solidFill>
          <a:ln>
            <a:solidFill>
              <a:srgbClr val="A4C7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392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388</Words>
  <Application>Microsoft Office PowerPoint</Application>
  <PresentationFormat>Widescreen</PresentationFormat>
  <Paragraphs>58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Office Theme</vt:lpstr>
      <vt:lpstr>PowerPoint Presentation</vt:lpstr>
      <vt:lpstr>Labour Market Information (LMI)</vt:lpstr>
      <vt:lpstr>Labour Market Information (LMI)</vt:lpstr>
      <vt:lpstr>PowerPoint Presentation</vt:lpstr>
      <vt:lpstr>Using Labour Market Information  in the classroom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Labour Market and  Employability Skills</dc:title>
  <dc:creator>Laura Sherlock</dc:creator>
  <cp:lastModifiedBy>Laura Sherlock</cp:lastModifiedBy>
  <cp:revision>7</cp:revision>
  <dcterms:created xsi:type="dcterms:W3CDTF">2021-02-03T08:43:07Z</dcterms:created>
  <dcterms:modified xsi:type="dcterms:W3CDTF">2021-03-01T08:36:32Z</dcterms:modified>
</cp:coreProperties>
</file>