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370" r:id="rId2"/>
    <p:sldId id="401" r:id="rId3"/>
    <p:sldId id="402" r:id="rId4"/>
    <p:sldId id="338" r:id="rId5"/>
    <p:sldId id="360" r:id="rId6"/>
    <p:sldId id="301" r:id="rId7"/>
    <p:sldId id="404" r:id="rId8"/>
    <p:sldId id="403" r:id="rId9"/>
    <p:sldId id="405" r:id="rId10"/>
    <p:sldId id="406" r:id="rId11"/>
    <p:sldId id="407" r:id="rId12"/>
    <p:sldId id="408" r:id="rId13"/>
    <p:sldId id="409" r:id="rId14"/>
    <p:sldId id="410" r:id="rId15"/>
    <p:sldId id="411" r:id="rId16"/>
    <p:sldId id="416" r:id="rId17"/>
    <p:sldId id="417" r:id="rId18"/>
    <p:sldId id="419" r:id="rId19"/>
    <p:sldId id="413" r:id="rId20"/>
    <p:sldId id="414" r:id="rId21"/>
    <p:sldId id="415" r:id="rId22"/>
    <p:sldId id="418" r:id="rId23"/>
    <p:sldId id="420" r:id="rId24"/>
    <p:sldId id="421" r:id="rId25"/>
    <p:sldId id="356" r:id="rId26"/>
    <p:sldId id="363" r:id="rId27"/>
    <p:sldId id="422" r:id="rId28"/>
    <p:sldId id="423" r:id="rId29"/>
    <p:sldId id="42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15" clrIdx="0"/>
  <p:cmAuthor id="2" name="Owner" initials="O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CA7"/>
    <a:srgbClr val="A4C7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2" autoAdjust="0"/>
    <p:restoredTop sz="94249" autoAdjust="0"/>
  </p:normalViewPr>
  <p:slideViewPr>
    <p:cSldViewPr snapToGrid="0">
      <p:cViewPr varScale="1">
        <p:scale>
          <a:sx n="72" d="100"/>
          <a:sy n="72" d="100"/>
        </p:scale>
        <p:origin x="6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988A6-E2F5-4B09-99A7-4DDAC62EEC05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70D91-3CD5-481A-981E-2CCD8A81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98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0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82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64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83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901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3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58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53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87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0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C8D03-9173-4979-9FD1-70A3D0BE9EBD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1C3F1-433E-424D-B612-C11FAF08B3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54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16.co.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7XaKRQrhBGU?feature=oembed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amazingapprenticeships.com/resource/tlevels-guide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gh-dKw_H7M?feature=oembed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6d6XpV4_Ac?feature=oembed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a-plan-for-jobs-documents/a-plan-for-jobs-2020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6HpylXtNeU?feature=oembed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T-juNybM0E?feature=oembed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um-talent-potential.org/" TargetMode="External"/><Relationship Id="rId2" Type="http://schemas.openxmlformats.org/officeDocument/2006/relationships/hyperlink" Target="http://www.careersandenterprise.co.uk/schools-colleges/gatsby-benchmarks/gatsby-benchmark-4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s16.co.uk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16.co.uk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5NY691DFEo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3078053" y="2581247"/>
            <a:ext cx="85838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CPD: Post-16 Destinations</a:t>
            </a:r>
          </a:p>
          <a:p>
            <a:r>
              <a:rPr lang="en-GB" sz="3600" b="1" i="1" dirty="0">
                <a:latin typeface="Segoe UI" panose="020B0502040204020203" pitchFamily="34" charset="0"/>
                <a:cs typeface="Segoe UI" panose="020B0502040204020203" pitchFamily="34" charset="0"/>
              </a:rPr>
              <a:t>– a short guide to career pathways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319361" y="6179564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>
            <a:off x="2515132" y="0"/>
            <a:ext cx="1524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940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752032" y="1931290"/>
            <a:ext cx="1008057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Practical learning with subject and theory content.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Over 2000 courses covering 16 different industries.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Three levels of study: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Technical certificate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equivalent to GCSE (usually pre-course to Tech Level)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Technical Level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equivalent to A Level so require at least five GCSEs at Grade 4 or above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Applied Qualification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for students who want to continue their education through applied learning. Equivalent to – or can be done alongside – A Levels.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Progression options are apprenticeships, direct to employment or University (students need to check with the institution if they accept these qualifications).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to apply: visit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www.ps16.co.uk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for more information.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032" y="382137"/>
            <a:ext cx="7931078" cy="1308480"/>
          </a:xfrm>
        </p:spPr>
        <p:txBody>
          <a:bodyPr>
            <a:normAutofit fontScale="90000"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Technical / Vocational / Applied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i="1" dirty="0">
                <a:latin typeface="Segoe UI" panose="020B0502040204020203" pitchFamily="34" charset="0"/>
                <a:cs typeface="Segoe UI" panose="020B0502040204020203" pitchFamily="34" charset="0"/>
              </a:rPr>
              <a:t>Basic Details 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1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274" y="149896"/>
            <a:ext cx="7538331" cy="1055197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Technical / Vocational / Applied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645735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Online Media 3" title="Work It - Josh, BT">
            <a:hlinkClick r:id="" action="ppaction://media"/>
            <a:extLst>
              <a:ext uri="{FF2B5EF4-FFF2-40B4-BE49-F238E27FC236}">
                <a16:creationId xmlns:a16="http://schemas.microsoft.com/office/drawing/2014/main" id="{A79436F8-8D98-4C22-8F96-F670A0037F9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55885" y="2097312"/>
            <a:ext cx="6680230" cy="3757629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268FA66-D0E8-4BEA-A135-D501745E2F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8266" y="2190545"/>
            <a:ext cx="2139739" cy="3450613"/>
          </a:xfrm>
        </p:spPr>
        <p:txBody>
          <a:bodyPr anchor="ctr">
            <a:noAutofit/>
          </a:bodyPr>
          <a:lstStyle/>
          <a:p>
            <a:pPr marL="0" indent="0" algn="r">
              <a:buNone/>
            </a:pP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“Be meaningful in what you do”</a:t>
            </a:r>
          </a:p>
          <a:p>
            <a:pPr marL="0" indent="0" algn="r">
              <a:buNone/>
            </a:pPr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r">
              <a:buNone/>
            </a:pP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“You’re the only person who can change your future”</a:t>
            </a:r>
          </a:p>
        </p:txBody>
      </p:sp>
    </p:spTree>
    <p:extLst>
      <p:ext uri="{BB962C8B-B14F-4D97-AF65-F5344CB8AC3E}">
        <p14:creationId xmlns:p14="http://schemas.microsoft.com/office/powerpoint/2010/main" val="372088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11" y="-3276335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650469" y="3070780"/>
            <a:ext cx="1077787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Technical qualifications can be taken alongside (or instead of) GCSEs and A Levels. They are divided into units, which cover specific areas of knowledge, skills, and understanding required by the particular sector or industry. 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Core units, which provide a broad foundation and understanding about the sector.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Optional units, which enable students to focus on next steps into further study, an apprenticeship, or employment.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Mainly written and activity-based assignments but for some courses, students can also apply their knowledge and skills through work experience.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9" y="-3601683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D467770-5099-4BC7-8074-9BD67D63D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90" y="103927"/>
            <a:ext cx="9899870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Technical / Vocational / Applied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Structure and Assessment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79D280-00E2-43AA-9D47-3EC3D7B769E9}"/>
              </a:ext>
            </a:extLst>
          </p:cNvPr>
          <p:cNvSpPr/>
          <p:nvPr/>
        </p:nvSpPr>
        <p:spPr>
          <a:xfrm rot="5400000">
            <a:off x="5810786" y="-3773374"/>
            <a:ext cx="570433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6CF190-5995-46D4-9465-C5165834C82A}"/>
              </a:ext>
            </a:extLst>
          </p:cNvPr>
          <p:cNvSpPr/>
          <p:nvPr/>
        </p:nvSpPr>
        <p:spPr>
          <a:xfrm rot="5400000">
            <a:off x="6036613" y="-427041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47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777274" y="2357489"/>
            <a:ext cx="104147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Technical Level Qualifications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Vocational route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Require at least five GCSEs at Grade 4 or above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are the technical equivalent to A Levels, students of both A Levels and T Levels exit with a Level 3 qualification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Progression options are university, internships, higher apprenticeships or direct to employment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Designed by employers, T Levels will provide students with the skills necessary for their chosen industry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require at least 315 hours or 45 days of industry placement across the two-year qualification</a:t>
            </a:r>
          </a:p>
          <a:p>
            <a:pPr lvl="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For more information, visit: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https://amazingapprenticeships.com/resource/tlevels-guide/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75" y="522423"/>
            <a:ext cx="7931078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 Levels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Basic Details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95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275" y="149896"/>
            <a:ext cx="3002726" cy="1055197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 Levels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003059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62527D-1024-419E-991B-3630B5AC01B9}"/>
              </a:ext>
            </a:extLst>
          </p:cNvPr>
          <p:cNvSpPr txBox="1"/>
          <p:nvPr/>
        </p:nvSpPr>
        <p:spPr>
          <a:xfrm>
            <a:off x="9808616" y="2688013"/>
            <a:ext cx="20390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“Designed with employers to give young people the skills business and industry need.”</a:t>
            </a:r>
          </a:p>
        </p:txBody>
      </p:sp>
      <p:pic>
        <p:nvPicPr>
          <p:cNvPr id="4" name="Online Media 3" title="What are T Levels">
            <a:hlinkClick r:id="" action="ppaction://media"/>
            <a:extLst>
              <a:ext uri="{FF2B5EF4-FFF2-40B4-BE49-F238E27FC236}">
                <a16:creationId xmlns:a16="http://schemas.microsoft.com/office/drawing/2014/main" id="{B6EB0AAA-0EBF-454C-98EE-9B325D77031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88062" y="2116971"/>
            <a:ext cx="6615876" cy="373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7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11" y="-3276335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707063" y="3031486"/>
            <a:ext cx="10777873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Each T Level course is split into three key areas: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technical qualification, which includes:</a:t>
            </a:r>
          </a:p>
          <a:p>
            <a:pPr lvl="2"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core theory, concepts and skills for an industry area</a:t>
            </a:r>
          </a:p>
          <a:p>
            <a:pPr lvl="2"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specialist skills and knowledge for an occupation or career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 industry placement with an employer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minimum standard in Maths and English (if students have not already achieved them).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9" y="-3601683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D467770-5099-4BC7-8074-9BD67D63D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90" y="0"/>
            <a:ext cx="7931078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 Levels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Structure and Assessment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79D280-00E2-43AA-9D47-3EC3D7B769E9}"/>
              </a:ext>
            </a:extLst>
          </p:cNvPr>
          <p:cNvSpPr/>
          <p:nvPr/>
        </p:nvSpPr>
        <p:spPr>
          <a:xfrm rot="5400000">
            <a:off x="5810786" y="-3773374"/>
            <a:ext cx="570433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6CF190-5995-46D4-9465-C5165834C82A}"/>
              </a:ext>
            </a:extLst>
          </p:cNvPr>
          <p:cNvSpPr/>
          <p:nvPr/>
        </p:nvSpPr>
        <p:spPr>
          <a:xfrm rot="5400000">
            <a:off x="6036613" y="-427041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75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777275" y="2850676"/>
            <a:ext cx="1020470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 Traineeship is a one year route into apprenticeships. These are likely to increase in popularity as the government pushes to boost economic recovery and have people retrain into skilled positions.</a:t>
            </a:r>
          </a:p>
          <a:p>
            <a:endParaRPr lang="en-GB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74" y="849969"/>
            <a:ext cx="8597767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Traineeships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Basic Details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8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274" y="149896"/>
            <a:ext cx="5473209" cy="1055197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Traineeships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003059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62527D-1024-419E-991B-3630B5AC01B9}"/>
              </a:ext>
            </a:extLst>
          </p:cNvPr>
          <p:cNvSpPr txBox="1"/>
          <p:nvPr/>
        </p:nvSpPr>
        <p:spPr>
          <a:xfrm>
            <a:off x="10096038" y="2440848"/>
            <a:ext cx="17098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“Her journey has been astonishing, from where she started from to where she is now.”</a:t>
            </a:r>
          </a:p>
        </p:txBody>
      </p:sp>
      <p:pic>
        <p:nvPicPr>
          <p:cNvPr id="11" name="Online Media 2" title="Traineeships: Why they work ￢ﾀﾓ Derby City Council">
            <a:hlinkClick r:id="" action="ppaction://media"/>
            <a:extLst>
              <a:ext uri="{FF2B5EF4-FFF2-40B4-BE49-F238E27FC236}">
                <a16:creationId xmlns:a16="http://schemas.microsoft.com/office/drawing/2014/main" id="{FEEF1259-41D0-4D10-A1E2-3385F5BCB84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50535" y="1937784"/>
            <a:ext cx="7490930" cy="4213648"/>
          </a:xfrm>
          <a:prstGeom prst="rect">
            <a:avLst/>
          </a:prstGeom>
          <a:ln>
            <a:solidFill>
              <a:srgbClr val="195CA7"/>
            </a:solidFill>
          </a:ln>
        </p:spPr>
      </p:pic>
    </p:spTree>
    <p:extLst>
      <p:ext uri="{BB962C8B-B14F-4D97-AF65-F5344CB8AC3E}">
        <p14:creationId xmlns:p14="http://schemas.microsoft.com/office/powerpoint/2010/main" val="172396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11" y="-3276335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404191" y="3031486"/>
            <a:ext cx="117878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Government’s ‘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Plan for Jobs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’ has been designed to get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economy back on track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the wake of the coronavirus pandemic. This includes a package of measures to support traineeships and apprenticeships, which includes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cash incentives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for businesses and a new ‘kick starter’ scheme to fund jobs for young people at risk of long-term unemployment.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Incentives Include: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£1,000 bonus for a traineeship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£2,000 for recruiting apprentices aged 16 – 24 and £1,500 aged 24+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This should result in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apprenticeships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becoming available.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9" y="-3601683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D467770-5099-4BC7-8074-9BD67D63D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89" y="0"/>
            <a:ext cx="10444099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and Traineeships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Impact of Covid-19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79D280-00E2-43AA-9D47-3EC3D7B769E9}"/>
              </a:ext>
            </a:extLst>
          </p:cNvPr>
          <p:cNvSpPr/>
          <p:nvPr/>
        </p:nvSpPr>
        <p:spPr>
          <a:xfrm rot="5400000">
            <a:off x="5810786" y="-3773374"/>
            <a:ext cx="570433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6CF190-5995-46D4-9465-C5165834C82A}"/>
              </a:ext>
            </a:extLst>
          </p:cNvPr>
          <p:cNvSpPr/>
          <p:nvPr/>
        </p:nvSpPr>
        <p:spPr>
          <a:xfrm rot="5400000">
            <a:off x="6036613" y="-427041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4982170-D4C2-4011-93FA-1CF59D2BD3E6}"/>
              </a:ext>
            </a:extLst>
          </p:cNvPr>
          <p:cNvSpPr/>
          <p:nvPr/>
        </p:nvSpPr>
        <p:spPr>
          <a:xfrm>
            <a:off x="404189" y="2122572"/>
            <a:ext cx="108961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u="sng" dirty="0"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www.gov.uk/government/publications/a-plan-for-jobs-documents/a-plan-for-jobs-2020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390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777275" y="2850676"/>
            <a:ext cx="1020470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An apprenticeship is a job with training – students will get a wage and will get employment benefits such as holiday pay</a:t>
            </a:r>
          </a:p>
          <a:p>
            <a:endParaRPr lang="en-GB" sz="2000" dirty="0"/>
          </a:p>
          <a:p>
            <a:r>
              <a:rPr lang="en-GB" sz="2000" dirty="0"/>
              <a:t>Students will also get time off the job to study, typically one day per week (80% industry/job based learning and 20% classroom learning) but can be taken as a 2-3 week block if it is more suitable.</a:t>
            </a:r>
          </a:p>
          <a:p>
            <a:endParaRPr lang="en-GB" sz="1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74" y="849969"/>
            <a:ext cx="8597767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Basic Details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3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687434" y="-3951395"/>
            <a:ext cx="817134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7" y="-3364653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404190" y="3074203"/>
            <a:ext cx="113836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This CPD will cover: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Post-16 pathways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In-school support (where to send students for more information)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Actions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7" y="-453590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4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387087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777274" y="2555158"/>
            <a:ext cx="102047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There are different entry and exit levels depending on the apprenticeship:</a:t>
            </a:r>
          </a:p>
          <a:p>
            <a:endParaRPr lang="en-GB" sz="20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74" y="849969"/>
            <a:ext cx="8597767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Basic Details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D298BD6B-4C07-4BEF-8B3C-D852CC942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8079"/>
              </p:ext>
            </p:extLst>
          </p:nvPr>
        </p:nvGraphicFramePr>
        <p:xfrm>
          <a:off x="1851682" y="3168737"/>
          <a:ext cx="7904278" cy="2959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610">
                  <a:extLst>
                    <a:ext uri="{9D8B030D-6E8A-4147-A177-3AD203B41FA5}">
                      <a16:colId xmlns:a16="http://schemas.microsoft.com/office/drawing/2014/main" val="395086918"/>
                    </a:ext>
                  </a:extLst>
                </a:gridCol>
                <a:gridCol w="1355019">
                  <a:extLst>
                    <a:ext uri="{9D8B030D-6E8A-4147-A177-3AD203B41FA5}">
                      <a16:colId xmlns:a16="http://schemas.microsoft.com/office/drawing/2014/main" val="4278050989"/>
                    </a:ext>
                  </a:extLst>
                </a:gridCol>
                <a:gridCol w="2634759">
                  <a:extLst>
                    <a:ext uri="{9D8B030D-6E8A-4147-A177-3AD203B41FA5}">
                      <a16:colId xmlns:a16="http://schemas.microsoft.com/office/drawing/2014/main" val="3755852115"/>
                    </a:ext>
                  </a:extLst>
                </a:gridCol>
                <a:gridCol w="19948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6506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Name</a:t>
                      </a:r>
                    </a:p>
                  </a:txBody>
                  <a:tcPr marL="95474" marR="95474" marT="47737" marB="47737">
                    <a:solidFill>
                      <a:srgbClr val="195C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Level</a:t>
                      </a:r>
                    </a:p>
                  </a:txBody>
                  <a:tcPr marL="95474" marR="95474" marT="47737" marB="47737">
                    <a:solidFill>
                      <a:srgbClr val="195C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Equivalent Educational Level</a:t>
                      </a:r>
                    </a:p>
                  </a:txBody>
                  <a:tcPr marL="95474" marR="95474" marT="47737" marB="47737">
                    <a:solidFill>
                      <a:srgbClr val="195C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Duration</a:t>
                      </a:r>
                    </a:p>
                  </a:txBody>
                  <a:tcPr marL="95474" marR="95474" marT="47737" marB="47737">
                    <a:solidFill>
                      <a:srgbClr val="195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839499"/>
                  </a:ext>
                </a:extLst>
              </a:tr>
              <a:tr h="706506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Intermediate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 GCSE passes </a:t>
                      </a:r>
                    </a:p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Grade 4 or above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12-18 months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33036534"/>
                  </a:ext>
                </a:extLst>
              </a:tr>
              <a:tr h="420085"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Advanced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 A Levels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15-18 months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05622963"/>
                  </a:ext>
                </a:extLst>
              </a:tr>
              <a:tr h="420085"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Higher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4, 5, 6, 7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Foundation Degree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3-5 years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195CA7">
                            <a:tint val="66000"/>
                            <a:satMod val="160000"/>
                          </a:srgbClr>
                        </a:gs>
                        <a:gs pos="50000">
                          <a:srgbClr val="195CA7">
                            <a:tint val="44500"/>
                            <a:satMod val="160000"/>
                          </a:srgbClr>
                        </a:gs>
                        <a:gs pos="100000">
                          <a:srgbClr val="195CA7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26333966"/>
                  </a:ext>
                </a:extLst>
              </a:tr>
              <a:tr h="706506"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Degree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 and 7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Bachelors Degree or Masters Degree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3-6 years</a:t>
                      </a:r>
                    </a:p>
                  </a:txBody>
                  <a:tcPr marL="95474" marR="95474" marT="47737" marB="47737">
                    <a:gradFill flip="none" rotWithShape="1">
                      <a:gsLst>
                        <a:gs pos="0">
                          <a:srgbClr val="A4C73A">
                            <a:tint val="66000"/>
                            <a:satMod val="160000"/>
                          </a:srgbClr>
                        </a:gs>
                        <a:gs pos="50000">
                          <a:srgbClr val="A4C73A">
                            <a:tint val="44500"/>
                            <a:satMod val="160000"/>
                          </a:srgbClr>
                        </a:gs>
                        <a:gs pos="100000">
                          <a:srgbClr val="A4C73A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26405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73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274" y="149896"/>
            <a:ext cx="5473209" cy="1055197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003059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62527D-1024-419E-991B-3630B5AC01B9}"/>
              </a:ext>
            </a:extLst>
          </p:cNvPr>
          <p:cNvSpPr txBox="1"/>
          <p:nvPr/>
        </p:nvSpPr>
        <p:spPr>
          <a:xfrm>
            <a:off x="10096038" y="2902513"/>
            <a:ext cx="17098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“Why wouldn’t you do a job, get paid and take a qualification from it?”</a:t>
            </a:r>
          </a:p>
        </p:txBody>
      </p:sp>
      <p:pic>
        <p:nvPicPr>
          <p:cNvPr id="10" name="Online Media 4" title="Work It - Callum, Aviva">
            <a:hlinkClick r:id="" action="ppaction://media"/>
            <a:extLst>
              <a:ext uri="{FF2B5EF4-FFF2-40B4-BE49-F238E27FC236}">
                <a16:creationId xmlns:a16="http://schemas.microsoft.com/office/drawing/2014/main" id="{CB40D2BE-2533-4465-B33D-3384BDB18F0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38591" y="1924347"/>
            <a:ext cx="7514817" cy="4227085"/>
          </a:xfrm>
          <a:prstGeom prst="rect">
            <a:avLst/>
          </a:prstGeom>
          <a:ln>
            <a:solidFill>
              <a:srgbClr val="195CA7"/>
            </a:solidFill>
          </a:ln>
        </p:spPr>
      </p:pic>
    </p:spTree>
    <p:extLst>
      <p:ext uri="{BB962C8B-B14F-4D97-AF65-F5344CB8AC3E}">
        <p14:creationId xmlns:p14="http://schemas.microsoft.com/office/powerpoint/2010/main" val="154795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11" y="-3276335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404191" y="3031486"/>
            <a:ext cx="1178781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Each apprentice standard is different depending on the choice of qualification. Apprenticeships are also tailored to the employer so the apprenticeship suits their business demand.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 every apprentice is provided with a workplace mentor who will monitor and support the student whilst they are in their workplace.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Ongoing Assessments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 each apprenticeship assessment will vary; the delivery plan is arranged with the employer, qualification and student in mind.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End point assessments (EPA)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 completed through online exams, interviews on understanding or through observations within the workplace.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9" y="-3601683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D467770-5099-4BC7-8074-9BD67D63D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90" y="0"/>
            <a:ext cx="7931078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Structure and Assessment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79D280-00E2-43AA-9D47-3EC3D7B769E9}"/>
              </a:ext>
            </a:extLst>
          </p:cNvPr>
          <p:cNvSpPr/>
          <p:nvPr/>
        </p:nvSpPr>
        <p:spPr>
          <a:xfrm rot="5400000">
            <a:off x="5810786" y="-3773374"/>
            <a:ext cx="570433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6CF190-5995-46D4-9465-C5165834C82A}"/>
              </a:ext>
            </a:extLst>
          </p:cNvPr>
          <p:cNvSpPr/>
          <p:nvPr/>
        </p:nvSpPr>
        <p:spPr>
          <a:xfrm rot="5400000">
            <a:off x="6036613" y="-427041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20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274" y="149896"/>
            <a:ext cx="5473209" cy="1055197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Entrepreneurship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003059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62527D-1024-419E-991B-3630B5AC01B9}"/>
              </a:ext>
            </a:extLst>
          </p:cNvPr>
          <p:cNvSpPr txBox="1"/>
          <p:nvPr/>
        </p:nvSpPr>
        <p:spPr>
          <a:xfrm>
            <a:off x="10062207" y="3186799"/>
            <a:ext cx="1824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“Double down on that curiosity”</a:t>
            </a:r>
          </a:p>
        </p:txBody>
      </p:sp>
      <p:pic>
        <p:nvPicPr>
          <p:cNvPr id="13" name="Online Media 2" title="Work It - Bejay, Supa">
            <a:hlinkClick r:id="" action="ppaction://media"/>
            <a:extLst>
              <a:ext uri="{FF2B5EF4-FFF2-40B4-BE49-F238E27FC236}">
                <a16:creationId xmlns:a16="http://schemas.microsoft.com/office/drawing/2014/main" id="{AD4AF641-96BA-45C2-936F-E48508C4C33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50535" y="1987916"/>
            <a:ext cx="7490930" cy="4213648"/>
          </a:xfrm>
          <a:prstGeom prst="rect">
            <a:avLst/>
          </a:prstGeom>
          <a:ln>
            <a:solidFill>
              <a:srgbClr val="195CA7"/>
            </a:solidFill>
          </a:ln>
        </p:spPr>
      </p:pic>
    </p:spTree>
    <p:extLst>
      <p:ext uri="{BB962C8B-B14F-4D97-AF65-F5344CB8AC3E}">
        <p14:creationId xmlns:p14="http://schemas.microsoft.com/office/powerpoint/2010/main" val="139736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850052" y="1605957"/>
            <a:ext cx="858385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latin typeface="Segoe UI" panose="020B0502040204020203" pitchFamily="34" charset="0"/>
                <a:cs typeface="Segoe UI" panose="020B0502040204020203" pitchFamily="34" charset="0"/>
              </a:rPr>
              <a:t>Actions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Know the pathways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Know where students can go for support and guidance in school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Embed careers into your curriculum</a:t>
            </a:r>
          </a:p>
          <a:p>
            <a:endParaRPr lang="en-GB" sz="3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1050878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319361" y="6179564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>
            <a:off x="1189931" y="0"/>
            <a:ext cx="1524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58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3089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7AD41C7-566F-4D61-8C59-E36E4EB8F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00832"/>
            <a:ext cx="12192000" cy="112643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sz="3600" b="1" u="sng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 1</a:t>
            </a:r>
            <a:r>
              <a:rPr lang="en-GB" sz="3600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GB" sz="36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Know the pathways</a:t>
            </a:r>
            <a:b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3200" i="1" dirty="0">
                <a:latin typeface="Segoe UI" panose="020B0502040204020203" pitchFamily="34" charset="0"/>
                <a:cs typeface="Segoe UI" panose="020B0502040204020203" pitchFamily="34" charset="0"/>
              </a:rPr>
              <a:t>This poster is available to stick up in your classroom</a:t>
            </a:r>
          </a:p>
        </p:txBody>
      </p:sp>
      <p:pic>
        <p:nvPicPr>
          <p:cNvPr id="27" name="Picture 26" descr="Calendar&#10;&#10;Description automatically generated">
            <a:extLst>
              <a:ext uri="{FF2B5EF4-FFF2-40B4-BE49-F238E27FC236}">
                <a16:creationId xmlns:a16="http://schemas.microsoft.com/office/drawing/2014/main" id="{7607E065-AD58-4752-B21A-84E20D8F2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23" y="1988840"/>
            <a:ext cx="7673353" cy="445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3089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143191" y="2867713"/>
            <a:ext cx="1869049" cy="1665695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146230" y="2865304"/>
            <a:ext cx="1869049" cy="1668104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9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7AD41C7-566F-4D61-8C59-E36E4EB8F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12192000" cy="112643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600" b="1" u="sng" kern="1200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 </a:t>
            </a:r>
            <a:r>
              <a:rPr lang="en-US" sz="3600" b="1" u="sng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US" sz="36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r>
              <a:rPr lang="en-US" sz="3600" b="1" kern="1200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K</a:t>
            </a:r>
            <a:r>
              <a:rPr lang="en-GB" sz="36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now where students can go</a:t>
            </a:r>
            <a:br>
              <a:rPr lang="en-GB" sz="3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3200" i="1" dirty="0">
                <a:latin typeface="Segoe UI" panose="020B0502040204020203" pitchFamily="34" charset="0"/>
                <a:cs typeface="Segoe UI" panose="020B0502040204020203" pitchFamily="34" charset="0"/>
              </a:rPr>
              <a:t>for support and guidance in school</a:t>
            </a:r>
            <a:endParaRPr lang="en-US" sz="3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51ECFB-CAF3-4E33-9838-34ECE39EB384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206317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3089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7AD41C7-566F-4D61-8C59-E36E4EB8F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12192000" cy="13089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600" b="1" u="sng" kern="1200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 3</a:t>
            </a:r>
            <a:r>
              <a:rPr lang="en-US" sz="3600" b="1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r>
              <a:rPr lang="en-US" sz="3600" b="1" kern="1200" dirty="0">
                <a:solidFill>
                  <a:srgbClr val="A4C7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Embed careers into your curriculum</a:t>
            </a:r>
            <a:endParaRPr lang="en-US" sz="3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51ECFB-CAF3-4E33-9838-34ECE39EB384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8A07B7-FF2D-4334-BF92-E1A93A2ACC87}"/>
              </a:ext>
            </a:extLst>
          </p:cNvPr>
          <p:cNvSpPr/>
          <p:nvPr/>
        </p:nvSpPr>
        <p:spPr>
          <a:xfrm>
            <a:off x="354842" y="2374951"/>
            <a:ext cx="118371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Two ways of embedding careers into the curriculum: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1. Informal careers conversations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Careers conversations are not about re-writing schemes of work, they are about taking opportunities to speak with pupils about career-related pathways after GCSEs or employability/transferable skills as part of what you already do.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 A careers education programme with lessons structured around careers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There are some really great resources and ready-made lessons plans available, a couple of places to start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www.llep.org.uk/wow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www.careersandenterprise.co.uk/schools-colleges/gatsby-benchmarks/gatsby-benchmark-4</a:t>
            </a:r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www.forum-talent-potential.org/</a:t>
            </a:r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AutoNum type="arabicPeriod"/>
            </a:pPr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03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610436" y="1298798"/>
            <a:ext cx="103715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currently seven main pathways for students Post-16: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Levels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 Levels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Traineeships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Technical / Vocational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Applied Qualifications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Entrepreneurship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pathways are designed to suit the style of learner but can have the same career outcome.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in-school support systems already in place for students. Learn what these are and direct students appropriately.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Embedding careers into the curriculum can be as simple as learning to engage students in a conversation about their skills. </a:t>
            </a: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436" y="155798"/>
            <a:ext cx="7931078" cy="1143000"/>
          </a:xfrm>
        </p:spPr>
        <p:txBody>
          <a:bodyPr/>
          <a:lstStyle/>
          <a:p>
            <a:pPr algn="l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02429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3078053" y="2581247"/>
            <a:ext cx="8583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Any Questions?</a:t>
            </a:r>
            <a:endParaRPr lang="en-GB" sz="3600" b="1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319361" y="6179564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>
            <a:off x="2515132" y="0"/>
            <a:ext cx="1524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333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610436" y="1480325"/>
            <a:ext cx="1037154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Currently there are seven main options:</a:t>
            </a:r>
          </a:p>
          <a:p>
            <a:endParaRPr lang="en-GB" sz="2000" dirty="0"/>
          </a:p>
          <a:p>
            <a:r>
              <a:rPr lang="en-GB" sz="2000" b="1" dirty="0"/>
              <a:t>A Levels </a:t>
            </a:r>
            <a:r>
              <a:rPr lang="en-GB" sz="2000" dirty="0"/>
              <a:t>– the academic route where students can study individual subjects further.</a:t>
            </a:r>
          </a:p>
          <a:p>
            <a:r>
              <a:rPr lang="en-GB" sz="2000" b="1" dirty="0"/>
              <a:t>T Levels </a:t>
            </a:r>
            <a:r>
              <a:rPr lang="en-GB" sz="2000" dirty="0"/>
              <a:t>– a vocational classroom route; students study their chosen vocation in the classroom with a formally assessed industry placement as well.</a:t>
            </a:r>
          </a:p>
          <a:p>
            <a:r>
              <a:rPr lang="en-GB" sz="2000" b="1" dirty="0"/>
              <a:t>Apprenticeships</a:t>
            </a:r>
            <a:r>
              <a:rPr lang="en-GB" sz="2000" dirty="0"/>
              <a:t> – a vocational on-the-job qualification where students can get qualified while getting paid.</a:t>
            </a:r>
          </a:p>
          <a:p>
            <a:r>
              <a:rPr lang="en-GB" sz="2000" b="1" dirty="0"/>
              <a:t>Traineeships</a:t>
            </a:r>
            <a:r>
              <a:rPr lang="en-GB" sz="2000" dirty="0"/>
              <a:t> – a one year route into apprenticeships. These are likely to increase in popularity as the government pushes to boost economic recovery and have people retrain into skilled positions.</a:t>
            </a:r>
          </a:p>
          <a:p>
            <a:r>
              <a:rPr lang="en-GB" sz="2000" b="1" dirty="0"/>
              <a:t>Technical/Vocational </a:t>
            </a:r>
            <a:r>
              <a:rPr lang="en-GB" sz="2000" dirty="0"/>
              <a:t>– work focused study programme, which provides the preparation and training needed for work or apprenticeships.</a:t>
            </a:r>
          </a:p>
          <a:p>
            <a:r>
              <a:rPr lang="en-GB" sz="2000" b="1" dirty="0"/>
              <a:t>Applied Qualifications </a:t>
            </a:r>
            <a:r>
              <a:rPr lang="en-GB" sz="2000" dirty="0"/>
              <a:t>– combine academic learning with practical skills to prepare you for further study. They provide an overview of a sector you might be interested in. </a:t>
            </a:r>
          </a:p>
          <a:p>
            <a:r>
              <a:rPr lang="en-GB" sz="2000" b="1" dirty="0"/>
              <a:t>Entrepreneurship</a:t>
            </a:r>
            <a:r>
              <a:rPr lang="en-GB" sz="2000" dirty="0"/>
              <a:t> – setting up your own business. </a:t>
            </a:r>
          </a:p>
          <a:p>
            <a:pPr lvl="2"/>
            <a:endParaRPr lang="en-GB" dirty="0"/>
          </a:p>
          <a:p>
            <a:endParaRPr lang="en-GB" sz="20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436" y="155798"/>
            <a:ext cx="7931078" cy="1143000"/>
          </a:xfrm>
        </p:spPr>
        <p:txBody>
          <a:bodyPr/>
          <a:lstStyle/>
          <a:p>
            <a:pPr algn="l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Career Pathways</a:t>
            </a:r>
          </a:p>
        </p:txBody>
      </p:sp>
    </p:spTree>
    <p:extLst>
      <p:ext uri="{BB962C8B-B14F-4D97-AF65-F5344CB8AC3E}">
        <p14:creationId xmlns:p14="http://schemas.microsoft.com/office/powerpoint/2010/main" val="143973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9569" y="149896"/>
            <a:ext cx="4876913" cy="1055197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Career Pathways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Online Media 5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3549DDED-81DF-456B-9218-3940D9A2AA4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60159" y="1678263"/>
            <a:ext cx="8335735" cy="468885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003059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83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ED5CBF-B383-4921-A805-A520DBA6E318}"/>
              </a:ext>
            </a:extLst>
          </p:cNvPr>
          <p:cNvSpPr/>
          <p:nvPr/>
        </p:nvSpPr>
        <p:spPr>
          <a:xfrm>
            <a:off x="0" y="0"/>
            <a:ext cx="267496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50" b="62872"/>
          <a:stretch/>
        </p:blipFill>
        <p:spPr>
          <a:xfrm>
            <a:off x="3015126" y="441474"/>
            <a:ext cx="8902054" cy="60500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716" y="804208"/>
            <a:ext cx="224352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Positive Steps 16 (PS16) is a really useful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source.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Students can search for subjects or areas they are interested in and a list of all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providers and the courses they offer will appear.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www.ps16.co.uk/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8C7A5C-3A19-41B7-A1E7-D770DC300211}"/>
              </a:ext>
            </a:extLst>
          </p:cNvPr>
          <p:cNvSpPr/>
          <p:nvPr/>
        </p:nvSpPr>
        <p:spPr>
          <a:xfrm rot="5400000">
            <a:off x="-90921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142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861391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-2436775" y="3374230"/>
            <a:ext cx="6858000" cy="10954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82C67-988F-4291-93A7-B9B8952D815C}"/>
              </a:ext>
            </a:extLst>
          </p:cNvPr>
          <p:cNvSpPr/>
          <p:nvPr/>
        </p:nvSpPr>
        <p:spPr>
          <a:xfrm>
            <a:off x="1777275" y="2357489"/>
            <a:ext cx="9475304" cy="3728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Advanced Level Qualification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Academic route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Requires at least five GCSEs at Grade 4 or above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Typically study three or more subjects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Duration of programme is two years</a:t>
            </a:r>
          </a:p>
          <a:p>
            <a:pPr lvl="0"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Usual progression is university but other options include internships, higher apprenticeships or direct to employment</a:t>
            </a:r>
          </a:p>
          <a:p>
            <a:pPr lvl="0"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to apply: visit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www.ps16.co.uk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for more information.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FC8D4E3-FEE0-4818-A425-ADA7DECD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75" y="522423"/>
            <a:ext cx="7931078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 Levels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Basic Details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05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275" y="149896"/>
            <a:ext cx="3002726" cy="1055197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 Levels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E7DD4-70C7-4771-8440-3467DF32F3F6}"/>
              </a:ext>
            </a:extLst>
          </p:cNvPr>
          <p:cNvSpPr/>
          <p:nvPr/>
        </p:nvSpPr>
        <p:spPr>
          <a:xfrm>
            <a:off x="750124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1" y="1425643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B1AF1F-C0E6-4B61-8A39-B7E041C30875}"/>
              </a:ext>
            </a:extLst>
          </p:cNvPr>
          <p:cNvSpPr/>
          <p:nvPr/>
        </p:nvSpPr>
        <p:spPr>
          <a:xfrm>
            <a:off x="6096000" y="1217560"/>
            <a:ext cx="6096000" cy="4572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06E32C-D85C-4462-8F07-CDD7B58B236F}"/>
              </a:ext>
            </a:extLst>
          </p:cNvPr>
          <p:cNvSpPr/>
          <p:nvPr/>
        </p:nvSpPr>
        <p:spPr>
          <a:xfrm flipV="1">
            <a:off x="0" y="6574016"/>
            <a:ext cx="12192000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90CF1-FE8C-4E86-B392-77E71C663C08}"/>
              </a:ext>
            </a:extLst>
          </p:cNvPr>
          <p:cNvSpPr/>
          <p:nvPr/>
        </p:nvSpPr>
        <p:spPr>
          <a:xfrm>
            <a:off x="8566484" y="1003059"/>
            <a:ext cx="3625516" cy="52137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C6493B-391D-4E7C-8A71-194150C68B63}"/>
              </a:ext>
            </a:extLst>
          </p:cNvPr>
          <p:cNvSpPr/>
          <p:nvPr/>
        </p:nvSpPr>
        <p:spPr>
          <a:xfrm>
            <a:off x="986652" y="-136478"/>
            <a:ext cx="377212" cy="711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Online Media 3" title="Work It - Alexandra, Tesco">
            <a:hlinkClick r:id="" action="ppaction://media"/>
            <a:extLst>
              <a:ext uri="{FF2B5EF4-FFF2-40B4-BE49-F238E27FC236}">
                <a16:creationId xmlns:a16="http://schemas.microsoft.com/office/drawing/2014/main" id="{14C5DBBE-533C-4CD9-8B91-10D605C0A72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5781" y="2101236"/>
            <a:ext cx="6800437" cy="3825356"/>
          </a:xfrm>
          <a:prstGeom prst="rect">
            <a:avLst/>
          </a:prstGeom>
          <a:ln>
            <a:solidFill>
              <a:srgbClr val="195CA7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62527D-1024-419E-991B-3630B5AC01B9}"/>
              </a:ext>
            </a:extLst>
          </p:cNvPr>
          <p:cNvSpPr txBox="1"/>
          <p:nvPr/>
        </p:nvSpPr>
        <p:spPr>
          <a:xfrm>
            <a:off x="10096038" y="2440848"/>
            <a:ext cx="170985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“It is not necessarily the content of the subject that you do, it is what doing that subject teaches you.”</a:t>
            </a:r>
          </a:p>
        </p:txBody>
      </p:sp>
    </p:spTree>
    <p:extLst>
      <p:ext uri="{BB962C8B-B14F-4D97-AF65-F5344CB8AC3E}">
        <p14:creationId xmlns:p14="http://schemas.microsoft.com/office/powerpoint/2010/main" val="382064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11" y="-3276335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707063" y="3031486"/>
            <a:ext cx="10777873" cy="3266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Assessment will be mainly by exam, with other types of assessment used only where they are needed to test essential skills.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 and A levels will be assessed at the end of the course. AS assessments will typically take place after 1 year’s study and A levels after 2. The courses will no longer be divided into modules and there will be no exams in January.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 and A levels will be decoupled – this means that AS results will no longer count towards an A level, in the way they do now.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9" y="-3601683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D467770-5099-4BC7-8074-9BD67D63D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90" y="0"/>
            <a:ext cx="7931078" cy="1673161"/>
          </a:xfrm>
        </p:spPr>
        <p:txBody>
          <a:bodyPr>
            <a:normAutofit/>
          </a:bodyPr>
          <a:lstStyle/>
          <a:p>
            <a:pPr algn="l"/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A Levels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i="1" dirty="0">
                <a:latin typeface="Segoe UI" panose="020B0502040204020203" pitchFamily="34" charset="0"/>
                <a:cs typeface="Segoe UI" panose="020B0502040204020203" pitchFamily="34" charset="0"/>
              </a:rPr>
              <a:t>Structure and Assessment</a:t>
            </a:r>
            <a:endParaRPr lang="en-GB" sz="4800" i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79D280-00E2-43AA-9D47-3EC3D7B769E9}"/>
              </a:ext>
            </a:extLst>
          </p:cNvPr>
          <p:cNvSpPr/>
          <p:nvPr/>
        </p:nvSpPr>
        <p:spPr>
          <a:xfrm rot="5400000">
            <a:off x="5810786" y="-3773374"/>
            <a:ext cx="570433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6CF190-5995-46D4-9465-C5165834C82A}"/>
              </a:ext>
            </a:extLst>
          </p:cNvPr>
          <p:cNvSpPr/>
          <p:nvPr/>
        </p:nvSpPr>
        <p:spPr>
          <a:xfrm rot="5400000">
            <a:off x="6036613" y="-427041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59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3964</TotalTime>
  <Words>1644</Words>
  <Application>Microsoft Office PowerPoint</Application>
  <PresentationFormat>Widescreen</PresentationFormat>
  <Paragraphs>184</Paragraphs>
  <Slides>29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Segoe UI</vt:lpstr>
      <vt:lpstr>Office Theme</vt:lpstr>
      <vt:lpstr>PowerPoint Presentation</vt:lpstr>
      <vt:lpstr>PowerPoint Presentation</vt:lpstr>
      <vt:lpstr>Career Pathways</vt:lpstr>
      <vt:lpstr>Career Pathways</vt:lpstr>
      <vt:lpstr>PowerPoint Presentation</vt:lpstr>
      <vt:lpstr>PowerPoint Presentation</vt:lpstr>
      <vt:lpstr>A Levels Basic Details</vt:lpstr>
      <vt:lpstr>A Levels</vt:lpstr>
      <vt:lpstr>A Levels Structure and Assessment</vt:lpstr>
      <vt:lpstr>Technical / Vocational / Applied Basic Details </vt:lpstr>
      <vt:lpstr>Technical / Vocational / Applied</vt:lpstr>
      <vt:lpstr>Technical / Vocational / Applied Structure and Assessment</vt:lpstr>
      <vt:lpstr>T Levels Basic Details</vt:lpstr>
      <vt:lpstr>T Levels</vt:lpstr>
      <vt:lpstr>T Levels Structure and Assessment</vt:lpstr>
      <vt:lpstr>Traineeships Basic Details</vt:lpstr>
      <vt:lpstr>Traineeships</vt:lpstr>
      <vt:lpstr>Apprenticeship and Traineeships Impact of Covid-19</vt:lpstr>
      <vt:lpstr>Apprenticeships Basic Details</vt:lpstr>
      <vt:lpstr>Apprenticeships Basic Details</vt:lpstr>
      <vt:lpstr>Apprenticeships</vt:lpstr>
      <vt:lpstr>Apprenticeships Structure and Assessment</vt:lpstr>
      <vt:lpstr>Entrepreneurship</vt:lpstr>
      <vt:lpstr>PowerPoint Presentation</vt:lpstr>
      <vt:lpstr>Action 1: Know the pathways This poster is available to stick up in your classroom</vt:lpstr>
      <vt:lpstr>Action 2: Know where students can go for support and guidance in school</vt:lpstr>
      <vt:lpstr>Action 3: Embed careers into your curriculum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Sherlock</dc:creator>
  <cp:lastModifiedBy>Laura Sherlock</cp:lastModifiedBy>
  <cp:revision>95</cp:revision>
  <dcterms:created xsi:type="dcterms:W3CDTF">2020-06-24T14:02:40Z</dcterms:created>
  <dcterms:modified xsi:type="dcterms:W3CDTF">2021-02-22T08:36:37Z</dcterms:modified>
</cp:coreProperties>
</file>