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3" r:id="rId2"/>
    <p:sldId id="363" r:id="rId3"/>
    <p:sldId id="382" r:id="rId4"/>
    <p:sldId id="383" r:id="rId5"/>
    <p:sldId id="331" r:id="rId6"/>
    <p:sldId id="387" r:id="rId7"/>
    <p:sldId id="384" r:id="rId8"/>
    <p:sldId id="259" r:id="rId9"/>
    <p:sldId id="386" r:id="rId10"/>
    <p:sldId id="385" r:id="rId11"/>
    <p:sldId id="388" r:id="rId12"/>
    <p:sldId id="389" r:id="rId13"/>
    <p:sldId id="390" r:id="rId14"/>
    <p:sldId id="391" r:id="rId15"/>
    <p:sldId id="392" r:id="rId16"/>
    <p:sldId id="393" r:id="rId17"/>
    <p:sldId id="395" r:id="rId18"/>
    <p:sldId id="396" r:id="rId19"/>
    <p:sldId id="397" r:id="rId20"/>
    <p:sldId id="367" r:id="rId21"/>
    <p:sldId id="372" r:id="rId22"/>
    <p:sldId id="369" r:id="rId23"/>
    <p:sldId id="373" r:id="rId24"/>
    <p:sldId id="374" r:id="rId25"/>
    <p:sldId id="36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7" clrIdx="0">
    <p:extLst>
      <p:ext uri="{19B8F6BF-5375-455C-9EA6-DF929625EA0E}">
        <p15:presenceInfo xmlns:p15="http://schemas.microsoft.com/office/powerpoint/2012/main" userId="922b9c7b93af386b" providerId="Windows Live"/>
      </p:ext>
    </p:extLst>
  </p:cmAuthor>
  <p:cmAuthor id="2" name="Laura Sherlock" initials="LS" lastIdx="4" clrIdx="1">
    <p:extLst>
      <p:ext uri="{19B8F6BF-5375-455C-9EA6-DF929625EA0E}">
        <p15:presenceInfo xmlns:p15="http://schemas.microsoft.com/office/powerpoint/2012/main" userId="S::Laura.Sherlock@leicester.gov.uk::b86b06f7-edc9-4f00-bfb9-ddbb2c23c6f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C1C4"/>
    <a:srgbClr val="D2ECED"/>
    <a:srgbClr val="A1D9DB"/>
    <a:srgbClr val="F9A5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2" autoAdjust="0"/>
    <p:restoredTop sz="94660"/>
  </p:normalViewPr>
  <p:slideViewPr>
    <p:cSldViewPr snapToGrid="0">
      <p:cViewPr varScale="1">
        <p:scale>
          <a:sx n="72" d="100"/>
          <a:sy n="72" d="100"/>
        </p:scale>
        <p:origin x="73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leicesterbusinessfestival.com/" TargetMode="External"/><Relationship Id="rId2" Type="http://schemas.openxmlformats.org/officeDocument/2006/relationships/hyperlink" Target="http://www.cipd.co.uk/" TargetMode="External"/><Relationship Id="rId1" Type="http://schemas.openxmlformats.org/officeDocument/2006/relationships/slideLayout" Target="../slideLayouts/slideLayout2.xml"/><Relationship Id="rId6" Type="http://schemas.openxmlformats.org/officeDocument/2006/relationships/hyperlink" Target="http://www.gov.uk/apply-apprenticeship" TargetMode="External"/><Relationship Id="rId5" Type="http://schemas.openxmlformats.org/officeDocument/2006/relationships/hyperlink" Target="http://www.lawsociety.org.uk/" TargetMode="External"/><Relationship Id="rId4" Type="http://schemas.openxmlformats.org/officeDocument/2006/relationships/hyperlink" Target="http://www.icaew.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Tpm4Zetu0qc?list=PLxFbJzCg94kFxawKw1ybFbLoCSVtmC68Y"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962901" y="5124450"/>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323439"/>
          </a:xfrm>
          <a:prstGeom prst="rect">
            <a:avLst/>
          </a:prstGeom>
          <a:noFill/>
        </p:spPr>
        <p:txBody>
          <a:bodyPr wrap="square" rtlCol="0">
            <a:spAutoFit/>
          </a:bodyPr>
          <a:lstStyle/>
          <a:p>
            <a:r>
              <a:rPr lang="en-GB" sz="8000" b="1" dirty="0">
                <a:latin typeface="Segoe UI" panose="020B0502040204020203" pitchFamily="34" charset="0"/>
                <a:cs typeface="Segoe UI" panose="020B0502040204020203" pitchFamily="34" charset="0"/>
              </a:rPr>
              <a:t>Professional Services</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144940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557844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839736" y="-4400634"/>
            <a:ext cx="512528"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73142" y="-4761409"/>
            <a:ext cx="45719"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60310" y="2320119"/>
            <a:ext cx="9423103" cy="4511288"/>
          </a:xfrm>
        </p:spPr>
        <p:txBody>
          <a:bodyPr>
            <a:normAutofit/>
          </a:bodyPr>
          <a:lstStyle/>
          <a:p>
            <a:pPr marL="0" indent="0">
              <a:buNone/>
            </a:pPr>
            <a:r>
              <a:rPr lang="en-GB" sz="2000" dirty="0">
                <a:latin typeface="Segoe UI" panose="020B0502040204020203" pitchFamily="34" charset="0"/>
                <a:cs typeface="Segoe UI" panose="020B0502040204020203" pitchFamily="34" charset="0"/>
              </a:rPr>
              <a:t>Roles in professional services are </a:t>
            </a:r>
            <a:r>
              <a:rPr lang="en-GB" sz="2000" b="1" dirty="0">
                <a:solidFill>
                  <a:srgbClr val="4EC1C4"/>
                </a:solidFill>
                <a:latin typeface="Segoe UI" panose="020B0502040204020203" pitchFamily="34" charset="0"/>
                <a:cs typeface="Segoe UI" panose="020B0502040204020203" pitchFamily="34" charset="0"/>
              </a:rPr>
              <a:t>competitive</a:t>
            </a:r>
            <a:r>
              <a:rPr lang="en-GB" sz="2000" dirty="0">
                <a:latin typeface="Segoe UI" panose="020B0502040204020203" pitchFamily="34" charset="0"/>
                <a:cs typeface="Segoe UI" panose="020B0502040204020203" pitchFamily="34" charset="0"/>
              </a:rPr>
              <a:t> so part of the recruitment to get a job involves what is known as an Assessment Centre.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At Assessment Centres potential candidates have to take part in different activities while people from the business watch and look for certain </a:t>
            </a:r>
            <a:r>
              <a:rPr lang="en-GB" sz="2000" b="1" dirty="0">
                <a:solidFill>
                  <a:srgbClr val="4EC1C4"/>
                </a:solidFill>
                <a:latin typeface="Segoe UI" panose="020B0502040204020203" pitchFamily="34" charset="0"/>
                <a:cs typeface="Segoe UI" panose="020B0502040204020203" pitchFamily="34" charset="0"/>
              </a:rPr>
              <a:t>employability skills</a:t>
            </a:r>
            <a:r>
              <a:rPr lang="en-GB" sz="2000" dirty="0">
                <a:latin typeface="Segoe UI" panose="020B0502040204020203" pitchFamily="34" charset="0"/>
                <a:cs typeface="Segoe UI" panose="020B0502040204020203" pitchFamily="34" charset="0"/>
              </a:rPr>
              <a:t>.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There are no right or wrong answers, business representatives will be looking for different employability skills depending on what the job is.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We are going to try one of these activities now. </a:t>
            </a:r>
          </a:p>
        </p:txBody>
      </p:sp>
      <p:sp>
        <p:nvSpPr>
          <p:cNvPr id="17" name="Oval 16">
            <a:extLst>
              <a:ext uri="{FF2B5EF4-FFF2-40B4-BE49-F238E27FC236}">
                <a16:creationId xmlns:a16="http://schemas.microsoft.com/office/drawing/2014/main" id="{A18316F2-210D-437E-9BDA-4F2DFAB097AC}"/>
              </a:ext>
            </a:extLst>
          </p:cNvPr>
          <p:cNvSpPr/>
          <p:nvPr/>
        </p:nvSpPr>
        <p:spPr>
          <a:xfrm>
            <a:off x="1162719" y="244937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5209AC8-A72A-4445-9B26-58298FEABCBB}"/>
              </a:ext>
            </a:extLst>
          </p:cNvPr>
          <p:cNvSpPr/>
          <p:nvPr/>
        </p:nvSpPr>
        <p:spPr>
          <a:xfrm>
            <a:off x="1162895" y="355242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0006D098-4C54-4BDF-9532-58E10C50E893}"/>
              </a:ext>
            </a:extLst>
          </p:cNvPr>
          <p:cNvSpPr/>
          <p:nvPr/>
        </p:nvSpPr>
        <p:spPr>
          <a:xfrm>
            <a:off x="1162895" y="459608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C8B35EA-A328-40A8-A0AE-3043CCDDB667}"/>
              </a:ext>
            </a:extLst>
          </p:cNvPr>
          <p:cNvSpPr/>
          <p:nvPr/>
        </p:nvSpPr>
        <p:spPr>
          <a:xfrm>
            <a:off x="1162896" y="569914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11" name="Oval 10">
            <a:extLst>
              <a:ext uri="{FF2B5EF4-FFF2-40B4-BE49-F238E27FC236}">
                <a16:creationId xmlns:a16="http://schemas.microsoft.com/office/drawing/2014/main" id="{445FD2A4-6AAA-424A-AD11-37AF46A0DC26}"/>
              </a:ext>
            </a:extLst>
          </p:cNvPr>
          <p:cNvSpPr/>
          <p:nvPr/>
        </p:nvSpPr>
        <p:spPr>
          <a:xfrm>
            <a:off x="9923770" y="542575"/>
            <a:ext cx="314325" cy="314325"/>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CD146A7-2997-4ABC-B145-145600CE562D}"/>
              </a:ext>
            </a:extLst>
          </p:cNvPr>
          <p:cNvSpPr/>
          <p:nvPr/>
        </p:nvSpPr>
        <p:spPr>
          <a:xfrm>
            <a:off x="10600045" y="542575"/>
            <a:ext cx="314325" cy="314325"/>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4CD0EAB-4DEE-496B-8129-9BE24B61A137}"/>
              </a:ext>
            </a:extLst>
          </p:cNvPr>
          <p:cNvSpPr/>
          <p:nvPr/>
        </p:nvSpPr>
        <p:spPr>
          <a:xfrm>
            <a:off x="11276320" y="542575"/>
            <a:ext cx="314325" cy="314325"/>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le 1">
            <a:extLst>
              <a:ext uri="{FF2B5EF4-FFF2-40B4-BE49-F238E27FC236}">
                <a16:creationId xmlns:a16="http://schemas.microsoft.com/office/drawing/2014/main" id="{5F7839D7-14B7-4E35-9617-3207B74BDDC9}"/>
              </a:ext>
            </a:extLst>
          </p:cNvPr>
          <p:cNvSpPr>
            <a:spLocks noGrp="1"/>
          </p:cNvSpPr>
          <p:nvPr>
            <p:ph type="title"/>
          </p:nvPr>
        </p:nvSpPr>
        <p:spPr>
          <a:xfrm>
            <a:off x="0" y="26593"/>
            <a:ext cx="6960358" cy="1412509"/>
          </a:xfrm>
        </p:spPr>
        <p:txBody>
          <a:bodyPr/>
          <a:lstStyle/>
          <a:p>
            <a:pPr algn="ctr"/>
            <a:r>
              <a:rPr lang="en-GB" dirty="0">
                <a:latin typeface="Segoe UI" panose="020B0502040204020203" pitchFamily="34" charset="0"/>
                <a:cs typeface="Segoe UI" panose="020B0502040204020203" pitchFamily="34" charset="0"/>
              </a:rPr>
              <a:t>Activity - Marooned</a:t>
            </a:r>
          </a:p>
        </p:txBody>
      </p:sp>
    </p:spTree>
    <p:extLst>
      <p:ext uri="{BB962C8B-B14F-4D97-AF65-F5344CB8AC3E}">
        <p14:creationId xmlns:p14="http://schemas.microsoft.com/office/powerpoint/2010/main" val="82254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839736" y="-4400634"/>
            <a:ext cx="512528"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26593"/>
            <a:ext cx="6960358" cy="1412509"/>
          </a:xfrm>
        </p:spPr>
        <p:txBody>
          <a:bodyPr/>
          <a:lstStyle/>
          <a:p>
            <a:pPr algn="ctr"/>
            <a:r>
              <a:rPr lang="en-GB" dirty="0">
                <a:latin typeface="Segoe UI" panose="020B0502040204020203" pitchFamily="34" charset="0"/>
                <a:cs typeface="Segoe UI" panose="020B0502040204020203" pitchFamily="34" charset="0"/>
              </a:rPr>
              <a:t>Activity - Marooned</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73142" y="-4761409"/>
            <a:ext cx="45719"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60310" y="2320119"/>
            <a:ext cx="10668472" cy="4511288"/>
          </a:xfrm>
        </p:spPr>
        <p:txBody>
          <a:bodyPr>
            <a:normAutofit/>
          </a:bodyPr>
          <a:lstStyle/>
          <a:p>
            <a:pPr marL="0" indent="0">
              <a:buNone/>
            </a:pPr>
            <a:r>
              <a:rPr lang="en-GB" sz="2000" dirty="0">
                <a:latin typeface="Segoe UI" panose="020B0502040204020203" pitchFamily="34" charset="0"/>
                <a:cs typeface="Segoe UI" panose="020B0502040204020203" pitchFamily="34" charset="0"/>
              </a:rPr>
              <a:t>Get into groups of between 4 and 6.</a:t>
            </a:r>
          </a:p>
          <a:p>
            <a:pPr marL="0" indent="0">
              <a:buNone/>
            </a:pPr>
            <a:r>
              <a:rPr lang="en-GB" sz="2000" dirty="0">
                <a:latin typeface="Segoe UI" panose="020B0502040204020203" pitchFamily="34" charset="0"/>
                <a:cs typeface="Segoe UI" panose="020B0502040204020203" pitchFamily="34" charset="0"/>
              </a:rPr>
              <a:t>You need a pen and a piece of paper. </a:t>
            </a:r>
          </a:p>
          <a:p>
            <a:pPr marL="0" indent="0">
              <a:buNone/>
            </a:pPr>
            <a:r>
              <a:rPr lang="en-GB" sz="2000" dirty="0">
                <a:latin typeface="Segoe UI" panose="020B0502040204020203" pitchFamily="34" charset="0"/>
                <a:cs typeface="Segoe UI" panose="020B0502040204020203" pitchFamily="34" charset="0"/>
              </a:rPr>
              <a:t>Imagine you are marooned together on an island.</a:t>
            </a:r>
          </a:p>
          <a:p>
            <a:pPr marL="0" indent="0">
              <a:buNone/>
            </a:pPr>
            <a:r>
              <a:rPr lang="en-GB" sz="2000" dirty="0">
                <a:latin typeface="Segoe UI" panose="020B0502040204020203" pitchFamily="34" charset="0"/>
                <a:cs typeface="Segoe UI" panose="020B0502040204020203" pitchFamily="34" charset="0"/>
              </a:rPr>
              <a:t>You can only have 5 items with you. That is 5 items per team, not per person.</a:t>
            </a:r>
          </a:p>
          <a:p>
            <a:pPr marL="0" indent="0">
              <a:buNone/>
            </a:pPr>
            <a:r>
              <a:rPr lang="en-GB" sz="2000" dirty="0">
                <a:latin typeface="Segoe UI" panose="020B0502040204020203" pitchFamily="34" charset="0"/>
                <a:cs typeface="Segoe UI" panose="020B0502040204020203" pitchFamily="34" charset="0"/>
              </a:rPr>
              <a:t>You have 15 minutes to decide what these are and have to agree on them. </a:t>
            </a:r>
          </a:p>
          <a:p>
            <a:pPr marL="0" indent="0">
              <a:buNone/>
            </a:pPr>
            <a:r>
              <a:rPr lang="en-GB" sz="2000" dirty="0">
                <a:latin typeface="Segoe UI" panose="020B0502040204020203" pitchFamily="34" charset="0"/>
                <a:cs typeface="Segoe UI" panose="020B0502040204020203" pitchFamily="34" charset="0"/>
              </a:rPr>
              <a:t>Write down all the items the team mention.</a:t>
            </a:r>
          </a:p>
          <a:p>
            <a:pPr marL="0" indent="0">
              <a:buNone/>
            </a:pPr>
            <a:r>
              <a:rPr lang="en-GB" sz="2000" dirty="0">
                <a:latin typeface="Segoe UI" panose="020B0502040204020203" pitchFamily="34" charset="0"/>
                <a:cs typeface="Segoe UI" panose="020B0502040204020203" pitchFamily="34" charset="0"/>
              </a:rPr>
              <a:t>When the time is up, write, draw or circle the 5 items on the reverse of this piece of paper. </a:t>
            </a:r>
          </a:p>
          <a:p>
            <a:pPr marL="0" indent="0">
              <a:buNone/>
            </a:pPr>
            <a:r>
              <a:rPr lang="en-GB" sz="2000" dirty="0">
                <a:latin typeface="Segoe UI" panose="020B0502040204020203" pitchFamily="34" charset="0"/>
                <a:cs typeface="Segoe UI" panose="020B0502040204020203" pitchFamily="34" charset="0"/>
              </a:rPr>
              <a:t>Keep hold of this piece of paper.</a:t>
            </a:r>
          </a:p>
        </p:txBody>
      </p:sp>
      <p:sp>
        <p:nvSpPr>
          <p:cNvPr id="17" name="Oval 16">
            <a:extLst>
              <a:ext uri="{FF2B5EF4-FFF2-40B4-BE49-F238E27FC236}">
                <a16:creationId xmlns:a16="http://schemas.microsoft.com/office/drawing/2014/main" id="{A18316F2-210D-437E-9BDA-4F2DFAB097AC}"/>
              </a:ext>
            </a:extLst>
          </p:cNvPr>
          <p:cNvSpPr/>
          <p:nvPr/>
        </p:nvSpPr>
        <p:spPr>
          <a:xfrm>
            <a:off x="1162719" y="244937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5209AC8-A72A-4445-9B26-58298FEABCBB}"/>
              </a:ext>
            </a:extLst>
          </p:cNvPr>
          <p:cNvSpPr/>
          <p:nvPr/>
        </p:nvSpPr>
        <p:spPr>
          <a:xfrm>
            <a:off x="1168670" y="285242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0006D098-4C54-4BDF-9532-58E10C50E893}"/>
              </a:ext>
            </a:extLst>
          </p:cNvPr>
          <p:cNvSpPr/>
          <p:nvPr/>
        </p:nvSpPr>
        <p:spPr>
          <a:xfrm>
            <a:off x="1162719" y="3253464"/>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C8B35EA-A328-40A8-A0AE-3043CCDDB667}"/>
              </a:ext>
            </a:extLst>
          </p:cNvPr>
          <p:cNvSpPr/>
          <p:nvPr/>
        </p:nvSpPr>
        <p:spPr>
          <a:xfrm>
            <a:off x="1162719" y="365450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11" name="Oval 10">
            <a:extLst>
              <a:ext uri="{FF2B5EF4-FFF2-40B4-BE49-F238E27FC236}">
                <a16:creationId xmlns:a16="http://schemas.microsoft.com/office/drawing/2014/main" id="{445FD2A4-6AAA-424A-AD11-37AF46A0DC26}"/>
              </a:ext>
            </a:extLst>
          </p:cNvPr>
          <p:cNvSpPr/>
          <p:nvPr/>
        </p:nvSpPr>
        <p:spPr>
          <a:xfrm>
            <a:off x="9923770" y="542575"/>
            <a:ext cx="314325" cy="314325"/>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CD146A7-2997-4ABC-B145-145600CE562D}"/>
              </a:ext>
            </a:extLst>
          </p:cNvPr>
          <p:cNvSpPr/>
          <p:nvPr/>
        </p:nvSpPr>
        <p:spPr>
          <a:xfrm>
            <a:off x="10600045" y="542575"/>
            <a:ext cx="314325" cy="314325"/>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4CD0EAB-4DEE-496B-8129-9BE24B61A137}"/>
              </a:ext>
            </a:extLst>
          </p:cNvPr>
          <p:cNvSpPr/>
          <p:nvPr/>
        </p:nvSpPr>
        <p:spPr>
          <a:xfrm>
            <a:off x="11276320" y="542575"/>
            <a:ext cx="314325" cy="314325"/>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F9F2ED0-9014-46F6-B475-8834E3F96073}"/>
              </a:ext>
            </a:extLst>
          </p:cNvPr>
          <p:cNvSpPr/>
          <p:nvPr/>
        </p:nvSpPr>
        <p:spPr>
          <a:xfrm>
            <a:off x="1162719" y="4055552"/>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DBFB8F0-F687-484D-9101-6A2C3FC594F1}"/>
              </a:ext>
            </a:extLst>
          </p:cNvPr>
          <p:cNvSpPr/>
          <p:nvPr/>
        </p:nvSpPr>
        <p:spPr>
          <a:xfrm>
            <a:off x="1162719" y="445659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3F6F4BDF-0384-4A7B-8D54-5E901A25ACCA}"/>
              </a:ext>
            </a:extLst>
          </p:cNvPr>
          <p:cNvSpPr/>
          <p:nvPr/>
        </p:nvSpPr>
        <p:spPr>
          <a:xfrm>
            <a:off x="1162719" y="485964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A8EE3695-7B86-4D32-93CD-0E70E739B250}"/>
              </a:ext>
            </a:extLst>
          </p:cNvPr>
          <p:cNvSpPr/>
          <p:nvPr/>
        </p:nvSpPr>
        <p:spPr>
          <a:xfrm>
            <a:off x="1162719" y="526269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325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P spid="15" grpId="0" animBg="1"/>
      <p:bldP spid="16" grpId="0" animBg="1"/>
      <p:bldP spid="20"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Content Placeholder 4" descr="Diagram&#10;&#10;Description automatically generated">
            <a:extLst>
              <a:ext uri="{FF2B5EF4-FFF2-40B4-BE49-F238E27FC236}">
                <a16:creationId xmlns:a16="http://schemas.microsoft.com/office/drawing/2014/main" id="{F976C2A0-DDB5-4269-A288-520B53B778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080" y="570934"/>
            <a:ext cx="9358495" cy="5709130"/>
          </a:xfrm>
        </p:spPr>
      </p:pic>
    </p:spTree>
    <p:extLst>
      <p:ext uri="{BB962C8B-B14F-4D97-AF65-F5344CB8AC3E}">
        <p14:creationId xmlns:p14="http://schemas.microsoft.com/office/powerpoint/2010/main" val="3160807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839736" y="-4400634"/>
            <a:ext cx="512528"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73142" y="-4761409"/>
            <a:ext cx="45719"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11" name="Oval 10">
            <a:extLst>
              <a:ext uri="{FF2B5EF4-FFF2-40B4-BE49-F238E27FC236}">
                <a16:creationId xmlns:a16="http://schemas.microsoft.com/office/drawing/2014/main" id="{445FD2A4-6AAA-424A-AD11-37AF46A0DC26}"/>
              </a:ext>
            </a:extLst>
          </p:cNvPr>
          <p:cNvSpPr/>
          <p:nvPr/>
        </p:nvSpPr>
        <p:spPr>
          <a:xfrm>
            <a:off x="9923770" y="542575"/>
            <a:ext cx="314325" cy="314325"/>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CD146A7-2997-4ABC-B145-145600CE562D}"/>
              </a:ext>
            </a:extLst>
          </p:cNvPr>
          <p:cNvSpPr/>
          <p:nvPr/>
        </p:nvSpPr>
        <p:spPr>
          <a:xfrm>
            <a:off x="10600045" y="542575"/>
            <a:ext cx="314325" cy="314325"/>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4CD0EAB-4DEE-496B-8129-9BE24B61A137}"/>
              </a:ext>
            </a:extLst>
          </p:cNvPr>
          <p:cNvSpPr/>
          <p:nvPr/>
        </p:nvSpPr>
        <p:spPr>
          <a:xfrm>
            <a:off x="11276320" y="542575"/>
            <a:ext cx="314325" cy="314325"/>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le 1">
            <a:extLst>
              <a:ext uri="{FF2B5EF4-FFF2-40B4-BE49-F238E27FC236}">
                <a16:creationId xmlns:a16="http://schemas.microsoft.com/office/drawing/2014/main" id="{6C7E845B-412A-4358-AC71-45240F2F64E4}"/>
              </a:ext>
            </a:extLst>
          </p:cNvPr>
          <p:cNvSpPr>
            <a:spLocks noGrp="1"/>
          </p:cNvSpPr>
          <p:nvPr>
            <p:ph type="title"/>
          </p:nvPr>
        </p:nvSpPr>
        <p:spPr>
          <a:xfrm>
            <a:off x="0" y="26593"/>
            <a:ext cx="6960358" cy="1412509"/>
          </a:xfrm>
        </p:spPr>
        <p:txBody>
          <a:bodyPr/>
          <a:lstStyle/>
          <a:p>
            <a:pPr algn="ctr"/>
            <a:r>
              <a:rPr lang="en-GB" dirty="0">
                <a:latin typeface="Segoe UI" panose="020B0502040204020203" pitchFamily="34" charset="0"/>
                <a:cs typeface="Segoe UI" panose="020B0502040204020203" pitchFamily="34" charset="0"/>
              </a:rPr>
              <a:t>Activity - Marooned</a:t>
            </a:r>
          </a:p>
        </p:txBody>
      </p:sp>
      <p:sp>
        <p:nvSpPr>
          <p:cNvPr id="9" name="Rectangle 8">
            <a:extLst>
              <a:ext uri="{FF2B5EF4-FFF2-40B4-BE49-F238E27FC236}">
                <a16:creationId xmlns:a16="http://schemas.microsoft.com/office/drawing/2014/main" id="{6FD22711-3A04-452C-83D3-98D63812BE91}"/>
              </a:ext>
            </a:extLst>
          </p:cNvPr>
          <p:cNvSpPr/>
          <p:nvPr/>
        </p:nvSpPr>
        <p:spPr>
          <a:xfrm>
            <a:off x="873456" y="2321542"/>
            <a:ext cx="10211795" cy="1938992"/>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There are no ‘right’ or ‘wrong’ answers.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This activity was about getting to know your </a:t>
            </a:r>
            <a:r>
              <a:rPr lang="en-GB" sz="2000" b="1" dirty="0">
                <a:solidFill>
                  <a:srgbClr val="4EC1C4"/>
                </a:solidFill>
                <a:latin typeface="Segoe UI" panose="020B0502040204020203" pitchFamily="34" charset="0"/>
                <a:cs typeface="Segoe UI" panose="020B0502040204020203" pitchFamily="34" charset="0"/>
              </a:rPr>
              <a:t>strengths</a:t>
            </a:r>
            <a:r>
              <a:rPr lang="en-GB" sz="2000" dirty="0">
                <a:latin typeface="Segoe UI" panose="020B0502040204020203" pitchFamily="34" charset="0"/>
                <a:cs typeface="Segoe UI" panose="020B0502040204020203" pitchFamily="34" charset="0"/>
              </a:rPr>
              <a:t> and </a:t>
            </a:r>
            <a:r>
              <a:rPr lang="en-GB" sz="2000" b="1" dirty="0">
                <a:solidFill>
                  <a:srgbClr val="4EC1C4"/>
                </a:solidFill>
                <a:latin typeface="Segoe UI" panose="020B0502040204020203" pitchFamily="34" charset="0"/>
                <a:cs typeface="Segoe UI" panose="020B0502040204020203" pitchFamily="34" charset="0"/>
              </a:rPr>
              <a:t>weaknesses</a:t>
            </a:r>
            <a:r>
              <a:rPr lang="en-GB" sz="2000" dirty="0">
                <a:latin typeface="Segoe UI" panose="020B0502040204020203" pitchFamily="34" charset="0"/>
                <a:cs typeface="Segoe UI" panose="020B0502040204020203" pitchFamily="34" charset="0"/>
              </a:rPr>
              <a:t>, which skills you do well and which you need to work on.</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do we mean by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401912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6096000" y="2375286"/>
            <a:ext cx="6096000" cy="4482714"/>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0" y="2375286"/>
            <a:ext cx="6096000" cy="4482714"/>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a:latin typeface="Segoe UI" panose="020B0502040204020203" pitchFamily="34" charset="0"/>
                <a:cs typeface="Segoe UI" panose="020B0502040204020203" pitchFamily="34" charset="0"/>
              </a:rPr>
              <a:t>Skills</a:t>
            </a:r>
            <a:endParaRPr lang="en-GB" sz="4400"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599833" y="2953741"/>
            <a:ext cx="4939353" cy="588488"/>
          </a:xfrm>
        </p:spPr>
        <p:txBody>
          <a:bodyPr>
            <a:noAutofit/>
          </a:bodyPr>
          <a:lstStyle/>
          <a:p>
            <a:pPr marL="0" indent="0">
              <a:buNone/>
            </a:pPr>
            <a:r>
              <a:rPr lang="en-GB" sz="2400" b="1" dirty="0">
                <a:solidFill>
                  <a:srgbClr val="4EC1C4"/>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754627" y="2746726"/>
            <a:ext cx="5130423" cy="1138773"/>
          </a:xfrm>
          <a:prstGeom prst="rect">
            <a:avLst/>
          </a:prstGeom>
        </p:spPr>
        <p:txBody>
          <a:bodyPr wrap="square">
            <a:spAutoFit/>
          </a:bodyPr>
          <a:lstStyle/>
          <a:p>
            <a:r>
              <a:rPr lang="en-GB" sz="2400" b="1" dirty="0">
                <a:solidFill>
                  <a:srgbClr val="4EC1C4"/>
                </a:solidFill>
                <a:latin typeface="Segoe UI" panose="020B0502040204020203" pitchFamily="34" charset="0"/>
                <a:cs typeface="Segoe UI" panose="020B0502040204020203" pitchFamily="34" charset="0"/>
              </a:rPr>
              <a:t>Soft Skills, Transferable Skills, or Employability Skills</a:t>
            </a:r>
            <a:endParaRPr lang="en-GB" b="1" dirty="0">
              <a:solidFill>
                <a:srgbClr val="4EC1C4"/>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677388" y="3821375"/>
            <a:ext cx="4466082" cy="1200329"/>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how to file a law suit if you are a lawyer.</a:t>
            </a:r>
          </a:p>
          <a:p>
            <a:endParaRPr lang="en-GB"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6761919" y="3823872"/>
            <a:ext cx="4470782"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4EC1C4"/>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2" name="Oval 1">
            <a:extLst>
              <a:ext uri="{FF2B5EF4-FFF2-40B4-BE49-F238E27FC236}">
                <a16:creationId xmlns:a16="http://schemas.microsoft.com/office/drawing/2014/main" id="{CA271BBB-5969-40EC-ACE0-0149762CECDE}"/>
              </a:ext>
            </a:extLst>
          </p:cNvPr>
          <p:cNvSpPr/>
          <p:nvPr/>
        </p:nvSpPr>
        <p:spPr>
          <a:xfrm>
            <a:off x="9886121" y="503583"/>
            <a:ext cx="344557" cy="344556"/>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3D87732-985F-4521-B382-B70209D576FA}"/>
              </a:ext>
            </a:extLst>
          </p:cNvPr>
          <p:cNvSpPr/>
          <p:nvPr/>
        </p:nvSpPr>
        <p:spPr>
          <a:xfrm>
            <a:off x="10542103" y="503583"/>
            <a:ext cx="344557" cy="344556"/>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0A53096-D792-47CB-AB68-2D56A3FCA05C}"/>
              </a:ext>
            </a:extLst>
          </p:cNvPr>
          <p:cNvSpPr/>
          <p:nvPr/>
        </p:nvSpPr>
        <p:spPr>
          <a:xfrm>
            <a:off x="11232701" y="503583"/>
            <a:ext cx="344557" cy="344556"/>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AE8F710-03AB-4520-ADA1-07A343911C4A}"/>
              </a:ext>
            </a:extLst>
          </p:cNvPr>
          <p:cNvSpPr/>
          <p:nvPr/>
        </p:nvSpPr>
        <p:spPr>
          <a:xfrm>
            <a:off x="0" y="1351722"/>
            <a:ext cx="12192000" cy="7487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0905BD5-2747-407B-8D94-D079AED656C4}"/>
              </a:ext>
            </a:extLst>
          </p:cNvPr>
          <p:cNvSpPr/>
          <p:nvPr/>
        </p:nvSpPr>
        <p:spPr>
          <a:xfrm>
            <a:off x="374818" y="1705740"/>
            <a:ext cx="6096000" cy="400110"/>
          </a:xfrm>
          <a:prstGeom prst="rect">
            <a:avLst/>
          </a:prstGeom>
        </p:spPr>
        <p:txBody>
          <a:bodyPr>
            <a:spAutoFit/>
          </a:bodyPr>
          <a:lstStyle/>
          <a:p>
            <a:r>
              <a:rPr lang="en-GB" sz="2000" dirty="0">
                <a:latin typeface="Segoe UI" panose="020B0502040204020203" pitchFamily="34" charset="0"/>
                <a:cs typeface="Segoe UI" panose="020B0502040204020203" pitchFamily="34" charset="0"/>
              </a:rPr>
              <a:t>There are two categories of skills:</a:t>
            </a:r>
          </a:p>
        </p:txBody>
      </p:sp>
    </p:spTree>
    <p:extLst>
      <p:ext uri="{BB962C8B-B14F-4D97-AF65-F5344CB8AC3E}">
        <p14:creationId xmlns:p14="http://schemas.microsoft.com/office/powerpoint/2010/main" val="337623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9321421" y="1426593"/>
            <a:ext cx="2870579" cy="5431407"/>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a:latin typeface="Segoe UI" panose="020B0502040204020203" pitchFamily="34" charset="0"/>
                <a:cs typeface="Segoe UI" panose="020B0502040204020203" pitchFamily="34" charset="0"/>
              </a:rPr>
              <a:t>Skills</a:t>
            </a:r>
            <a:endParaRPr lang="en-GB" sz="440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9689909" y="2249470"/>
            <a:ext cx="2133601" cy="3785652"/>
          </a:xfrm>
          <a:prstGeom prst="rect">
            <a:avLst/>
          </a:prstGeom>
        </p:spPr>
        <p:txBody>
          <a:bodyPr wrap="square">
            <a:spAutoFit/>
          </a:bodyPr>
          <a:lstStyle/>
          <a:p>
            <a:pPr algn="ctr"/>
            <a:r>
              <a:rPr lang="en-GB" sz="2400" b="1" dirty="0">
                <a:solidFill>
                  <a:srgbClr val="4EC1C4"/>
                </a:solidFill>
                <a:latin typeface="Segoe UI" panose="020B0502040204020203" pitchFamily="34" charset="0"/>
                <a:cs typeface="Segoe UI" panose="020B0502040204020203" pitchFamily="34" charset="0"/>
              </a:rPr>
              <a:t>Listening</a:t>
            </a:r>
          </a:p>
          <a:p>
            <a:pPr algn="ctr"/>
            <a:r>
              <a:rPr lang="en-GB" sz="2400" b="1" dirty="0">
                <a:solidFill>
                  <a:srgbClr val="4EC1C4"/>
                </a:solidFill>
                <a:latin typeface="Segoe UI" panose="020B0502040204020203" pitchFamily="34" charset="0"/>
                <a:cs typeface="Segoe UI" panose="020B0502040204020203" pitchFamily="34" charset="0"/>
              </a:rPr>
              <a:t>Speaking</a:t>
            </a:r>
          </a:p>
          <a:p>
            <a:pPr algn="ctr"/>
            <a:r>
              <a:rPr lang="en-GB" sz="2400" b="1" dirty="0">
                <a:solidFill>
                  <a:srgbClr val="4EC1C4"/>
                </a:solidFill>
                <a:latin typeface="Segoe UI" panose="020B0502040204020203" pitchFamily="34" charset="0"/>
                <a:cs typeface="Segoe UI" panose="020B0502040204020203" pitchFamily="34" charset="0"/>
              </a:rPr>
              <a:t>Problem Solving</a:t>
            </a:r>
          </a:p>
          <a:p>
            <a:pPr algn="ctr"/>
            <a:r>
              <a:rPr lang="en-GB" sz="2400" b="1" dirty="0">
                <a:solidFill>
                  <a:srgbClr val="4EC1C4"/>
                </a:solidFill>
                <a:latin typeface="Segoe UI" panose="020B0502040204020203" pitchFamily="34" charset="0"/>
                <a:cs typeface="Segoe UI" panose="020B0502040204020203" pitchFamily="34" charset="0"/>
              </a:rPr>
              <a:t>Creativity</a:t>
            </a:r>
          </a:p>
          <a:p>
            <a:pPr algn="ctr"/>
            <a:r>
              <a:rPr lang="en-GB" sz="2400" b="1" dirty="0">
                <a:solidFill>
                  <a:srgbClr val="4EC1C4"/>
                </a:solidFill>
                <a:latin typeface="Segoe UI" panose="020B0502040204020203" pitchFamily="34" charset="0"/>
                <a:cs typeface="Segoe UI" panose="020B0502040204020203" pitchFamily="34" charset="0"/>
              </a:rPr>
              <a:t>Staying Positive</a:t>
            </a:r>
          </a:p>
          <a:p>
            <a:pPr algn="ctr"/>
            <a:r>
              <a:rPr lang="en-GB" sz="2400" b="1" dirty="0">
                <a:solidFill>
                  <a:srgbClr val="4EC1C4"/>
                </a:solidFill>
                <a:latin typeface="Segoe UI" panose="020B0502040204020203" pitchFamily="34" charset="0"/>
                <a:cs typeface="Segoe UI" panose="020B0502040204020203" pitchFamily="34" charset="0"/>
              </a:rPr>
              <a:t>Aiming High</a:t>
            </a:r>
          </a:p>
          <a:p>
            <a:pPr algn="ctr"/>
            <a:r>
              <a:rPr lang="en-GB" sz="2400" b="1" dirty="0">
                <a:solidFill>
                  <a:srgbClr val="4EC1C4"/>
                </a:solidFill>
                <a:latin typeface="Segoe UI" panose="020B0502040204020203" pitchFamily="34" charset="0"/>
                <a:cs typeface="Segoe UI" panose="020B0502040204020203" pitchFamily="34" charset="0"/>
              </a:rPr>
              <a:t>Leadership</a:t>
            </a:r>
          </a:p>
          <a:p>
            <a:pPr algn="ctr"/>
            <a:r>
              <a:rPr lang="en-GB" sz="2400" b="1" dirty="0">
                <a:solidFill>
                  <a:srgbClr val="4EC1C4"/>
                </a:solidFill>
                <a:latin typeface="Segoe UI" panose="020B0502040204020203" pitchFamily="34" charset="0"/>
                <a:cs typeface="Segoe UI" panose="020B0502040204020203" pitchFamily="34" charset="0"/>
              </a:rPr>
              <a:t>Team Work</a:t>
            </a:r>
          </a:p>
        </p:txBody>
      </p:sp>
      <p:sp>
        <p:nvSpPr>
          <p:cNvPr id="2" name="Oval 1">
            <a:extLst>
              <a:ext uri="{FF2B5EF4-FFF2-40B4-BE49-F238E27FC236}">
                <a16:creationId xmlns:a16="http://schemas.microsoft.com/office/drawing/2014/main" id="{CA271BBB-5969-40EC-ACE0-0149762CECDE}"/>
              </a:ext>
            </a:extLst>
          </p:cNvPr>
          <p:cNvSpPr/>
          <p:nvPr/>
        </p:nvSpPr>
        <p:spPr>
          <a:xfrm>
            <a:off x="9886121" y="503583"/>
            <a:ext cx="344557" cy="344556"/>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3D87732-985F-4521-B382-B70209D576FA}"/>
              </a:ext>
            </a:extLst>
          </p:cNvPr>
          <p:cNvSpPr/>
          <p:nvPr/>
        </p:nvSpPr>
        <p:spPr>
          <a:xfrm>
            <a:off x="10542103" y="503583"/>
            <a:ext cx="344557" cy="344556"/>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0A53096-D792-47CB-AB68-2D56A3FCA05C}"/>
              </a:ext>
            </a:extLst>
          </p:cNvPr>
          <p:cNvSpPr/>
          <p:nvPr/>
        </p:nvSpPr>
        <p:spPr>
          <a:xfrm>
            <a:off x="11232701" y="503583"/>
            <a:ext cx="344557" cy="344556"/>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AE8F710-03AB-4520-ADA1-07A343911C4A}"/>
              </a:ext>
            </a:extLst>
          </p:cNvPr>
          <p:cNvSpPr/>
          <p:nvPr/>
        </p:nvSpPr>
        <p:spPr>
          <a:xfrm>
            <a:off x="0" y="1351722"/>
            <a:ext cx="12192000" cy="7487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0905BD5-2747-407B-8D94-D079AED656C4}"/>
              </a:ext>
            </a:extLst>
          </p:cNvPr>
          <p:cNvSpPr/>
          <p:nvPr/>
        </p:nvSpPr>
        <p:spPr>
          <a:xfrm>
            <a:off x="374817" y="1705740"/>
            <a:ext cx="8578113" cy="4708981"/>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The </a:t>
            </a:r>
            <a:r>
              <a:rPr lang="en-GB" sz="2000" b="1" dirty="0">
                <a:solidFill>
                  <a:srgbClr val="4EC1C4"/>
                </a:solidFill>
                <a:latin typeface="Segoe UI" panose="020B0502040204020203" pitchFamily="34" charset="0"/>
                <a:cs typeface="Segoe UI" panose="020B0502040204020203" pitchFamily="34" charset="0"/>
              </a:rPr>
              <a:t>soft / transferable / employability skills </a:t>
            </a:r>
            <a:r>
              <a:rPr lang="en-GB" sz="2000" dirty="0">
                <a:latin typeface="Segoe UI" panose="020B0502040204020203" pitchFamily="34" charset="0"/>
                <a:cs typeface="Segoe UI" panose="020B0502040204020203" pitchFamily="34" charset="0"/>
              </a:rPr>
              <a:t>will be assessed throughout a job application; from your CV and application form to job interviews and assessment centres.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You have demonstrated all of these skills during Marooned.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You have discussed and debated yours and your teammates’ ideas and come to a group decision. However, some of you will have been more creative, some of you will have been better at listening.</a:t>
            </a:r>
          </a:p>
          <a:p>
            <a:endParaRPr lang="en-GB" sz="2000" dirty="0">
              <a:latin typeface="Segoe UI" panose="020B0502040204020203" pitchFamily="34" charset="0"/>
              <a:cs typeface="Segoe UI" panose="020B0502040204020203" pitchFamily="34" charset="0"/>
            </a:endParaRPr>
          </a:p>
          <a:p>
            <a:r>
              <a:rPr lang="en-GB" sz="2000" b="1" dirty="0">
                <a:solidFill>
                  <a:srgbClr val="4EC1C4"/>
                </a:solidFill>
                <a:latin typeface="Segoe UI" panose="020B0502040204020203" pitchFamily="34" charset="0"/>
                <a:cs typeface="Segoe UI" panose="020B0502040204020203" pitchFamily="34" charset="0"/>
              </a:rPr>
              <a:t>What are your strengths and what are your weaknesses?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Write down the skill you think you are best at and a skill you think you would like to work on. </a:t>
            </a: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385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9321421" y="1426593"/>
            <a:ext cx="2870579" cy="5431407"/>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Activity – Marooned </a:t>
            </a:r>
            <a:r>
              <a:rPr lang="en-GB" sz="4400" i="1" dirty="0">
                <a:latin typeface="Segoe UI" panose="020B0502040204020203" pitchFamily="34" charset="0"/>
                <a:cs typeface="Segoe UI" panose="020B0502040204020203" pitchFamily="34" charset="0"/>
              </a:rPr>
              <a:t>again</a:t>
            </a:r>
            <a:endParaRPr lang="en-GB" sz="440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9689909" y="2249470"/>
            <a:ext cx="2133601" cy="3785652"/>
          </a:xfrm>
          <a:prstGeom prst="rect">
            <a:avLst/>
          </a:prstGeom>
        </p:spPr>
        <p:txBody>
          <a:bodyPr wrap="square">
            <a:spAutoFit/>
          </a:bodyPr>
          <a:lstStyle/>
          <a:p>
            <a:pPr algn="ctr"/>
            <a:r>
              <a:rPr lang="en-GB" sz="2400" b="1" dirty="0">
                <a:solidFill>
                  <a:srgbClr val="4EC1C4"/>
                </a:solidFill>
                <a:latin typeface="Segoe UI" panose="020B0502040204020203" pitchFamily="34" charset="0"/>
                <a:cs typeface="Segoe UI" panose="020B0502040204020203" pitchFamily="34" charset="0"/>
              </a:rPr>
              <a:t>Listening</a:t>
            </a:r>
          </a:p>
          <a:p>
            <a:pPr algn="ctr"/>
            <a:r>
              <a:rPr lang="en-GB" sz="2400" b="1" dirty="0">
                <a:solidFill>
                  <a:srgbClr val="4EC1C4"/>
                </a:solidFill>
                <a:latin typeface="Segoe UI" panose="020B0502040204020203" pitchFamily="34" charset="0"/>
                <a:cs typeface="Segoe UI" panose="020B0502040204020203" pitchFamily="34" charset="0"/>
              </a:rPr>
              <a:t>Speaking</a:t>
            </a:r>
          </a:p>
          <a:p>
            <a:pPr algn="ctr"/>
            <a:r>
              <a:rPr lang="en-GB" sz="2400" b="1" dirty="0">
                <a:solidFill>
                  <a:srgbClr val="4EC1C4"/>
                </a:solidFill>
                <a:latin typeface="Segoe UI" panose="020B0502040204020203" pitchFamily="34" charset="0"/>
                <a:cs typeface="Segoe UI" panose="020B0502040204020203" pitchFamily="34" charset="0"/>
              </a:rPr>
              <a:t>Problem Solving</a:t>
            </a:r>
          </a:p>
          <a:p>
            <a:pPr algn="ctr"/>
            <a:r>
              <a:rPr lang="en-GB" sz="2400" b="1" dirty="0">
                <a:solidFill>
                  <a:srgbClr val="4EC1C4"/>
                </a:solidFill>
                <a:latin typeface="Segoe UI" panose="020B0502040204020203" pitchFamily="34" charset="0"/>
                <a:cs typeface="Segoe UI" panose="020B0502040204020203" pitchFamily="34" charset="0"/>
              </a:rPr>
              <a:t>Creativity</a:t>
            </a:r>
          </a:p>
          <a:p>
            <a:pPr algn="ctr"/>
            <a:r>
              <a:rPr lang="en-GB" sz="2400" b="1" dirty="0">
                <a:solidFill>
                  <a:srgbClr val="4EC1C4"/>
                </a:solidFill>
                <a:latin typeface="Segoe UI" panose="020B0502040204020203" pitchFamily="34" charset="0"/>
                <a:cs typeface="Segoe UI" panose="020B0502040204020203" pitchFamily="34" charset="0"/>
              </a:rPr>
              <a:t>Staying Positive</a:t>
            </a:r>
          </a:p>
          <a:p>
            <a:pPr algn="ctr"/>
            <a:r>
              <a:rPr lang="en-GB" sz="2400" b="1" dirty="0">
                <a:solidFill>
                  <a:srgbClr val="4EC1C4"/>
                </a:solidFill>
                <a:latin typeface="Segoe UI" panose="020B0502040204020203" pitchFamily="34" charset="0"/>
                <a:cs typeface="Segoe UI" panose="020B0502040204020203" pitchFamily="34" charset="0"/>
              </a:rPr>
              <a:t>Aiming High</a:t>
            </a:r>
          </a:p>
          <a:p>
            <a:pPr algn="ctr"/>
            <a:r>
              <a:rPr lang="en-GB" sz="2400" b="1" dirty="0">
                <a:solidFill>
                  <a:srgbClr val="4EC1C4"/>
                </a:solidFill>
                <a:latin typeface="Segoe UI" panose="020B0502040204020203" pitchFamily="34" charset="0"/>
                <a:cs typeface="Segoe UI" panose="020B0502040204020203" pitchFamily="34" charset="0"/>
              </a:rPr>
              <a:t>Leadership</a:t>
            </a:r>
          </a:p>
          <a:p>
            <a:pPr algn="ctr"/>
            <a:r>
              <a:rPr lang="en-GB" sz="2400" b="1" dirty="0">
                <a:solidFill>
                  <a:srgbClr val="4EC1C4"/>
                </a:solidFill>
                <a:latin typeface="Segoe UI" panose="020B0502040204020203" pitchFamily="34" charset="0"/>
                <a:cs typeface="Segoe UI" panose="020B0502040204020203" pitchFamily="34" charset="0"/>
              </a:rPr>
              <a:t>Team Work</a:t>
            </a:r>
          </a:p>
        </p:txBody>
      </p:sp>
      <p:sp>
        <p:nvSpPr>
          <p:cNvPr id="2" name="Oval 1">
            <a:extLst>
              <a:ext uri="{FF2B5EF4-FFF2-40B4-BE49-F238E27FC236}">
                <a16:creationId xmlns:a16="http://schemas.microsoft.com/office/drawing/2014/main" id="{CA271BBB-5969-40EC-ACE0-0149762CECDE}"/>
              </a:ext>
            </a:extLst>
          </p:cNvPr>
          <p:cNvSpPr/>
          <p:nvPr/>
        </p:nvSpPr>
        <p:spPr>
          <a:xfrm>
            <a:off x="9886121" y="503583"/>
            <a:ext cx="344557" cy="344556"/>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3D87732-985F-4521-B382-B70209D576FA}"/>
              </a:ext>
            </a:extLst>
          </p:cNvPr>
          <p:cNvSpPr/>
          <p:nvPr/>
        </p:nvSpPr>
        <p:spPr>
          <a:xfrm>
            <a:off x="10542103" y="503583"/>
            <a:ext cx="344557" cy="344556"/>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0A53096-D792-47CB-AB68-2D56A3FCA05C}"/>
              </a:ext>
            </a:extLst>
          </p:cNvPr>
          <p:cNvSpPr/>
          <p:nvPr/>
        </p:nvSpPr>
        <p:spPr>
          <a:xfrm>
            <a:off x="11232701" y="503583"/>
            <a:ext cx="344557" cy="344556"/>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AE8F710-03AB-4520-ADA1-07A343911C4A}"/>
              </a:ext>
            </a:extLst>
          </p:cNvPr>
          <p:cNvSpPr/>
          <p:nvPr/>
        </p:nvSpPr>
        <p:spPr>
          <a:xfrm>
            <a:off x="0" y="1351722"/>
            <a:ext cx="12192000" cy="7487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0905BD5-2747-407B-8D94-D079AED656C4}"/>
              </a:ext>
            </a:extLst>
          </p:cNvPr>
          <p:cNvSpPr/>
          <p:nvPr/>
        </p:nvSpPr>
        <p:spPr>
          <a:xfrm>
            <a:off x="374817" y="1705740"/>
            <a:ext cx="8741887" cy="4708981"/>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Now we are going to do Marooned again.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outcome is still important, what 5 things do you need to survive on a desert island?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BUT, this time, I want you to focus on the skill you said you would like to improve.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Use the piece of paper you wrote down your ideas on during the last game and use this to debate what your items will be.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You have 5 minutes to decide what the 5 items are and have to agree on them.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Write, draw or circle the 5 items on the paper.</a:t>
            </a:r>
          </a:p>
        </p:txBody>
      </p:sp>
    </p:spTree>
    <p:extLst>
      <p:ext uri="{BB962C8B-B14F-4D97-AF65-F5344CB8AC3E}">
        <p14:creationId xmlns:p14="http://schemas.microsoft.com/office/powerpoint/2010/main" val="39939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Content Placeholder 4" descr="Diagram&#10;&#10;Description automatically generated">
            <a:extLst>
              <a:ext uri="{FF2B5EF4-FFF2-40B4-BE49-F238E27FC236}">
                <a16:creationId xmlns:a16="http://schemas.microsoft.com/office/drawing/2014/main" id="{F976C2A0-DDB5-4269-A288-520B53B778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080" y="570934"/>
            <a:ext cx="9358495" cy="5709130"/>
          </a:xfrm>
        </p:spPr>
      </p:pic>
    </p:spTree>
    <p:extLst>
      <p:ext uri="{BB962C8B-B14F-4D97-AF65-F5344CB8AC3E}">
        <p14:creationId xmlns:p14="http://schemas.microsoft.com/office/powerpoint/2010/main" val="2420596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9321421" y="1426593"/>
            <a:ext cx="2870579" cy="5431407"/>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Activity – Marooned </a:t>
            </a:r>
            <a:r>
              <a:rPr lang="en-GB" sz="4400" i="1" dirty="0">
                <a:latin typeface="Segoe UI" panose="020B0502040204020203" pitchFamily="34" charset="0"/>
                <a:cs typeface="Segoe UI" panose="020B0502040204020203" pitchFamily="34" charset="0"/>
              </a:rPr>
              <a:t>again</a:t>
            </a:r>
            <a:endParaRPr lang="en-GB" sz="440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9689909" y="2249470"/>
            <a:ext cx="2133601" cy="3785652"/>
          </a:xfrm>
          <a:prstGeom prst="rect">
            <a:avLst/>
          </a:prstGeom>
        </p:spPr>
        <p:txBody>
          <a:bodyPr wrap="square">
            <a:spAutoFit/>
          </a:bodyPr>
          <a:lstStyle/>
          <a:p>
            <a:pPr algn="ctr"/>
            <a:r>
              <a:rPr lang="en-GB" sz="2400" b="1" dirty="0">
                <a:solidFill>
                  <a:srgbClr val="4EC1C4"/>
                </a:solidFill>
                <a:latin typeface="Segoe UI" panose="020B0502040204020203" pitchFamily="34" charset="0"/>
                <a:cs typeface="Segoe UI" panose="020B0502040204020203" pitchFamily="34" charset="0"/>
              </a:rPr>
              <a:t>Listening</a:t>
            </a:r>
          </a:p>
          <a:p>
            <a:pPr algn="ctr"/>
            <a:r>
              <a:rPr lang="en-GB" sz="2400" b="1" dirty="0">
                <a:solidFill>
                  <a:srgbClr val="4EC1C4"/>
                </a:solidFill>
                <a:latin typeface="Segoe UI" panose="020B0502040204020203" pitchFamily="34" charset="0"/>
                <a:cs typeface="Segoe UI" panose="020B0502040204020203" pitchFamily="34" charset="0"/>
              </a:rPr>
              <a:t>Speaking</a:t>
            </a:r>
          </a:p>
          <a:p>
            <a:pPr algn="ctr"/>
            <a:r>
              <a:rPr lang="en-GB" sz="2400" b="1" dirty="0">
                <a:solidFill>
                  <a:srgbClr val="4EC1C4"/>
                </a:solidFill>
                <a:latin typeface="Segoe UI" panose="020B0502040204020203" pitchFamily="34" charset="0"/>
                <a:cs typeface="Segoe UI" panose="020B0502040204020203" pitchFamily="34" charset="0"/>
              </a:rPr>
              <a:t>Problem Solving</a:t>
            </a:r>
          </a:p>
          <a:p>
            <a:pPr algn="ctr"/>
            <a:r>
              <a:rPr lang="en-GB" sz="2400" b="1" dirty="0">
                <a:solidFill>
                  <a:srgbClr val="4EC1C4"/>
                </a:solidFill>
                <a:latin typeface="Segoe UI" panose="020B0502040204020203" pitchFamily="34" charset="0"/>
                <a:cs typeface="Segoe UI" panose="020B0502040204020203" pitchFamily="34" charset="0"/>
              </a:rPr>
              <a:t>Creativity</a:t>
            </a:r>
          </a:p>
          <a:p>
            <a:pPr algn="ctr"/>
            <a:r>
              <a:rPr lang="en-GB" sz="2400" b="1" dirty="0">
                <a:solidFill>
                  <a:srgbClr val="4EC1C4"/>
                </a:solidFill>
                <a:latin typeface="Segoe UI" panose="020B0502040204020203" pitchFamily="34" charset="0"/>
                <a:cs typeface="Segoe UI" panose="020B0502040204020203" pitchFamily="34" charset="0"/>
              </a:rPr>
              <a:t>Staying Positive</a:t>
            </a:r>
          </a:p>
          <a:p>
            <a:pPr algn="ctr"/>
            <a:r>
              <a:rPr lang="en-GB" sz="2400" b="1" dirty="0">
                <a:solidFill>
                  <a:srgbClr val="4EC1C4"/>
                </a:solidFill>
                <a:latin typeface="Segoe UI" panose="020B0502040204020203" pitchFamily="34" charset="0"/>
                <a:cs typeface="Segoe UI" panose="020B0502040204020203" pitchFamily="34" charset="0"/>
              </a:rPr>
              <a:t>Aiming High</a:t>
            </a:r>
          </a:p>
          <a:p>
            <a:pPr algn="ctr"/>
            <a:r>
              <a:rPr lang="en-GB" sz="2400" b="1" dirty="0">
                <a:solidFill>
                  <a:srgbClr val="4EC1C4"/>
                </a:solidFill>
                <a:latin typeface="Segoe UI" panose="020B0502040204020203" pitchFamily="34" charset="0"/>
                <a:cs typeface="Segoe UI" panose="020B0502040204020203" pitchFamily="34" charset="0"/>
              </a:rPr>
              <a:t>Leadership</a:t>
            </a:r>
          </a:p>
          <a:p>
            <a:pPr algn="ctr"/>
            <a:r>
              <a:rPr lang="en-GB" sz="2400" b="1" dirty="0">
                <a:solidFill>
                  <a:srgbClr val="4EC1C4"/>
                </a:solidFill>
                <a:latin typeface="Segoe UI" panose="020B0502040204020203" pitchFamily="34" charset="0"/>
                <a:cs typeface="Segoe UI" panose="020B0502040204020203" pitchFamily="34" charset="0"/>
              </a:rPr>
              <a:t>Team Work</a:t>
            </a:r>
          </a:p>
        </p:txBody>
      </p:sp>
      <p:sp>
        <p:nvSpPr>
          <p:cNvPr id="2" name="Oval 1">
            <a:extLst>
              <a:ext uri="{FF2B5EF4-FFF2-40B4-BE49-F238E27FC236}">
                <a16:creationId xmlns:a16="http://schemas.microsoft.com/office/drawing/2014/main" id="{CA271BBB-5969-40EC-ACE0-0149762CECDE}"/>
              </a:ext>
            </a:extLst>
          </p:cNvPr>
          <p:cNvSpPr/>
          <p:nvPr/>
        </p:nvSpPr>
        <p:spPr>
          <a:xfrm>
            <a:off x="9886121" y="503583"/>
            <a:ext cx="344557" cy="344556"/>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3D87732-985F-4521-B382-B70209D576FA}"/>
              </a:ext>
            </a:extLst>
          </p:cNvPr>
          <p:cNvSpPr/>
          <p:nvPr/>
        </p:nvSpPr>
        <p:spPr>
          <a:xfrm>
            <a:off x="10542103" y="503583"/>
            <a:ext cx="344557" cy="344556"/>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0A53096-D792-47CB-AB68-2D56A3FCA05C}"/>
              </a:ext>
            </a:extLst>
          </p:cNvPr>
          <p:cNvSpPr/>
          <p:nvPr/>
        </p:nvSpPr>
        <p:spPr>
          <a:xfrm>
            <a:off x="11232701" y="503583"/>
            <a:ext cx="344557" cy="344556"/>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AE8F710-03AB-4520-ADA1-07A343911C4A}"/>
              </a:ext>
            </a:extLst>
          </p:cNvPr>
          <p:cNvSpPr/>
          <p:nvPr/>
        </p:nvSpPr>
        <p:spPr>
          <a:xfrm>
            <a:off x="0" y="1351722"/>
            <a:ext cx="12192000" cy="7487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0905BD5-2747-407B-8D94-D079AED656C4}"/>
              </a:ext>
            </a:extLst>
          </p:cNvPr>
          <p:cNvSpPr/>
          <p:nvPr/>
        </p:nvSpPr>
        <p:spPr>
          <a:xfrm>
            <a:off x="464024" y="1883639"/>
            <a:ext cx="8646353" cy="3477875"/>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Let’s look at your answers and compare.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Have any of the teams changed items?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Is anyone in the team unhappy with the items?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Or do you feel like, as a team, you all compromised?</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Do you feel like you improved at the skill you were focusing on?</a:t>
            </a:r>
          </a:p>
          <a:p>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88647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 dark&#10;&#10;Description automatically generated">
            <a:extLst>
              <a:ext uri="{FF2B5EF4-FFF2-40B4-BE49-F238E27FC236}">
                <a16:creationId xmlns:a16="http://schemas.microsoft.com/office/drawing/2014/main" id="{6D0A0CDB-7815-4556-83F8-2BC125E07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5636" y="714375"/>
            <a:ext cx="9652000" cy="5429250"/>
          </a:xfrm>
          <a:prstGeom prst="rect">
            <a:avLst/>
          </a:prstGeom>
        </p:spPr>
      </p:pic>
      <p:sp>
        <p:nvSpPr>
          <p:cNvPr id="3" name="Rectangle 2">
            <a:extLst>
              <a:ext uri="{FF2B5EF4-FFF2-40B4-BE49-F238E27FC236}">
                <a16:creationId xmlns:a16="http://schemas.microsoft.com/office/drawing/2014/main" id="{156833EF-9D02-426F-A8C7-337F78B5931F}"/>
              </a:ext>
            </a:extLst>
          </p:cNvPr>
          <p:cNvSpPr/>
          <p:nvPr/>
        </p:nvSpPr>
        <p:spPr>
          <a:xfrm>
            <a:off x="0" y="0"/>
            <a:ext cx="4790364"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C5078E2-7DFB-4EA0-8680-20F103B45611}"/>
              </a:ext>
            </a:extLst>
          </p:cNvPr>
          <p:cNvSpPr/>
          <p:nvPr/>
        </p:nvSpPr>
        <p:spPr>
          <a:xfrm>
            <a:off x="1305636" y="0"/>
            <a:ext cx="4790364" cy="68580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89F157A2-963B-4705-ADBF-73CE782015A9}"/>
              </a:ext>
            </a:extLst>
          </p:cNvPr>
          <p:cNvSpPr/>
          <p:nvPr/>
        </p:nvSpPr>
        <p:spPr>
          <a:xfrm>
            <a:off x="2922895" y="0"/>
            <a:ext cx="4790364" cy="6858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800" dirty="0">
                <a:latin typeface="Segoe UI" panose="020B0502040204020203" pitchFamily="34" charset="0"/>
                <a:cs typeface="Segoe UI" panose="020B0502040204020203" pitchFamily="34" charset="0"/>
              </a:rPr>
              <a:t>What does </a:t>
            </a:r>
            <a:br>
              <a:rPr lang="en-GB" sz="4800" dirty="0">
                <a:latin typeface="Segoe UI" panose="020B0502040204020203" pitchFamily="34" charset="0"/>
                <a:cs typeface="Segoe UI" panose="020B0502040204020203" pitchFamily="34" charset="0"/>
              </a:rPr>
            </a:br>
            <a:r>
              <a:rPr lang="en-GB" sz="4800" dirty="0">
                <a:latin typeface="Segoe UI" panose="020B0502040204020203" pitchFamily="34" charset="0"/>
                <a:cs typeface="Segoe UI" panose="020B0502040204020203" pitchFamily="34" charset="0"/>
              </a:rPr>
              <a:t>the term</a:t>
            </a:r>
            <a:br>
              <a:rPr lang="en-GB" sz="4800" dirty="0">
                <a:latin typeface="Segoe UI" panose="020B0502040204020203" pitchFamily="34" charset="0"/>
                <a:cs typeface="Segoe UI" panose="020B0502040204020203" pitchFamily="34" charset="0"/>
              </a:rPr>
            </a:br>
            <a:r>
              <a:rPr lang="en-GB" sz="5400" b="1" dirty="0">
                <a:solidFill>
                  <a:srgbClr val="4EC1C4"/>
                </a:solidFill>
                <a:latin typeface="Segoe UI" panose="020B0502040204020203" pitchFamily="34" charset="0"/>
                <a:cs typeface="Segoe UI" panose="020B0502040204020203" pitchFamily="34" charset="0"/>
              </a:rPr>
              <a:t>Professional Services</a:t>
            </a:r>
            <a:br>
              <a:rPr lang="en-GB" sz="4800" dirty="0">
                <a:latin typeface="Segoe UI" panose="020B0502040204020203" pitchFamily="34" charset="0"/>
                <a:cs typeface="Segoe UI" panose="020B0502040204020203" pitchFamily="34" charset="0"/>
              </a:rPr>
            </a:br>
            <a:r>
              <a:rPr lang="en-GB" sz="4800"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895848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64023"/>
            <a:ext cx="11817182" cy="887699"/>
          </a:xfrm>
        </p:spPr>
        <p:txBody>
          <a:bodyPr>
            <a:noAutofit/>
          </a:bodyPr>
          <a:lstStyle/>
          <a:p>
            <a:pPr marL="0" indent="0">
              <a:buNone/>
            </a:pPr>
            <a:r>
              <a:rPr lang="en-GB" sz="3600" dirty="0">
                <a:latin typeface="Segoe UI" panose="020B0502040204020203" pitchFamily="34" charset="0"/>
                <a:cs typeface="Segoe UI" panose="020B0502040204020203" pitchFamily="34" charset="0"/>
              </a:rPr>
              <a:t>Pathways into the </a:t>
            </a:r>
            <a:r>
              <a:rPr lang="en-GB" sz="3600" b="1" dirty="0">
                <a:solidFill>
                  <a:srgbClr val="4EC1C4"/>
                </a:solidFill>
                <a:latin typeface="Segoe UI" panose="020B0502040204020203" pitchFamily="34" charset="0"/>
                <a:cs typeface="Segoe UI" panose="020B0502040204020203" pitchFamily="34" charset="0"/>
              </a:rPr>
              <a:t>Professional Services </a:t>
            </a:r>
            <a:r>
              <a:rPr lang="en-GB" sz="3600" dirty="0">
                <a:latin typeface="Segoe UI" panose="020B0502040204020203" pitchFamily="34" charset="0"/>
                <a:cs typeface="Segoe UI" panose="020B0502040204020203" pitchFamily="34" charset="0"/>
              </a:rPr>
              <a:t>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150B151E-09F0-441D-8059-E1A1B1E114E0}"/>
              </a:ext>
            </a:extLst>
          </p:cNvPr>
          <p:cNvSpPr txBox="1"/>
          <p:nvPr/>
        </p:nvSpPr>
        <p:spPr>
          <a:xfrm>
            <a:off x="8807116" y="6296715"/>
            <a:ext cx="3384884"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174400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72444" y="5411328"/>
            <a:ext cx="12013582" cy="1323439"/>
          </a:xfrm>
          <a:prstGeom prst="rect">
            <a:avLst/>
          </a:prstGeom>
        </p:spPr>
        <p:txBody>
          <a:bodyPr wrap="square" numCol="2">
            <a:spAutoFit/>
          </a:bodyPr>
          <a:lstStyle/>
          <a:p>
            <a:r>
              <a:rPr lang="en-GB" sz="2000" dirty="0">
                <a:hlinkClick r:id="rId2">
                  <a:extLst>
                    <a:ext uri="{A12FA001-AC4F-418D-AE19-62706E023703}">
                      <ahyp:hlinkClr xmlns:ahyp="http://schemas.microsoft.com/office/drawing/2018/hyperlinkcolor" val="tx"/>
                    </a:ext>
                  </a:extLst>
                </a:hlinkClick>
              </a:rPr>
              <a:t>www.cipd.co.uk</a:t>
            </a:r>
            <a:endParaRPr lang="en-GB" sz="2000" dirty="0"/>
          </a:p>
          <a:p>
            <a:r>
              <a:rPr lang="en-GB" sz="2000" dirty="0">
                <a:hlinkClick r:id="rId3">
                  <a:extLst>
                    <a:ext uri="{A12FA001-AC4F-418D-AE19-62706E023703}">
                      <ahyp:hlinkClr xmlns:ahyp="http://schemas.microsoft.com/office/drawing/2018/hyperlinkcolor" val="tx"/>
                    </a:ext>
                  </a:extLst>
                </a:hlinkClick>
              </a:rPr>
              <a:t>www.leicesterbusinessfestival.com</a:t>
            </a:r>
            <a:endParaRPr lang="en-GB" sz="2000" dirty="0"/>
          </a:p>
          <a:p>
            <a:r>
              <a:rPr lang="en-GB" sz="2000" dirty="0">
                <a:hlinkClick r:id="rId4">
                  <a:extLst>
                    <a:ext uri="{A12FA001-AC4F-418D-AE19-62706E023703}">
                      <ahyp:hlinkClr xmlns:ahyp="http://schemas.microsoft.com/office/drawing/2018/hyperlinkcolor" val="tx"/>
                    </a:ext>
                  </a:extLst>
                </a:hlinkClick>
              </a:rPr>
              <a:t>www.icaew.com</a:t>
            </a:r>
            <a:endParaRPr lang="en-GB" sz="2000" dirty="0"/>
          </a:p>
          <a:p>
            <a:endParaRPr lang="en-GB" sz="2000" dirty="0"/>
          </a:p>
          <a:p>
            <a:r>
              <a:rPr lang="en-GB" sz="2000" dirty="0">
                <a:hlinkClick r:id="rId5">
                  <a:extLst>
                    <a:ext uri="{A12FA001-AC4F-418D-AE19-62706E023703}">
                      <ahyp:hlinkClr xmlns:ahyp="http://schemas.microsoft.com/office/drawing/2018/hyperlinkcolor" val="tx"/>
                    </a:ext>
                  </a:extLst>
                </a:hlinkClick>
              </a:rPr>
              <a:t>www.lawsociety.org.uk</a:t>
            </a:r>
            <a:endParaRPr lang="en-GB" sz="2000" dirty="0"/>
          </a:p>
          <a:p>
            <a:r>
              <a:rPr lang="en-GB" sz="2000" dirty="0">
                <a:hlinkClick r:id="rId6">
                  <a:extLst>
                    <a:ext uri="{A12FA001-AC4F-418D-AE19-62706E023703}">
                      <ahyp:hlinkClr xmlns:ahyp="http://schemas.microsoft.com/office/drawing/2018/hyperlinkcolor" val="tx"/>
                    </a:ext>
                  </a:extLst>
                </a:hlinkClick>
              </a:rPr>
              <a:t>www.gov.uk/apply-apprenticeship</a:t>
            </a:r>
            <a:endParaRPr lang="en-GB" sz="2000" dirty="0"/>
          </a:p>
        </p:txBody>
      </p:sp>
      <p:sp>
        <p:nvSpPr>
          <p:cNvPr id="4" name="Oval 3">
            <a:extLst>
              <a:ext uri="{FF2B5EF4-FFF2-40B4-BE49-F238E27FC236}">
                <a16:creationId xmlns:a16="http://schemas.microsoft.com/office/drawing/2014/main" id="{0992159D-288C-4D16-825E-62B1561375BB}"/>
              </a:ext>
            </a:extLst>
          </p:cNvPr>
          <p:cNvSpPr/>
          <p:nvPr/>
        </p:nvSpPr>
        <p:spPr>
          <a:xfrm>
            <a:off x="757730" y="557539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757729" y="588785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757728" y="620030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AA28280-5957-47B6-A583-E987F6358D08}"/>
              </a:ext>
            </a:extLst>
          </p:cNvPr>
          <p:cNvSpPr/>
          <p:nvPr/>
        </p:nvSpPr>
        <p:spPr>
          <a:xfrm>
            <a:off x="6658923" y="557539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9A93BEED-BCAA-4A7B-A566-A2FC9F0A6BA5}"/>
              </a:ext>
            </a:extLst>
          </p:cNvPr>
          <p:cNvSpPr/>
          <p:nvPr/>
        </p:nvSpPr>
        <p:spPr>
          <a:xfrm>
            <a:off x="6658921" y="588785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30"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1359569" y="3479675"/>
            <a:ext cx="10495547" cy="2554545"/>
          </a:xfrm>
          <a:prstGeom prst="rect">
            <a:avLst/>
          </a:prstGeom>
        </p:spPr>
        <p:txBody>
          <a:bodyPr wrap="square" numCol="2">
            <a:spAutoFit/>
          </a:bodyPr>
          <a:lstStyle/>
          <a:p>
            <a:r>
              <a:rPr lang="en-GB" sz="2000" dirty="0">
                <a:latin typeface="Segoe UI" panose="020B0502040204020203" pitchFamily="34" charset="0"/>
                <a:cs typeface="Segoe UI" panose="020B0502040204020203" pitchFamily="34" charset="0"/>
              </a:rPr>
              <a:t>Global Payments UK</a:t>
            </a:r>
          </a:p>
          <a:p>
            <a:r>
              <a:rPr lang="en-GB" sz="2000" dirty="0">
                <a:latin typeface="Segoe UI" panose="020B0502040204020203" pitchFamily="34" charset="0"/>
                <a:cs typeface="Segoe UI" panose="020B0502040204020203" pitchFamily="34" charset="0"/>
              </a:rPr>
              <a:t>Brewin Dolphin</a:t>
            </a:r>
          </a:p>
          <a:p>
            <a:r>
              <a:rPr lang="en-GB" sz="2000" dirty="0">
                <a:latin typeface="Segoe UI" panose="020B0502040204020203" pitchFamily="34" charset="0"/>
                <a:cs typeface="Segoe UI" panose="020B0502040204020203" pitchFamily="34" charset="0"/>
              </a:rPr>
              <a:t>Cummins Solicitors</a:t>
            </a:r>
          </a:p>
          <a:p>
            <a:r>
              <a:rPr lang="en-GB" sz="2000" dirty="0">
                <a:latin typeface="Segoe UI" panose="020B0502040204020203" pitchFamily="34" charset="0"/>
                <a:cs typeface="Segoe UI" panose="020B0502040204020203" pitchFamily="34" charset="0"/>
              </a:rPr>
              <a:t>EHL Group</a:t>
            </a:r>
          </a:p>
          <a:p>
            <a:r>
              <a:rPr lang="en-GB" sz="2000" dirty="0">
                <a:latin typeface="Segoe UI" panose="020B0502040204020203" pitchFamily="34" charset="0"/>
                <a:cs typeface="Segoe UI" panose="020B0502040204020203" pitchFamily="34" charset="0"/>
              </a:rPr>
              <a:t>RBS</a:t>
            </a:r>
          </a:p>
          <a:p>
            <a:r>
              <a:rPr lang="en-GB" sz="2000" dirty="0">
                <a:latin typeface="Segoe UI" panose="020B0502040204020203" pitchFamily="34" charset="0"/>
                <a:cs typeface="Segoe UI" panose="020B0502040204020203" pitchFamily="34" charset="0"/>
              </a:rPr>
              <a:t>Glynis Wright &amp; Co</a:t>
            </a:r>
          </a:p>
          <a:p>
            <a:r>
              <a:rPr lang="en-GB" sz="2000" dirty="0">
                <a:latin typeface="Segoe UI" panose="020B0502040204020203" pitchFamily="34" charset="0"/>
                <a:cs typeface="Segoe UI" panose="020B0502040204020203" pitchFamily="34" charset="0"/>
              </a:rPr>
              <a:t>TM Asset Management</a:t>
            </a:r>
          </a:p>
          <a:p>
            <a:endParaRPr lang="en-GB" sz="2000" dirty="0">
              <a:latin typeface="Segoe UI" panose="020B0502040204020203" pitchFamily="34" charset="0"/>
              <a:cs typeface="Segoe UI" panose="020B0502040204020203" pitchFamily="34" charset="0"/>
            </a:endParaRPr>
          </a:p>
          <a:p>
            <a:r>
              <a:rPr lang="en-GB" sz="2000" dirty="0" err="1">
                <a:latin typeface="Segoe UI" panose="020B0502040204020203" pitchFamily="34" charset="0"/>
                <a:cs typeface="Segoe UI" panose="020B0502040204020203" pitchFamily="34" charset="0"/>
              </a:rPr>
              <a:t>Dodds</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PPL/PRS</a:t>
            </a:r>
          </a:p>
          <a:p>
            <a:r>
              <a:rPr lang="en-GB" sz="2000" dirty="0" err="1">
                <a:latin typeface="Segoe UI" panose="020B0502040204020203" pitchFamily="34" charset="0"/>
                <a:cs typeface="Segoe UI" panose="020B0502040204020203" pitchFamily="34" charset="0"/>
              </a:rPr>
              <a:t>Cheyettes</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Miller Partnership</a:t>
            </a:r>
          </a:p>
          <a:p>
            <a:r>
              <a:rPr lang="en-GB" sz="2000" dirty="0" err="1">
                <a:latin typeface="Segoe UI" panose="020B0502040204020203" pitchFamily="34" charset="0"/>
                <a:cs typeface="Segoe UI" panose="020B0502040204020203" pitchFamily="34" charset="0"/>
              </a:rPr>
              <a:t>Pattersons</a:t>
            </a:r>
            <a:r>
              <a:rPr lang="en-GB" sz="2000" dirty="0">
                <a:latin typeface="Segoe UI" panose="020B0502040204020203" pitchFamily="34" charset="0"/>
                <a:cs typeface="Segoe UI" panose="020B0502040204020203" pitchFamily="34" charset="0"/>
              </a:rPr>
              <a:t> </a:t>
            </a:r>
            <a:r>
              <a:rPr lang="en-GB" sz="2000" dirty="0" err="1">
                <a:latin typeface="Segoe UI" panose="020B0502040204020203" pitchFamily="34" charset="0"/>
                <a:cs typeface="Segoe UI" panose="020B0502040204020203" pitchFamily="34" charset="0"/>
              </a:rPr>
              <a:t>Commerical</a:t>
            </a:r>
            <a:r>
              <a:rPr lang="en-GB" sz="2000" dirty="0">
                <a:latin typeface="Segoe UI" panose="020B0502040204020203" pitchFamily="34" charset="0"/>
                <a:cs typeface="Segoe UI" panose="020B0502040204020203" pitchFamily="34" charset="0"/>
              </a:rPr>
              <a:t> Law</a:t>
            </a:r>
          </a:p>
          <a:p>
            <a:r>
              <a:rPr lang="en-GB" sz="2000" dirty="0">
                <a:latin typeface="Segoe UI" panose="020B0502040204020203" pitchFamily="34" charset="0"/>
                <a:cs typeface="Segoe UI" panose="020B0502040204020203" pitchFamily="34" charset="0"/>
              </a:rPr>
              <a:t>RSM UK</a:t>
            </a:r>
          </a:p>
          <a:p>
            <a:r>
              <a:rPr lang="en-GB" sz="2000" dirty="0">
                <a:latin typeface="Segoe UI" panose="020B0502040204020203" pitchFamily="34" charset="0"/>
                <a:cs typeface="Segoe UI" panose="020B0502040204020203" pitchFamily="34" charset="0"/>
              </a:rPr>
              <a:t>Cambridge and Counties Bank</a:t>
            </a:r>
            <a:endParaRPr lang="en-GB" sz="1400" dirty="0">
              <a:latin typeface="Segoe UI" panose="020B0502040204020203" pitchFamily="34" charset="0"/>
              <a:cs typeface="Segoe UI" panose="020B0502040204020203" pitchFamily="34" charset="0"/>
            </a:endParaRP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1" name="Oval 70">
            <a:extLst>
              <a:ext uri="{FF2B5EF4-FFF2-40B4-BE49-F238E27FC236}">
                <a16:creationId xmlns:a16="http://schemas.microsoft.com/office/drawing/2014/main" id="{51618C96-B1C9-46EB-897C-12F85976054E}"/>
              </a:ext>
            </a:extLst>
          </p:cNvPr>
          <p:cNvSpPr/>
          <p:nvPr/>
        </p:nvSpPr>
        <p:spPr>
          <a:xfrm>
            <a:off x="1234704" y="365425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0013713-6911-49A9-86A0-634C1E6A89F1}"/>
              </a:ext>
            </a:extLst>
          </p:cNvPr>
          <p:cNvSpPr/>
          <p:nvPr/>
        </p:nvSpPr>
        <p:spPr>
          <a:xfrm>
            <a:off x="1234228" y="4244234"/>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1234229" y="3918408"/>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1234227" y="4555213"/>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1234226" y="488127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1234225" y="516779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E6101A1-A8D6-431E-8C68-8BFF014435ED}"/>
              </a:ext>
            </a:extLst>
          </p:cNvPr>
          <p:cNvSpPr/>
          <p:nvPr/>
        </p:nvSpPr>
        <p:spPr>
          <a:xfrm>
            <a:off x="6371576" y="3668747"/>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169088D9-8EFC-4CF2-AB4F-085817177EC0}"/>
              </a:ext>
            </a:extLst>
          </p:cNvPr>
          <p:cNvSpPr/>
          <p:nvPr/>
        </p:nvSpPr>
        <p:spPr>
          <a:xfrm>
            <a:off x="6371574" y="4250694"/>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2A37BCBD-A8D8-4413-8B34-4544464DAB58}"/>
              </a:ext>
            </a:extLst>
          </p:cNvPr>
          <p:cNvSpPr/>
          <p:nvPr/>
        </p:nvSpPr>
        <p:spPr>
          <a:xfrm>
            <a:off x="6371575" y="3975077"/>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34D1A4F2-6FA8-4E6B-9B62-A9BF4548FAC7}"/>
              </a:ext>
            </a:extLst>
          </p:cNvPr>
          <p:cNvSpPr/>
          <p:nvPr/>
        </p:nvSpPr>
        <p:spPr>
          <a:xfrm>
            <a:off x="6371574" y="4560510"/>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A00E9CF6-2BC5-4D91-A287-F735E6AB3B87}"/>
              </a:ext>
            </a:extLst>
          </p:cNvPr>
          <p:cNvSpPr/>
          <p:nvPr/>
        </p:nvSpPr>
        <p:spPr>
          <a:xfrm>
            <a:off x="6371573" y="488127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6C3D2864-67FB-4F72-BFAE-E594C5B28A50}"/>
              </a:ext>
            </a:extLst>
          </p:cNvPr>
          <p:cNvSpPr/>
          <p:nvPr/>
        </p:nvSpPr>
        <p:spPr>
          <a:xfrm>
            <a:off x="1234224" y="5469467"/>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5CC2A7E0-D9C0-40AA-95E1-175D0DDC22B4}"/>
              </a:ext>
            </a:extLst>
          </p:cNvPr>
          <p:cNvSpPr/>
          <p:nvPr/>
        </p:nvSpPr>
        <p:spPr>
          <a:xfrm>
            <a:off x="6371573" y="516779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B41379F7-8F75-41D3-96C6-C975125D0206}"/>
              </a:ext>
            </a:extLst>
          </p:cNvPr>
          <p:cNvSpPr/>
          <p:nvPr/>
        </p:nvSpPr>
        <p:spPr>
          <a:xfrm>
            <a:off x="6371573" y="5482224"/>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7A629C32-F273-41CA-8590-29FB1E979B9E}"/>
              </a:ext>
            </a:extLst>
          </p:cNvPr>
          <p:cNvSpPr txBox="1"/>
          <p:nvPr/>
        </p:nvSpPr>
        <p:spPr>
          <a:xfrm>
            <a:off x="8668754" y="6296715"/>
            <a:ext cx="3523246"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48951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2">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2">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2">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2">
                                            <p:txEl>
                                              <p:pRg st="8" end="8"/>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2">
                                            <p:txEl>
                                              <p:pRg st="9" end="9"/>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2">
                                            <p:txEl>
                                              <p:pRg st="10" end="1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2">
                                            <p:txEl>
                                              <p:pRg st="11" end="11"/>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82"/>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2">
                                            <p:txEl>
                                              <p:pRg st="12" end="12"/>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2">
                                            <p:txEl>
                                              <p:pRg st="13" end="13"/>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2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8" grpId="0" animBg="1"/>
      <p:bldP spid="79" grpId="0" animBg="1"/>
      <p:bldP spid="80" grpId="0" animBg="1"/>
      <p:bldP spid="81" grpId="0" animBg="1"/>
      <p:bldP spid="82" grpId="0" animBg="1"/>
      <p:bldP spid="21" grpId="0" animBg="1"/>
      <p:bldP spid="22"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FCB06DBE-962C-4863-B556-2295F83D08CA}"/>
              </a:ext>
            </a:extLst>
          </p:cNvPr>
          <p:cNvSpPr/>
          <p:nvPr/>
        </p:nvSpPr>
        <p:spPr>
          <a:xfrm>
            <a:off x="9896474" y="347662"/>
            <a:ext cx="314325" cy="314325"/>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69B42FB8-003E-4067-B675-13869C2FD902}"/>
              </a:ext>
            </a:extLst>
          </p:cNvPr>
          <p:cNvSpPr/>
          <p:nvPr/>
        </p:nvSpPr>
        <p:spPr>
          <a:xfrm>
            <a:off x="10572749" y="347662"/>
            <a:ext cx="314325" cy="314325"/>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A509C381-0B43-4333-BE19-403690A83757}"/>
              </a:ext>
            </a:extLst>
          </p:cNvPr>
          <p:cNvSpPr/>
          <p:nvPr/>
        </p:nvSpPr>
        <p:spPr>
          <a:xfrm>
            <a:off x="11249024" y="347662"/>
            <a:ext cx="314325" cy="314325"/>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633252" y="5202495"/>
            <a:ext cx="3772934"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13" name="TextBox 12">
            <a:extLst>
              <a:ext uri="{FF2B5EF4-FFF2-40B4-BE49-F238E27FC236}">
                <a16:creationId xmlns:a16="http://schemas.microsoft.com/office/drawing/2014/main" id="{27FF916B-699B-4FD4-B60C-6EC3EDE2A42E}"/>
              </a:ext>
            </a:extLst>
          </p:cNvPr>
          <p:cNvSpPr txBox="1"/>
          <p:nvPr/>
        </p:nvSpPr>
        <p:spPr>
          <a:xfrm>
            <a:off x="1162050" y="4002166"/>
            <a:ext cx="11029949" cy="1015663"/>
          </a:xfrm>
          <a:prstGeom prst="rect">
            <a:avLst/>
          </a:prstGeom>
          <a:noFill/>
        </p:spPr>
        <p:txBody>
          <a:bodyPr wrap="square" rtlCol="0">
            <a:spAutoFit/>
          </a:bodyPr>
          <a:lstStyle/>
          <a:p>
            <a:r>
              <a:rPr lang="en-GB" sz="6000" b="1" dirty="0">
                <a:latin typeface="Segoe UI" panose="020B0502040204020203" pitchFamily="34" charset="0"/>
                <a:cs typeface="Segoe UI" panose="020B0502040204020203" pitchFamily="34" charset="0"/>
              </a:rPr>
              <a:t>Visit www.llep.org.uk/wow </a:t>
            </a:r>
          </a:p>
        </p:txBody>
      </p:sp>
    </p:spTree>
    <p:extLst>
      <p:ext uri="{BB962C8B-B14F-4D97-AF65-F5344CB8AC3E}">
        <p14:creationId xmlns:p14="http://schemas.microsoft.com/office/powerpoint/2010/main" val="1599762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638961" y="-4098919"/>
            <a:ext cx="914077"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540040"/>
          </a:xfrm>
        </p:spPr>
        <p:txBody>
          <a:bodyPr/>
          <a:lstStyle/>
          <a:p>
            <a:pPr algn="ctr"/>
            <a:r>
              <a:rPr lang="en-GB" dirty="0">
                <a:latin typeface="Segoe UI" panose="020B0502040204020203" pitchFamily="34" charset="0"/>
                <a:cs typeface="Segoe UI" panose="020B0502040204020203" pitchFamily="34" charset="0"/>
              </a:rPr>
              <a:t>What do we mean by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Business, Finance and Professional Services?</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9"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0" y="1540042"/>
            <a:ext cx="12192000" cy="914079"/>
          </a:xfrm>
        </p:spPr>
        <p:txBody>
          <a:bodyPr anchor="ctr">
            <a:normAutofit/>
          </a:bodyPr>
          <a:lstStyle/>
          <a:p>
            <a:pPr marL="0" indent="0" algn="ctr">
              <a:buNone/>
            </a:pPr>
            <a:r>
              <a:rPr lang="en-GB" sz="2000" dirty="0">
                <a:latin typeface="Segoe UI" panose="020B0502040204020203" pitchFamily="34" charset="0"/>
                <a:cs typeface="Segoe UI" panose="020B0502040204020203" pitchFamily="34" charset="0"/>
              </a:rPr>
              <a:t>Companies in this sector help other businesses to </a:t>
            </a:r>
            <a:r>
              <a:rPr lang="en-GB" sz="2000" b="1" dirty="0">
                <a:solidFill>
                  <a:srgbClr val="4EC1C4"/>
                </a:solidFill>
                <a:latin typeface="Segoe UI" panose="020B0502040204020203" pitchFamily="34" charset="0"/>
                <a:cs typeface="Segoe UI" panose="020B0502040204020203" pitchFamily="34" charset="0"/>
              </a:rPr>
              <a:t>grow</a:t>
            </a:r>
            <a:r>
              <a:rPr lang="en-GB" sz="2000" dirty="0">
                <a:latin typeface="Segoe UI" panose="020B0502040204020203" pitchFamily="34" charset="0"/>
                <a:cs typeface="Segoe UI" panose="020B0502040204020203" pitchFamily="34" charset="0"/>
              </a:rPr>
              <a:t>. </a:t>
            </a:r>
          </a:p>
          <a:p>
            <a:pPr marL="0" indent="0" algn="ctr">
              <a:buNone/>
            </a:pPr>
            <a:r>
              <a:rPr lang="en-GB" sz="2000" dirty="0">
                <a:latin typeface="Segoe UI" panose="020B0502040204020203" pitchFamily="34" charset="0"/>
                <a:cs typeface="Segoe UI" panose="020B0502040204020203" pitchFamily="34" charset="0"/>
              </a:rPr>
              <a:t>They do this by providing </a:t>
            </a:r>
            <a:r>
              <a:rPr lang="en-GB" sz="2000" b="1" dirty="0">
                <a:solidFill>
                  <a:srgbClr val="4EC1C4"/>
                </a:solidFill>
                <a:latin typeface="Segoe UI" panose="020B0502040204020203" pitchFamily="34" charset="0"/>
                <a:cs typeface="Segoe UI" panose="020B0502040204020203" pitchFamily="34" charset="0"/>
              </a:rPr>
              <a:t>specialist support and advice</a:t>
            </a:r>
            <a:r>
              <a:rPr lang="en-GB" sz="2000" dirty="0">
                <a:latin typeface="Segoe UI" panose="020B0502040204020203" pitchFamily="34" charset="0"/>
                <a:cs typeface="Segoe UI" panose="020B0502040204020203" pitchFamily="34" charset="0"/>
              </a:rPr>
              <a:t>. </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2999875"/>
            <a:ext cx="10850217" cy="3217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u="sng" dirty="0">
                <a:latin typeface="Segoe UI" panose="020B0502040204020203" pitchFamily="34" charset="0"/>
                <a:cs typeface="Segoe UI" panose="020B0502040204020203" pitchFamily="34" charset="0"/>
              </a:rPr>
              <a:t>Activity</a:t>
            </a:r>
            <a:r>
              <a:rPr lang="en-GB" sz="2000" dirty="0">
                <a:latin typeface="Segoe UI" panose="020B0502040204020203" pitchFamily="34" charset="0"/>
                <a:cs typeface="Segoe UI" panose="020B0502040204020203" pitchFamily="34" charset="0"/>
              </a:rPr>
              <a:t>: Below is a list of some of the professional services available and a list of descriptions. Can you match the job role to its description?</a:t>
            </a:r>
          </a:p>
          <a:p>
            <a:pPr marL="0" indent="0">
              <a:buFont typeface="Arial" panose="020B0604020202020204" pitchFamily="34" charset="0"/>
              <a:buNone/>
            </a:pPr>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CC3D9147-797E-4330-890F-B4820578F0A1}"/>
              </a:ext>
            </a:extLst>
          </p:cNvPr>
          <p:cNvSpPr txBox="1"/>
          <p:nvPr/>
        </p:nvSpPr>
        <p:spPr>
          <a:xfrm>
            <a:off x="861183" y="4003202"/>
            <a:ext cx="2609538" cy="1938992"/>
          </a:xfrm>
          <a:prstGeom prst="rect">
            <a:avLst/>
          </a:prstGeom>
          <a:noFill/>
        </p:spPr>
        <p:txBody>
          <a:bodyPr wrap="square" rtlCol="0">
            <a:spAutoFit/>
          </a:bodyPr>
          <a:lstStyle/>
          <a:p>
            <a:pPr marL="457200" indent="-457200">
              <a:buFont typeface="+mj-lt"/>
              <a:buAutoNum type="arabicPeriod"/>
            </a:pPr>
            <a:r>
              <a:rPr lang="en-GB" sz="2000" dirty="0">
                <a:latin typeface="Segoe UI" panose="020B0502040204020203" pitchFamily="34" charset="0"/>
                <a:cs typeface="Segoe UI" panose="020B0502040204020203" pitchFamily="34" charset="0"/>
              </a:rPr>
              <a:t>Accountant</a:t>
            </a:r>
          </a:p>
          <a:p>
            <a:pPr marL="457200" indent="-457200">
              <a:buFont typeface="+mj-lt"/>
              <a:buAutoNum type="arabicPeriod"/>
            </a:pPr>
            <a:r>
              <a:rPr lang="en-GB" sz="2000" dirty="0">
                <a:latin typeface="Segoe UI" panose="020B0502040204020203" pitchFamily="34" charset="0"/>
                <a:cs typeface="Segoe UI" panose="020B0502040204020203" pitchFamily="34" charset="0"/>
              </a:rPr>
              <a:t>Lawyer</a:t>
            </a:r>
          </a:p>
          <a:p>
            <a:pPr marL="457200" indent="-457200">
              <a:buFont typeface="+mj-lt"/>
              <a:buAutoNum type="arabicPeriod"/>
            </a:pPr>
            <a:r>
              <a:rPr lang="en-GB" sz="2000" dirty="0">
                <a:latin typeface="Segoe UI" panose="020B0502040204020203" pitchFamily="34" charset="0"/>
                <a:cs typeface="Segoe UI" panose="020B0502040204020203" pitchFamily="34" charset="0"/>
              </a:rPr>
              <a:t>Consultant</a:t>
            </a:r>
          </a:p>
          <a:p>
            <a:pPr marL="457200" indent="-457200">
              <a:buFont typeface="+mj-lt"/>
              <a:buAutoNum type="arabicPeriod"/>
            </a:pPr>
            <a:r>
              <a:rPr lang="en-GB" sz="2000" dirty="0">
                <a:latin typeface="Segoe UI" panose="020B0502040204020203" pitchFamily="34" charset="0"/>
                <a:cs typeface="Segoe UI" panose="020B0502040204020203" pitchFamily="34" charset="0"/>
              </a:rPr>
              <a:t>Tax Advisor</a:t>
            </a:r>
          </a:p>
          <a:p>
            <a:pPr marL="457200" indent="-457200">
              <a:buFont typeface="+mj-lt"/>
              <a:buAutoNum type="arabicPeriod"/>
            </a:pPr>
            <a:r>
              <a:rPr lang="en-GB" sz="2000" dirty="0">
                <a:latin typeface="Segoe UI" panose="020B0502040204020203" pitchFamily="34" charset="0"/>
                <a:cs typeface="Segoe UI" panose="020B0502040204020203" pitchFamily="34" charset="0"/>
              </a:rPr>
              <a:t>Architect</a:t>
            </a:r>
          </a:p>
          <a:p>
            <a:endParaRPr lang="en-GB" sz="2000" dirty="0">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8F8CA4CF-548C-476C-BE4A-15E7B97FFEA5}"/>
              </a:ext>
            </a:extLst>
          </p:cNvPr>
          <p:cNvSpPr txBox="1"/>
          <p:nvPr/>
        </p:nvSpPr>
        <p:spPr>
          <a:xfrm>
            <a:off x="3319366" y="4003202"/>
            <a:ext cx="8654321" cy="2246769"/>
          </a:xfrm>
          <a:prstGeom prst="rect">
            <a:avLst/>
          </a:prstGeom>
          <a:noFill/>
        </p:spPr>
        <p:txBody>
          <a:bodyPr wrap="square" rtlCol="0">
            <a:spAutoFit/>
          </a:bodyPr>
          <a:lstStyle/>
          <a:p>
            <a:pPr marL="457200" indent="-457200">
              <a:buFont typeface="+mj-lt"/>
              <a:buAutoNum type="alphaUcPeriod"/>
            </a:pPr>
            <a:r>
              <a:rPr lang="en-GB" sz="2000" dirty="0">
                <a:latin typeface="Segoe UI" panose="020B0502040204020203" pitchFamily="34" charset="0"/>
                <a:cs typeface="Segoe UI" panose="020B0502040204020203" pitchFamily="34" charset="0"/>
              </a:rPr>
              <a:t>An expert in tax law, planning and compliance</a:t>
            </a:r>
          </a:p>
          <a:p>
            <a:pPr marL="457200" indent="-457200">
              <a:buFont typeface="+mj-lt"/>
              <a:buAutoNum type="alphaUcPeriod"/>
            </a:pPr>
            <a:r>
              <a:rPr lang="en-GB" sz="2000" dirty="0">
                <a:latin typeface="Segoe UI" panose="020B0502040204020203" pitchFamily="34" charset="0"/>
                <a:cs typeface="Segoe UI" panose="020B0502040204020203" pitchFamily="34" charset="0"/>
              </a:rPr>
              <a:t>A person who designs buildings and supervises the construction</a:t>
            </a:r>
          </a:p>
          <a:p>
            <a:pPr marL="457200" indent="-457200">
              <a:buFont typeface="+mj-lt"/>
              <a:buAutoNum type="alphaUcPeriod"/>
            </a:pPr>
            <a:r>
              <a:rPr lang="en-GB" sz="2000" dirty="0">
                <a:latin typeface="Segoe UI" panose="020B0502040204020203" pitchFamily="34" charset="0"/>
                <a:cs typeface="Segoe UI" panose="020B0502040204020203" pitchFamily="34" charset="0"/>
              </a:rPr>
              <a:t>Someone who provides information and advice on legal issues</a:t>
            </a:r>
          </a:p>
          <a:p>
            <a:pPr marL="457200" indent="-457200">
              <a:buFont typeface="+mj-lt"/>
              <a:buAutoNum type="alphaUcPeriod"/>
            </a:pPr>
            <a:r>
              <a:rPr lang="en-GB" sz="2000" dirty="0">
                <a:latin typeface="Segoe UI" panose="020B0502040204020203" pitchFamily="34" charset="0"/>
                <a:cs typeface="Segoe UI" panose="020B0502040204020203" pitchFamily="34" charset="0"/>
              </a:rPr>
              <a:t>A person or company that reviews, maintains and reports on finances</a:t>
            </a:r>
          </a:p>
          <a:p>
            <a:pPr marL="457200" indent="-457200">
              <a:buFont typeface="+mj-lt"/>
              <a:buAutoNum type="alphaUcPeriod"/>
            </a:pPr>
            <a:r>
              <a:rPr lang="en-GB" sz="2000" dirty="0">
                <a:latin typeface="Segoe UI" panose="020B0502040204020203" pitchFamily="34" charset="0"/>
                <a:cs typeface="Segoe UI" panose="020B0502040204020203" pitchFamily="34" charset="0"/>
              </a:rPr>
              <a:t>Independent person hired to review a business and advise on ways to improve it</a:t>
            </a:r>
          </a:p>
          <a:p>
            <a:pPr marL="457200" indent="-457200">
              <a:buFont typeface="+mj-lt"/>
              <a:buAutoNum type="alphaUcPeriod"/>
            </a:pPr>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33596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638961" y="-4098919"/>
            <a:ext cx="914077"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540040"/>
          </a:xfrm>
        </p:spPr>
        <p:txBody>
          <a:bodyPr/>
          <a:lstStyle/>
          <a:p>
            <a:pPr algn="ctr"/>
            <a:r>
              <a:rPr lang="en-GB" dirty="0">
                <a:latin typeface="Segoe UI" panose="020B0502040204020203" pitchFamily="34" charset="0"/>
                <a:cs typeface="Segoe UI" panose="020B0502040204020203" pitchFamily="34" charset="0"/>
              </a:rPr>
              <a:t>What do we mean by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Business, Finance and Professional Services?</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9"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0" y="1540042"/>
            <a:ext cx="12192000" cy="914079"/>
          </a:xfrm>
        </p:spPr>
        <p:txBody>
          <a:bodyPr anchor="ctr">
            <a:normAutofit/>
          </a:bodyPr>
          <a:lstStyle/>
          <a:p>
            <a:pPr marL="0" indent="0" algn="ctr">
              <a:buNone/>
            </a:pPr>
            <a:r>
              <a:rPr lang="en-GB" sz="2000" dirty="0">
                <a:latin typeface="Segoe UI" panose="020B0502040204020203" pitchFamily="34" charset="0"/>
                <a:cs typeface="Segoe UI" panose="020B0502040204020203" pitchFamily="34" charset="0"/>
              </a:rPr>
              <a:t>Companies in this sector help other businesses to </a:t>
            </a:r>
            <a:r>
              <a:rPr lang="en-GB" sz="2000" b="1" dirty="0">
                <a:solidFill>
                  <a:srgbClr val="4EC1C4"/>
                </a:solidFill>
                <a:latin typeface="Segoe UI" panose="020B0502040204020203" pitchFamily="34" charset="0"/>
                <a:cs typeface="Segoe UI" panose="020B0502040204020203" pitchFamily="34" charset="0"/>
              </a:rPr>
              <a:t>grow</a:t>
            </a:r>
            <a:r>
              <a:rPr lang="en-GB" sz="2000" dirty="0">
                <a:latin typeface="Segoe UI" panose="020B0502040204020203" pitchFamily="34" charset="0"/>
                <a:cs typeface="Segoe UI" panose="020B0502040204020203" pitchFamily="34" charset="0"/>
              </a:rPr>
              <a:t>. </a:t>
            </a:r>
          </a:p>
          <a:p>
            <a:pPr marL="0" indent="0" algn="ctr">
              <a:buNone/>
            </a:pPr>
            <a:r>
              <a:rPr lang="en-GB" sz="2000" dirty="0">
                <a:latin typeface="Segoe UI" panose="020B0502040204020203" pitchFamily="34" charset="0"/>
                <a:cs typeface="Segoe UI" panose="020B0502040204020203" pitchFamily="34" charset="0"/>
              </a:rPr>
              <a:t>They do this by providing </a:t>
            </a:r>
            <a:r>
              <a:rPr lang="en-GB" sz="2000" b="1" dirty="0">
                <a:solidFill>
                  <a:srgbClr val="4EC1C4"/>
                </a:solidFill>
                <a:latin typeface="Segoe UI" panose="020B0502040204020203" pitchFamily="34" charset="0"/>
                <a:cs typeface="Segoe UI" panose="020B0502040204020203" pitchFamily="34" charset="0"/>
              </a:rPr>
              <a:t>specialist support and advice</a:t>
            </a:r>
            <a:r>
              <a:rPr lang="en-GB" sz="2000" dirty="0">
                <a:latin typeface="Segoe UI" panose="020B0502040204020203" pitchFamily="34" charset="0"/>
                <a:cs typeface="Segoe UI" panose="020B0502040204020203" pitchFamily="34" charset="0"/>
              </a:rPr>
              <a:t>. </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2999875"/>
            <a:ext cx="10850217" cy="3217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u="sng" dirty="0">
                <a:latin typeface="Segoe UI" panose="020B0502040204020203" pitchFamily="34" charset="0"/>
                <a:cs typeface="Segoe UI" panose="020B0502040204020203" pitchFamily="34" charset="0"/>
              </a:rPr>
              <a:t>Activity</a:t>
            </a:r>
            <a:r>
              <a:rPr lang="en-GB" sz="2000" dirty="0">
                <a:latin typeface="Segoe UI" panose="020B0502040204020203" pitchFamily="34" charset="0"/>
                <a:cs typeface="Segoe UI" panose="020B0502040204020203" pitchFamily="34" charset="0"/>
              </a:rPr>
              <a:t>: Answers:</a:t>
            </a:r>
          </a:p>
          <a:p>
            <a:pPr marL="0" indent="0">
              <a:buFont typeface="Arial" panose="020B0604020202020204" pitchFamily="34" charset="0"/>
              <a:buNone/>
            </a:pPr>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84E2974-B63B-4BBD-A0F4-D2311857283E}"/>
              </a:ext>
            </a:extLst>
          </p:cNvPr>
          <p:cNvSpPr txBox="1"/>
          <p:nvPr/>
        </p:nvSpPr>
        <p:spPr>
          <a:xfrm>
            <a:off x="670891" y="3970964"/>
            <a:ext cx="11250606" cy="2246769"/>
          </a:xfrm>
          <a:prstGeom prst="rect">
            <a:avLst/>
          </a:prstGeom>
          <a:noFill/>
        </p:spPr>
        <p:txBody>
          <a:bodyPr wrap="square" rtlCol="0">
            <a:spAutoFit/>
          </a:bodyPr>
          <a:lstStyle/>
          <a:p>
            <a:pPr marL="457200" indent="-457200">
              <a:buFont typeface="+mj-lt"/>
              <a:buAutoNum type="arabicPeriod"/>
            </a:pPr>
            <a:r>
              <a:rPr lang="en-GB" sz="2000" dirty="0">
                <a:latin typeface="Segoe UI" panose="020B0502040204020203" pitchFamily="34" charset="0"/>
                <a:cs typeface="Segoe UI" panose="020B0502040204020203" pitchFamily="34" charset="0"/>
              </a:rPr>
              <a:t>Accountant		D. A person or company that reviews, maintains and reports on finances</a:t>
            </a:r>
          </a:p>
          <a:p>
            <a:pPr marL="457200" indent="-457200">
              <a:buFont typeface="+mj-lt"/>
              <a:buAutoNum type="arabicPeriod"/>
            </a:pPr>
            <a:r>
              <a:rPr lang="en-GB" sz="2000" dirty="0">
                <a:latin typeface="Segoe UI" panose="020B0502040204020203" pitchFamily="34" charset="0"/>
                <a:cs typeface="Segoe UI" panose="020B0502040204020203" pitchFamily="34" charset="0"/>
              </a:rPr>
              <a:t>Lawyer		C. Someone who provides information and advice on legal issues</a:t>
            </a:r>
          </a:p>
          <a:p>
            <a:pPr marL="457200" indent="-457200">
              <a:buFont typeface="+mj-lt"/>
              <a:buAutoNum type="arabicPeriod"/>
            </a:pPr>
            <a:r>
              <a:rPr lang="en-GB" sz="2000" dirty="0">
                <a:latin typeface="Segoe UI" panose="020B0502040204020203" pitchFamily="34" charset="0"/>
                <a:cs typeface="Segoe UI" panose="020B0502040204020203" pitchFamily="34" charset="0"/>
              </a:rPr>
              <a:t>Consultant		E. Independent person hired to review a business and advise on ways to 				improve it</a:t>
            </a:r>
          </a:p>
          <a:p>
            <a:pPr marL="457200" indent="-457200">
              <a:buFont typeface="+mj-lt"/>
              <a:buAutoNum type="arabicPeriod"/>
            </a:pPr>
            <a:r>
              <a:rPr lang="en-GB" sz="2000" dirty="0">
                <a:latin typeface="Segoe UI" panose="020B0502040204020203" pitchFamily="34" charset="0"/>
                <a:cs typeface="Segoe UI" panose="020B0502040204020203" pitchFamily="34" charset="0"/>
              </a:rPr>
              <a:t>Tax Advisor		A. An expert in tax law, planning and compliance</a:t>
            </a:r>
          </a:p>
          <a:p>
            <a:pPr marL="457200" indent="-457200">
              <a:buFont typeface="+mj-lt"/>
              <a:buAutoNum type="arabicPeriod"/>
            </a:pPr>
            <a:r>
              <a:rPr lang="en-GB" sz="2000" dirty="0">
                <a:latin typeface="Segoe UI" panose="020B0502040204020203" pitchFamily="34" charset="0"/>
                <a:cs typeface="Segoe UI" panose="020B0502040204020203" pitchFamily="34" charset="0"/>
              </a:rPr>
              <a:t>Architect		B. A person who designs buildings and supervises the construction</a:t>
            </a: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41316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p:txBody>
          <a:bodyPr>
            <a:normAutofit fontScale="90000"/>
          </a:bodyPr>
          <a:lstStyle/>
          <a:p>
            <a:r>
              <a:rPr lang="en-GB" dirty="0">
                <a:latin typeface="Segoe UI" panose="020B0502040204020203" pitchFamily="34" charset="0"/>
                <a:cs typeface="Segoe UI" panose="020B0502040204020203" pitchFamily="34" charset="0"/>
              </a:rPr>
              <a:t>What do we mean by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Business, Finance and Professional Services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459832" y="2244778"/>
            <a:ext cx="9893968" cy="1588957"/>
          </a:xfrm>
        </p:spPr>
        <p:txBody>
          <a:bodyPr>
            <a:noAutofit/>
          </a:bodyPr>
          <a:lstStyle/>
          <a:p>
            <a:pPr marL="0" indent="0">
              <a:buNone/>
            </a:pPr>
            <a:r>
              <a:rPr lang="en-GB" sz="2000" dirty="0">
                <a:latin typeface="Segoe UI" panose="020B0502040204020203" pitchFamily="34" charset="0"/>
                <a:cs typeface="Segoe UI" panose="020B0502040204020203" pitchFamily="34" charset="0"/>
              </a:rPr>
              <a:t>These businesses are called ‘professional’ services because the </a:t>
            </a:r>
            <a:r>
              <a:rPr lang="en-GB" sz="2000" b="1" dirty="0">
                <a:latin typeface="Segoe UI" panose="020B0502040204020203" pitchFamily="34" charset="0"/>
                <a:cs typeface="Segoe UI" panose="020B0502040204020203" pitchFamily="34" charset="0"/>
              </a:rPr>
              <a:t>specialist</a:t>
            </a:r>
            <a:r>
              <a:rPr lang="en-GB" sz="2000" dirty="0">
                <a:latin typeface="Segoe UI" panose="020B0502040204020203" pitchFamily="34" charset="0"/>
                <a:cs typeface="Segoe UI" panose="020B0502040204020203" pitchFamily="34" charset="0"/>
              </a:rPr>
              <a:t> roles we have mentioned – such as lawyer, architect, accountant, tax advisor – need formal qualifications and </a:t>
            </a:r>
            <a:r>
              <a:rPr lang="en-GB" sz="2000" b="1" dirty="0">
                <a:latin typeface="Segoe UI" panose="020B0502040204020203" pitchFamily="34" charset="0"/>
                <a:cs typeface="Segoe UI" panose="020B0502040204020203" pitchFamily="34" charset="0"/>
              </a:rPr>
              <a:t>experience</a:t>
            </a:r>
            <a:r>
              <a:rPr lang="en-GB" sz="2000" dirty="0">
                <a:latin typeface="Segoe UI" panose="020B0502040204020203" pitchFamily="34" charset="0"/>
                <a:cs typeface="Segoe UI" panose="020B0502040204020203" pitchFamily="34" charset="0"/>
              </a:rPr>
              <a:t>. Making them ‘</a:t>
            </a:r>
            <a:r>
              <a:rPr lang="en-GB" sz="2000" b="1" dirty="0">
                <a:latin typeface="Segoe UI" panose="020B0502040204020203" pitchFamily="34" charset="0"/>
                <a:cs typeface="Segoe UI" panose="020B0502040204020203" pitchFamily="34" charset="0"/>
              </a:rPr>
              <a:t>experts</a:t>
            </a:r>
            <a:r>
              <a:rPr lang="en-GB" sz="2000" dirty="0">
                <a:latin typeface="Segoe UI" panose="020B0502040204020203" pitchFamily="34" charset="0"/>
                <a:cs typeface="Segoe UI" panose="020B0502040204020203" pitchFamily="34" charset="0"/>
              </a:rPr>
              <a:t>’. </a:t>
            </a:r>
          </a:p>
          <a:p>
            <a:pPr marL="0" indent="0">
              <a:buNone/>
            </a:pPr>
            <a:r>
              <a:rPr lang="en-GB" sz="2000" dirty="0">
                <a:latin typeface="Segoe UI" panose="020B0502040204020203" pitchFamily="34" charset="0"/>
                <a:cs typeface="Segoe UI" panose="020B0502040204020203" pitchFamily="34" charset="0"/>
              </a:rPr>
              <a:t>You can start your training to become an accountant or a lawyer by doing an </a:t>
            </a:r>
            <a:r>
              <a:rPr lang="en-GB" sz="2000" b="1" dirty="0">
                <a:latin typeface="Segoe UI" panose="020B0502040204020203" pitchFamily="34" charset="0"/>
                <a:cs typeface="Segoe UI" panose="020B0502040204020203" pitchFamily="34" charset="0"/>
              </a:rPr>
              <a:t>apprenticeship</a:t>
            </a:r>
            <a:r>
              <a:rPr lang="en-GB" sz="2000" dirty="0">
                <a:latin typeface="Segoe UI" panose="020B0502040204020203" pitchFamily="34" charset="0"/>
                <a:cs typeface="Segoe UI" panose="020B0502040204020203" pitchFamily="34" charset="0"/>
              </a:rPr>
              <a:t> or a </a:t>
            </a:r>
            <a:r>
              <a:rPr lang="en-GB" sz="2000" b="1" dirty="0">
                <a:latin typeface="Segoe UI" panose="020B0502040204020203" pitchFamily="34" charset="0"/>
                <a:cs typeface="Segoe UI" panose="020B0502040204020203" pitchFamily="34" charset="0"/>
              </a:rPr>
              <a:t>degree</a:t>
            </a:r>
            <a:r>
              <a:rPr lang="en-GB" sz="2000" dirty="0">
                <a:latin typeface="Segoe UI" panose="020B0502040204020203" pitchFamily="34" charset="0"/>
                <a:cs typeface="Segoe UI" panose="020B0502040204020203" pitchFamily="34" charset="0"/>
              </a:rPr>
              <a:t>.</a:t>
            </a:r>
          </a:p>
          <a:p>
            <a:pPr marL="0" indent="0">
              <a:buNone/>
            </a:pPr>
            <a:r>
              <a:rPr lang="en-GB" sz="2000" dirty="0">
                <a:latin typeface="Segoe UI" panose="020B0502040204020203" pitchFamily="34" charset="0"/>
                <a:cs typeface="Segoe UI" panose="020B0502040204020203" pitchFamily="34" charset="0"/>
              </a:rPr>
              <a:t>Once you have completed this, you start work as a ‘junior’.</a:t>
            </a:r>
          </a:p>
          <a:p>
            <a:pPr marL="0" indent="0">
              <a:buNone/>
            </a:pPr>
            <a:r>
              <a:rPr lang="en-GB" sz="2000" dirty="0">
                <a:latin typeface="Segoe UI" panose="020B0502040204020203" pitchFamily="34" charset="0"/>
                <a:cs typeface="Segoe UI" panose="020B0502040204020203" pitchFamily="34" charset="0"/>
              </a:rPr>
              <a:t>As a junior you are expected to take additional exams and </a:t>
            </a:r>
            <a:r>
              <a:rPr lang="en-GB" sz="2000" b="1" dirty="0">
                <a:latin typeface="Segoe UI" panose="020B0502040204020203" pitchFamily="34" charset="0"/>
                <a:cs typeface="Segoe UI" panose="020B0502040204020203" pitchFamily="34" charset="0"/>
              </a:rPr>
              <a:t>build your knowledge and experience </a:t>
            </a:r>
            <a:r>
              <a:rPr lang="en-GB" sz="2000" dirty="0">
                <a:latin typeface="Segoe UI" panose="020B0502040204020203" pitchFamily="34" charset="0"/>
                <a:cs typeface="Segoe UI" panose="020B0502040204020203" pitchFamily="34" charset="0"/>
              </a:rPr>
              <a:t>in the workplace.  </a:t>
            </a:r>
          </a:p>
          <a:p>
            <a:pPr marL="0" indent="0">
              <a:buNone/>
            </a:pPr>
            <a:r>
              <a:rPr lang="en-GB" sz="2000" dirty="0">
                <a:latin typeface="Segoe UI" panose="020B0502040204020203" pitchFamily="34" charset="0"/>
                <a:cs typeface="Segoe UI" panose="020B0502040204020203" pitchFamily="34" charset="0"/>
              </a:rPr>
              <a:t>You should expect to be studying for at least another 3 - 5 years after becoming a junior.</a:t>
            </a:r>
          </a:p>
        </p:txBody>
      </p:sp>
      <p:sp>
        <p:nvSpPr>
          <p:cNvPr id="4" name="Rectangle 3">
            <a:extLst>
              <a:ext uri="{FF2B5EF4-FFF2-40B4-BE49-F238E27FC236}">
                <a16:creationId xmlns:a16="http://schemas.microsoft.com/office/drawing/2014/main" id="{33AFE6DA-93CB-45BC-B488-6D73AD864C3D}"/>
              </a:ext>
            </a:extLst>
          </p:cNvPr>
          <p:cNvSpPr/>
          <p:nvPr/>
        </p:nvSpPr>
        <p:spPr>
          <a:xfrm>
            <a:off x="11353800" y="1899154"/>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3213B7F-5B94-4B79-AB29-C2B7A6471FC6}"/>
              </a:ext>
            </a:extLst>
          </p:cNvPr>
          <p:cNvSpPr/>
          <p:nvPr/>
        </p:nvSpPr>
        <p:spPr>
          <a:xfrm>
            <a:off x="11552830" y="1899154"/>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D2609EC-AB03-4ECD-8166-124C4B590300}"/>
              </a:ext>
            </a:extLst>
          </p:cNvPr>
          <p:cNvSpPr/>
          <p:nvPr/>
        </p:nvSpPr>
        <p:spPr>
          <a:xfrm>
            <a:off x="11751860" y="1899153"/>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C6D76AB8-FCF2-49D7-B42C-8C9D9DA7ACA4}"/>
              </a:ext>
            </a:extLst>
          </p:cNvPr>
          <p:cNvSpPr/>
          <p:nvPr/>
        </p:nvSpPr>
        <p:spPr>
          <a:xfrm>
            <a:off x="0" y="1899152"/>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250E8B46-58F9-4D9F-8C66-0C0ED3BB4DCD}"/>
              </a:ext>
            </a:extLst>
          </p:cNvPr>
          <p:cNvSpPr/>
          <p:nvPr/>
        </p:nvSpPr>
        <p:spPr>
          <a:xfrm>
            <a:off x="1157249" y="2368817"/>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E68A0F8D-65C5-4A3F-B102-A729AB1E3E07}"/>
              </a:ext>
            </a:extLst>
          </p:cNvPr>
          <p:cNvSpPr/>
          <p:nvPr/>
        </p:nvSpPr>
        <p:spPr>
          <a:xfrm>
            <a:off x="1157249" y="333273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85DBEDD-C161-4970-AF57-C56A425D3272}"/>
              </a:ext>
            </a:extLst>
          </p:cNvPr>
          <p:cNvSpPr/>
          <p:nvPr/>
        </p:nvSpPr>
        <p:spPr>
          <a:xfrm>
            <a:off x="1157248" y="400870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85AA30D0-5306-4816-B7A7-F35BF3B1D252}"/>
              </a:ext>
            </a:extLst>
          </p:cNvPr>
          <p:cNvSpPr/>
          <p:nvPr/>
        </p:nvSpPr>
        <p:spPr>
          <a:xfrm>
            <a:off x="1157247" y="440315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574A91C1-CFC1-4FE1-8437-A5212C70DF97}"/>
              </a:ext>
            </a:extLst>
          </p:cNvPr>
          <p:cNvSpPr/>
          <p:nvPr/>
        </p:nvSpPr>
        <p:spPr>
          <a:xfrm>
            <a:off x="1157247" y="5079124"/>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657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p:txBody>
          <a:bodyPr>
            <a:normAutofit fontScale="90000"/>
          </a:bodyPr>
          <a:lstStyle/>
          <a:p>
            <a:r>
              <a:rPr lang="en-GB" dirty="0">
                <a:latin typeface="Segoe UI" panose="020B0502040204020203" pitchFamily="34" charset="0"/>
                <a:cs typeface="Segoe UI" panose="020B0502040204020203" pitchFamily="34" charset="0"/>
              </a:rPr>
              <a:t>What do we mean by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Business, Finance and Professional Services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459832" y="2244778"/>
            <a:ext cx="9893968" cy="1588957"/>
          </a:xfrm>
        </p:spPr>
        <p:txBody>
          <a:bodyPr>
            <a:noAutofit/>
          </a:bodyPr>
          <a:lstStyle/>
          <a:p>
            <a:pPr marL="0" indent="0">
              <a:buNone/>
            </a:pPr>
            <a:r>
              <a:rPr lang="en-GB" sz="2000" dirty="0">
                <a:latin typeface="Segoe UI" panose="020B0502040204020203" pitchFamily="34" charset="0"/>
                <a:cs typeface="Segoe UI" panose="020B0502040204020203" pitchFamily="34" charset="0"/>
              </a:rPr>
              <a:t>You don’t just have to do these expert roles to work in this industry. </a:t>
            </a:r>
          </a:p>
          <a:p>
            <a:pPr marL="0" indent="0">
              <a:buNone/>
            </a:pPr>
            <a:r>
              <a:rPr lang="en-GB" sz="2000" dirty="0">
                <a:latin typeface="Segoe UI" panose="020B0502040204020203" pitchFamily="34" charset="0"/>
                <a:cs typeface="Segoe UI" panose="020B0502040204020203" pitchFamily="34" charset="0"/>
              </a:rPr>
              <a:t>There are a lot of </a:t>
            </a:r>
            <a:r>
              <a:rPr lang="en-GB" sz="2000" b="1" dirty="0">
                <a:solidFill>
                  <a:srgbClr val="4EC1C4"/>
                </a:solidFill>
                <a:latin typeface="Segoe UI" panose="020B0502040204020203" pitchFamily="34" charset="0"/>
                <a:cs typeface="Segoe UI" panose="020B0502040204020203" pitchFamily="34" charset="0"/>
              </a:rPr>
              <a:t>support roles </a:t>
            </a:r>
            <a:r>
              <a:rPr lang="en-GB" sz="2000" dirty="0">
                <a:latin typeface="Segoe UI" panose="020B0502040204020203" pitchFamily="34" charset="0"/>
                <a:cs typeface="Segoe UI" panose="020B0502040204020203" pitchFamily="34" charset="0"/>
              </a:rPr>
              <a:t>that have great career opportunities as well. </a:t>
            </a:r>
          </a:p>
          <a:p>
            <a:pPr marL="0" indent="0">
              <a:buNone/>
            </a:pPr>
            <a:r>
              <a:rPr lang="en-GB" sz="2000" dirty="0">
                <a:latin typeface="Segoe UI" panose="020B0502040204020203" pitchFamily="34" charset="0"/>
                <a:cs typeface="Segoe UI" panose="020B0502040204020203" pitchFamily="34" charset="0"/>
              </a:rPr>
              <a:t>Can you think of any other jobs there might be in this industry (hint: receptionist)?</a:t>
            </a:r>
          </a:p>
          <a:p>
            <a:pPr marL="0" indent="0">
              <a:buNone/>
            </a:pPr>
            <a:r>
              <a:rPr lang="en-GB" sz="2000" dirty="0">
                <a:latin typeface="Segoe UI" panose="020B0502040204020203" pitchFamily="34" charset="0"/>
                <a:cs typeface="Segoe UI" panose="020B0502040204020203" pitchFamily="34" charset="0"/>
              </a:rPr>
              <a:t>Some examples are:</a:t>
            </a:r>
          </a:p>
          <a:p>
            <a:pPr marL="457200" lvl="1" indent="0">
              <a:buNone/>
            </a:pPr>
            <a:r>
              <a:rPr lang="en-GB" sz="2000" dirty="0">
                <a:latin typeface="Segoe UI" panose="020B0502040204020203" pitchFamily="34" charset="0"/>
                <a:cs typeface="Segoe UI" panose="020B0502040204020203" pitchFamily="34" charset="0"/>
              </a:rPr>
              <a:t>IT</a:t>
            </a:r>
          </a:p>
          <a:p>
            <a:pPr marL="457200" lvl="1" indent="0">
              <a:buNone/>
            </a:pPr>
            <a:r>
              <a:rPr lang="en-GB" sz="2000" dirty="0">
                <a:latin typeface="Segoe UI" panose="020B0502040204020203" pitchFamily="34" charset="0"/>
                <a:cs typeface="Segoe UI" panose="020B0502040204020203" pitchFamily="34" charset="0"/>
              </a:rPr>
              <a:t>Administration</a:t>
            </a:r>
          </a:p>
          <a:p>
            <a:pPr marL="457200" lvl="1" indent="0">
              <a:buNone/>
            </a:pPr>
            <a:r>
              <a:rPr lang="en-GB" sz="2000" dirty="0">
                <a:latin typeface="Segoe UI" panose="020B0502040204020203" pitchFamily="34" charset="0"/>
                <a:cs typeface="Segoe UI" panose="020B0502040204020203" pitchFamily="34" charset="0"/>
              </a:rPr>
              <a:t>Human Resources</a:t>
            </a:r>
          </a:p>
          <a:p>
            <a:pPr marL="457200" lvl="1" indent="0">
              <a:buNone/>
            </a:pPr>
            <a:r>
              <a:rPr lang="en-GB" sz="2000" dirty="0">
                <a:latin typeface="Segoe UI" panose="020B0502040204020203" pitchFamily="34" charset="0"/>
                <a:cs typeface="Segoe UI" panose="020B0502040204020203" pitchFamily="34" charset="0"/>
              </a:rPr>
              <a:t>Secretary and Clerk</a:t>
            </a:r>
          </a:p>
          <a:p>
            <a:pPr marL="457200" lvl="1" indent="0">
              <a:buNone/>
            </a:pPr>
            <a:r>
              <a:rPr lang="en-GB" sz="2000" dirty="0">
                <a:latin typeface="Segoe UI" panose="020B0502040204020203" pitchFamily="34" charset="0"/>
                <a:cs typeface="Segoe UI" panose="020B0502040204020203" pitchFamily="34" charset="0"/>
              </a:rPr>
              <a:t>Sales / Business Development</a:t>
            </a:r>
          </a:p>
          <a:p>
            <a:pPr marL="457200" lvl="1" indent="0">
              <a:buNone/>
            </a:pPr>
            <a:r>
              <a:rPr lang="en-GB" sz="2000" dirty="0">
                <a:latin typeface="Segoe UI" panose="020B0502040204020203" pitchFamily="34" charset="0"/>
                <a:cs typeface="Segoe UI" panose="020B0502040204020203" pitchFamily="34" charset="0"/>
              </a:rPr>
              <a:t>Cleaning Services</a:t>
            </a:r>
          </a:p>
          <a:p>
            <a:pPr marL="457200" lvl="1" indent="0">
              <a:buNone/>
            </a:pPr>
            <a:r>
              <a:rPr lang="en-GB" sz="2000" dirty="0">
                <a:latin typeface="Segoe UI" panose="020B0502040204020203" pitchFamily="34" charset="0"/>
                <a:cs typeface="Segoe UI" panose="020B0502040204020203" pitchFamily="34" charset="0"/>
              </a:rPr>
              <a:t>…and many more.</a:t>
            </a:r>
          </a:p>
        </p:txBody>
      </p:sp>
      <p:sp>
        <p:nvSpPr>
          <p:cNvPr id="4" name="Rectangle 3">
            <a:extLst>
              <a:ext uri="{FF2B5EF4-FFF2-40B4-BE49-F238E27FC236}">
                <a16:creationId xmlns:a16="http://schemas.microsoft.com/office/drawing/2014/main" id="{33AFE6DA-93CB-45BC-B488-6D73AD864C3D}"/>
              </a:ext>
            </a:extLst>
          </p:cNvPr>
          <p:cNvSpPr/>
          <p:nvPr/>
        </p:nvSpPr>
        <p:spPr>
          <a:xfrm>
            <a:off x="11353800" y="1899154"/>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3213B7F-5B94-4B79-AB29-C2B7A6471FC6}"/>
              </a:ext>
            </a:extLst>
          </p:cNvPr>
          <p:cNvSpPr/>
          <p:nvPr/>
        </p:nvSpPr>
        <p:spPr>
          <a:xfrm>
            <a:off x="11552830" y="1899154"/>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D2609EC-AB03-4ECD-8166-124C4B590300}"/>
              </a:ext>
            </a:extLst>
          </p:cNvPr>
          <p:cNvSpPr/>
          <p:nvPr/>
        </p:nvSpPr>
        <p:spPr>
          <a:xfrm>
            <a:off x="11751860" y="1899153"/>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C6D76AB8-FCF2-49D7-B42C-8C9D9DA7ACA4}"/>
              </a:ext>
            </a:extLst>
          </p:cNvPr>
          <p:cNvSpPr/>
          <p:nvPr/>
        </p:nvSpPr>
        <p:spPr>
          <a:xfrm>
            <a:off x="0" y="1899152"/>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250E8B46-58F9-4D9F-8C66-0C0ED3BB4DCD}"/>
              </a:ext>
            </a:extLst>
          </p:cNvPr>
          <p:cNvSpPr/>
          <p:nvPr/>
        </p:nvSpPr>
        <p:spPr>
          <a:xfrm>
            <a:off x="1157249" y="2368817"/>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E68A0F8D-65C5-4A3F-B102-A729AB1E3E07}"/>
              </a:ext>
            </a:extLst>
          </p:cNvPr>
          <p:cNvSpPr/>
          <p:nvPr/>
        </p:nvSpPr>
        <p:spPr>
          <a:xfrm>
            <a:off x="1157246" y="276191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85DBEDD-C161-4970-AF57-C56A425D3272}"/>
              </a:ext>
            </a:extLst>
          </p:cNvPr>
          <p:cNvSpPr/>
          <p:nvPr/>
        </p:nvSpPr>
        <p:spPr>
          <a:xfrm>
            <a:off x="1157246" y="315501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85AA30D0-5306-4816-B7A7-F35BF3B1D252}"/>
              </a:ext>
            </a:extLst>
          </p:cNvPr>
          <p:cNvSpPr/>
          <p:nvPr/>
        </p:nvSpPr>
        <p:spPr>
          <a:xfrm>
            <a:off x="1157245" y="354998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483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9493897"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Business, Finance and Professional Services 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5" name="Online Media 4" title="Business and Professional Services (Subtitled) - LLEP World of Work">
            <a:hlinkClick r:id="" action="ppaction://media"/>
            <a:extLst>
              <a:ext uri="{FF2B5EF4-FFF2-40B4-BE49-F238E27FC236}">
                <a16:creationId xmlns:a16="http://schemas.microsoft.com/office/drawing/2014/main" id="{19315B29-5227-4211-A367-EB38A820D939}"/>
              </a:ext>
            </a:extLst>
          </p:cNvPr>
          <p:cNvPicPr>
            <a:picLocks noRot="1" noChangeAspect="1"/>
          </p:cNvPicPr>
          <p:nvPr>
            <a:videoFile r:link="rId1"/>
          </p:nvPr>
        </p:nvPicPr>
        <p:blipFill>
          <a:blip r:embed="rId3"/>
          <a:stretch>
            <a:fillRect/>
          </a:stretch>
        </p:blipFill>
        <p:spPr>
          <a:xfrm>
            <a:off x="2612476" y="1966414"/>
            <a:ext cx="6967048" cy="3936382"/>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011690" y="-3501"/>
            <a:ext cx="9871723" cy="2075050"/>
          </a:xfrm>
        </p:spPr>
        <p:txBody>
          <a:bodyPr/>
          <a:lstStyle/>
          <a:p>
            <a:pPr algn="ctr"/>
            <a:r>
              <a:rPr lang="en-GB" dirty="0">
                <a:latin typeface="Segoe UI" panose="020B0502040204020203" pitchFamily="34" charset="0"/>
                <a:cs typeface="Segoe UI" panose="020B0502040204020203" pitchFamily="34" charset="0"/>
              </a:rPr>
              <a:t>Why work in Business, Finance and Professional Services?</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842531" y="2320119"/>
            <a:ext cx="9040882" cy="4511288"/>
          </a:xfrm>
        </p:spPr>
        <p:txBody>
          <a:bodyPr>
            <a:normAutofit/>
          </a:bodyPr>
          <a:lstStyle/>
          <a:p>
            <a:pPr marL="0" indent="0">
              <a:buNone/>
            </a:pPr>
            <a:r>
              <a:rPr lang="en-GB" sz="2000" dirty="0">
                <a:latin typeface="Segoe UI" panose="020B0502040204020203" pitchFamily="34" charset="0"/>
                <a:cs typeface="Segoe UI" panose="020B0502040204020203" pitchFamily="34" charset="0"/>
              </a:rPr>
              <a:t>There are approximately 10,000 businesses in this industry in Leicester and Leicestershire.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There are great progression routes.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It is a highly skilled industry meaning that the pay is very good.</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It is a fast-paced and ever changing sector, for example, Fin Tech (or Financial Technology), this is used to describe new tech that seeks to improve and automate the delivery and use of financial services. It is having a huge impact on the sector.</a:t>
            </a:r>
          </a:p>
        </p:txBody>
      </p:sp>
      <p:sp>
        <p:nvSpPr>
          <p:cNvPr id="17" name="Oval 16">
            <a:extLst>
              <a:ext uri="{FF2B5EF4-FFF2-40B4-BE49-F238E27FC236}">
                <a16:creationId xmlns:a16="http://schemas.microsoft.com/office/drawing/2014/main" id="{A18316F2-210D-437E-9BDA-4F2DFAB097AC}"/>
              </a:ext>
            </a:extLst>
          </p:cNvPr>
          <p:cNvSpPr/>
          <p:nvPr/>
        </p:nvSpPr>
        <p:spPr>
          <a:xfrm>
            <a:off x="1592800" y="2406462"/>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5209AC8-A72A-4445-9B26-58298FEABCBB}"/>
              </a:ext>
            </a:extLst>
          </p:cNvPr>
          <p:cNvSpPr/>
          <p:nvPr/>
        </p:nvSpPr>
        <p:spPr>
          <a:xfrm>
            <a:off x="1592800" y="345692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0006D098-4C54-4BDF-9532-58E10C50E893}"/>
              </a:ext>
            </a:extLst>
          </p:cNvPr>
          <p:cNvSpPr/>
          <p:nvPr/>
        </p:nvSpPr>
        <p:spPr>
          <a:xfrm>
            <a:off x="1592800" y="427336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C8B35EA-A328-40A8-A0AE-3043CCDDB667}"/>
              </a:ext>
            </a:extLst>
          </p:cNvPr>
          <p:cNvSpPr/>
          <p:nvPr/>
        </p:nvSpPr>
        <p:spPr>
          <a:xfrm>
            <a:off x="1592800" y="508860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7577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447502"/>
            <a:ext cx="9826388" cy="1325563"/>
          </a:xfrm>
        </p:spPr>
        <p:txBody>
          <a:bodyPr/>
          <a:lstStyle/>
          <a:p>
            <a:pPr algn="ctr"/>
            <a:r>
              <a:rPr lang="en-GB" dirty="0">
                <a:latin typeface="Segoe UI" panose="020B0502040204020203" pitchFamily="34" charset="0"/>
                <a:cs typeface="Segoe UI" panose="020B0502040204020203" pitchFamily="34" charset="0"/>
              </a:rPr>
              <a:t>Entry into Business, Finance and Professional Services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212572" y="2015764"/>
            <a:ext cx="6966089" cy="331527"/>
          </a:xfrm>
        </p:spPr>
        <p:txBody>
          <a:bodyPr>
            <a:noAutofit/>
          </a:bodyPr>
          <a:lstStyle/>
          <a:p>
            <a:pPr marL="0" indent="0">
              <a:buNone/>
            </a:pPr>
            <a:r>
              <a:rPr lang="en-GB" sz="2000" dirty="0">
                <a:latin typeface="Segoe UI" panose="020B0502040204020203" pitchFamily="34" charset="0"/>
                <a:cs typeface="Segoe UI" panose="020B0502040204020203" pitchFamily="34" charset="0"/>
              </a:rPr>
              <a:t>The following slide and one of the handouts show you the </a:t>
            </a:r>
            <a:r>
              <a:rPr lang="en-GB" sz="2000" b="1" dirty="0">
                <a:solidFill>
                  <a:srgbClr val="4EC1C4"/>
                </a:solidFill>
                <a:latin typeface="Segoe UI" panose="020B0502040204020203" pitchFamily="34" charset="0"/>
                <a:cs typeface="Segoe UI" panose="020B0502040204020203" pitchFamily="34" charset="0"/>
              </a:rPr>
              <a:t>different pathways </a:t>
            </a:r>
            <a:r>
              <a:rPr lang="en-GB" sz="2000" dirty="0">
                <a:latin typeface="Segoe UI" panose="020B0502040204020203" pitchFamily="34" charset="0"/>
                <a:cs typeface="Segoe UI" panose="020B0502040204020203" pitchFamily="34" charset="0"/>
              </a:rPr>
              <a:t>into the industry, depending on your learning style.</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Take a couple of minutes to have a look at this handout and see if any of these </a:t>
            </a:r>
            <a:r>
              <a:rPr lang="en-GB" sz="2000" b="1" dirty="0">
                <a:solidFill>
                  <a:srgbClr val="4EC1C4"/>
                </a:solidFill>
                <a:latin typeface="Segoe UI" panose="020B0502040204020203" pitchFamily="34" charset="0"/>
                <a:cs typeface="Segoe UI" panose="020B0502040204020203" pitchFamily="34" charset="0"/>
              </a:rPr>
              <a:t>options</a:t>
            </a:r>
            <a:r>
              <a:rPr lang="en-GB" sz="2000" dirty="0">
                <a:latin typeface="Segoe UI" panose="020B0502040204020203" pitchFamily="34" charset="0"/>
                <a:cs typeface="Segoe UI" panose="020B0502040204020203" pitchFamily="34" charset="0"/>
              </a:rPr>
              <a:t> appeal to you or if there are any you haven’t heard of that you might like to </a:t>
            </a:r>
            <a:r>
              <a:rPr lang="en-GB" sz="2000" b="1" dirty="0">
                <a:solidFill>
                  <a:srgbClr val="4EC1C4"/>
                </a:solidFill>
                <a:latin typeface="Segoe UI" panose="020B0502040204020203" pitchFamily="34" charset="0"/>
                <a:cs typeface="Segoe UI" panose="020B0502040204020203" pitchFamily="34" charset="0"/>
              </a:rPr>
              <a:t>research</a:t>
            </a:r>
            <a:r>
              <a:rPr lang="en-GB" sz="2000" dirty="0">
                <a:latin typeface="Segoe UI" panose="020B0502040204020203" pitchFamily="34" charset="0"/>
                <a:cs typeface="Segoe UI" panose="020B0502040204020203" pitchFamily="34" charset="0"/>
              </a:rPr>
              <a:t> with a careers advisor.</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Another handout, called ‘A Closer Look At…’ provides a bit </a:t>
            </a:r>
            <a:r>
              <a:rPr lang="en-GB" sz="2000" b="1" dirty="0">
                <a:solidFill>
                  <a:srgbClr val="4EC1C4"/>
                </a:solidFill>
                <a:latin typeface="Segoe UI" panose="020B0502040204020203" pitchFamily="34" charset="0"/>
                <a:cs typeface="Segoe UI" panose="020B0502040204020203" pitchFamily="34" charset="0"/>
              </a:rPr>
              <a:t>more detail </a:t>
            </a:r>
            <a:r>
              <a:rPr lang="en-GB" sz="2000" dirty="0">
                <a:latin typeface="Segoe UI" panose="020B0502040204020203" pitchFamily="34" charset="0"/>
                <a:cs typeface="Segoe UI" panose="020B0502040204020203" pitchFamily="34" charset="0"/>
              </a:rPr>
              <a:t>and a short interview with people currently doing some of these job roles. Take a couple of minutes to read through those. </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336452" cy="685799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picture containing text, dark&#10;&#10;Description automatically generated">
            <a:extLst>
              <a:ext uri="{FF2B5EF4-FFF2-40B4-BE49-F238E27FC236}">
                <a16:creationId xmlns:a16="http://schemas.microsoft.com/office/drawing/2014/main" id="{CDE326AF-FA98-4BDD-96EE-30C639F57B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875" y="2181527"/>
            <a:ext cx="4053660" cy="2280184"/>
          </a:xfrm>
          <a:prstGeom prst="rect">
            <a:avLst/>
          </a:prstGeom>
        </p:spPr>
      </p:pic>
    </p:spTree>
    <p:extLst>
      <p:ext uri="{BB962C8B-B14F-4D97-AF65-F5344CB8AC3E}">
        <p14:creationId xmlns:p14="http://schemas.microsoft.com/office/powerpoint/2010/main" val="328583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4511</TotalTime>
  <Words>1604</Words>
  <Application>Microsoft Office PowerPoint</Application>
  <PresentationFormat>Widescreen</PresentationFormat>
  <Paragraphs>212</Paragraphs>
  <Slides>25</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Segoe UI</vt:lpstr>
      <vt:lpstr>Office Theme</vt:lpstr>
      <vt:lpstr>PowerPoint Presentation</vt:lpstr>
      <vt:lpstr>What does  the term Professional Services mean to you?</vt:lpstr>
      <vt:lpstr>What do we mean by  Business, Finance and Professional Services?</vt:lpstr>
      <vt:lpstr>What do we mean by  Business, Finance and Professional Services?</vt:lpstr>
      <vt:lpstr>What do we mean by  Business, Finance and Professional Services</vt:lpstr>
      <vt:lpstr>What do we mean by  Business, Finance and Professional Services</vt:lpstr>
      <vt:lpstr>PowerPoint Presentation</vt:lpstr>
      <vt:lpstr>Why work in Business, Finance and Professional Services?</vt:lpstr>
      <vt:lpstr>Entry into Business, Finance and Professional Services</vt:lpstr>
      <vt:lpstr>PowerPoint Presentation</vt:lpstr>
      <vt:lpstr>Activity - Marooned</vt:lpstr>
      <vt:lpstr>Activity - Marooned</vt:lpstr>
      <vt:lpstr>PowerPoint Presentation</vt:lpstr>
      <vt:lpstr>Activity - Marooned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123</cp:revision>
  <dcterms:created xsi:type="dcterms:W3CDTF">2020-06-26T09:35:04Z</dcterms:created>
  <dcterms:modified xsi:type="dcterms:W3CDTF">2021-03-01T08:13:45Z</dcterms:modified>
</cp:coreProperties>
</file>