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387" r:id="rId2"/>
    <p:sldId id="361" r:id="rId3"/>
    <p:sldId id="374" r:id="rId4"/>
    <p:sldId id="307" r:id="rId5"/>
    <p:sldId id="389" r:id="rId6"/>
    <p:sldId id="373" r:id="rId7"/>
    <p:sldId id="390" r:id="rId8"/>
    <p:sldId id="392" r:id="rId9"/>
    <p:sldId id="259" r:id="rId10"/>
    <p:sldId id="383" r:id="rId11"/>
    <p:sldId id="395" r:id="rId12"/>
    <p:sldId id="393" r:id="rId13"/>
    <p:sldId id="394" r:id="rId14"/>
    <p:sldId id="384" r:id="rId15"/>
    <p:sldId id="342" r:id="rId16"/>
    <p:sldId id="367" r:id="rId17"/>
    <p:sldId id="385" r:id="rId18"/>
    <p:sldId id="369" r:id="rId19"/>
    <p:sldId id="356" r:id="rId20"/>
    <p:sldId id="357" r:id="rId21"/>
    <p:sldId id="38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Sherlock" initials="MS" lastIdx="6" clrIdx="0"/>
  <p:cmAuthor id="2" name="Laura Sherlock" initials="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89B"/>
    <a:srgbClr val="A6DA52"/>
    <a:srgbClr val="E9F1CE"/>
    <a:srgbClr val="FFFFFF"/>
    <a:srgbClr val="FFE4C2"/>
    <a:srgbClr val="F9A53A"/>
    <a:srgbClr val="FDCA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4" autoAdjust="0"/>
    <p:restoredTop sz="94249" autoAdjust="0"/>
  </p:normalViewPr>
  <p:slideViewPr>
    <p:cSldViewPr snapToGrid="0">
      <p:cViewPr varScale="1">
        <p:scale>
          <a:sx n="68" d="100"/>
          <a:sy n="68" d="100"/>
        </p:scale>
        <p:origin x="738" y="60"/>
      </p:cViewPr>
      <p:guideLst>
        <p:guide orient="horz" pos="2160"/>
        <p:guide pos="3840"/>
      </p:guideLst>
    </p:cSldViewPr>
  </p:slideViewPr>
  <p:notesTextViewPr>
    <p:cViewPr>
      <p:scale>
        <a:sx n="1" d="1"/>
        <a:sy n="1" d="1"/>
      </p:scale>
      <p:origin x="0" y="0"/>
    </p:cViewPr>
  </p:notesTextViewPr>
  <p:notesViewPr>
    <p:cSldViewPr snapToGrid="0">
      <p:cViewPr varScale="1">
        <p:scale>
          <a:sx n="61" d="100"/>
          <a:sy n="61" d="100"/>
        </p:scale>
        <p:origin x="-259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6098AF-8D6E-4468-A861-0FEB3BAD0C35}" type="datetimeFigureOut">
              <a:rPr lang="en-GB" smtClean="0"/>
              <a:t>08/03/2021</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7F2617-662B-4C02-9E64-66DB3DB9FACB}" type="slidenum">
              <a:rPr lang="en-GB" smtClean="0"/>
              <a:t>‹#›</a:t>
            </a:fld>
            <a:endParaRPr lang="en-GB"/>
          </a:p>
        </p:txBody>
      </p:sp>
    </p:spTree>
    <p:extLst>
      <p:ext uri="{BB962C8B-B14F-4D97-AF65-F5344CB8AC3E}">
        <p14:creationId xmlns:p14="http://schemas.microsoft.com/office/powerpoint/2010/main" val="3046537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72D43-1BCC-4D52-BC68-5C56B2C73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C9EDD0-E0C8-447F-9932-C0CE2EB34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16CCA9-DE4E-4DD1-A6C6-BD9F4A888179}"/>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5" name="Footer Placeholder 4">
            <a:extLst>
              <a:ext uri="{FF2B5EF4-FFF2-40B4-BE49-F238E27FC236}">
                <a16:creationId xmlns:a16="http://schemas.microsoft.com/office/drawing/2014/main" id="{35864E3F-CA76-4DF8-8BF8-E14DBAAD0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04E385-DB0C-4888-A50B-E26BF993DB22}"/>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870897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099B-62CC-4BF0-9270-85E69533330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3D7F5A-54CB-44E1-A6A7-4172B7B259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A19F12-5B60-4971-B6E2-AE0D4C0E7FD4}"/>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5" name="Footer Placeholder 4">
            <a:extLst>
              <a:ext uri="{FF2B5EF4-FFF2-40B4-BE49-F238E27FC236}">
                <a16:creationId xmlns:a16="http://schemas.microsoft.com/office/drawing/2014/main" id="{868D4019-A610-47E2-A467-09E7BA4D17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539BC0-8898-4208-8249-8599DB888229}"/>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6600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0B3C52-D879-4032-8ED5-2A8CE5C91A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477FB6-FD13-4DAD-9D9D-D779302036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39BB6E-B0B3-4494-AB83-AE194D0A018D}"/>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5" name="Footer Placeholder 4">
            <a:extLst>
              <a:ext uri="{FF2B5EF4-FFF2-40B4-BE49-F238E27FC236}">
                <a16:creationId xmlns:a16="http://schemas.microsoft.com/office/drawing/2014/main" id="{5D812394-6D65-4F4F-9A1E-1B9E6A1D6A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AC7F8-F374-4D21-A1F9-07BF6DCE014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17322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2AA4-EF7A-465C-B751-3230B542B2E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FA14F1-9715-425F-9394-3D91AF5F42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EC3DCD-318E-4E03-A23D-EA1A106BC8FE}"/>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5" name="Footer Placeholder 4">
            <a:extLst>
              <a:ext uri="{FF2B5EF4-FFF2-40B4-BE49-F238E27FC236}">
                <a16:creationId xmlns:a16="http://schemas.microsoft.com/office/drawing/2014/main" id="{18EC132B-73BD-4586-A04A-5EBC57718B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2FD65A-5D49-4574-83EC-70449D436A6C}"/>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75928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ED77-D796-497E-BB2B-1FDD228AF9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7AAD31E-FCEC-4DA4-A7AD-7543395A6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2F6CBA-76F0-43E0-937B-CA57E3A4A2F1}"/>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5" name="Footer Placeholder 4">
            <a:extLst>
              <a:ext uri="{FF2B5EF4-FFF2-40B4-BE49-F238E27FC236}">
                <a16:creationId xmlns:a16="http://schemas.microsoft.com/office/drawing/2014/main" id="{95E37536-04EB-4262-861E-0E6905C94A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5C9860-36E6-4992-9B22-5F49B939BDF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2668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2966A-1C0A-47E4-942D-E856F963F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BD0171-E8B0-4792-9D6E-5F2C3A9523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DD6719-DFAB-4CC7-BBD8-BFB3C25B21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A0E8C5-837E-4280-902E-6BD5B025BEBA}"/>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6" name="Footer Placeholder 5">
            <a:extLst>
              <a:ext uri="{FF2B5EF4-FFF2-40B4-BE49-F238E27FC236}">
                <a16:creationId xmlns:a16="http://schemas.microsoft.com/office/drawing/2014/main" id="{95D08CCD-8628-434A-9430-2B5C226E5F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7EE158-F931-4EDF-9317-676639BF7F5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11961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A03EA-C5AB-45E8-9392-312F9145CE1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EEC9C7-F5E6-4664-B141-CE99262FBA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F5406-C1EA-4EC7-8376-1C904852E1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38ECF59-A375-4AA6-8D06-BA04B7676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A27EE-BE8D-40DF-AC56-4FF0759510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39F10-709E-4811-A333-7E98F45AEF17}"/>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8" name="Footer Placeholder 7">
            <a:extLst>
              <a:ext uri="{FF2B5EF4-FFF2-40B4-BE49-F238E27FC236}">
                <a16:creationId xmlns:a16="http://schemas.microsoft.com/office/drawing/2014/main" id="{4E883089-2E7F-4AFB-BB4C-6DAD44728F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DD81D14-08DB-479D-87CD-4BFB456D3A78}"/>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424510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7EB9A-3422-40A3-9B9F-2C675C6E4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B968A39-2A1E-4921-B7B8-2557A1E62FEA}"/>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4" name="Footer Placeholder 3">
            <a:extLst>
              <a:ext uri="{FF2B5EF4-FFF2-40B4-BE49-F238E27FC236}">
                <a16:creationId xmlns:a16="http://schemas.microsoft.com/office/drawing/2014/main" id="{3DA4F4C9-C909-4BBA-BE29-78E7D83A08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07F462-76FE-4821-98DD-1F56FDE8A5DE}"/>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93916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A85D2-F90D-4D66-8E34-AC530AB148C1}"/>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3" name="Footer Placeholder 2">
            <a:extLst>
              <a:ext uri="{FF2B5EF4-FFF2-40B4-BE49-F238E27FC236}">
                <a16:creationId xmlns:a16="http://schemas.microsoft.com/office/drawing/2014/main" id="{ABF2C38E-4D79-44D3-A3D0-94786E1F6B5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32735F-0AC5-492F-9D95-D45847BA1E0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38344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55AE-2463-4963-87E3-53A97EC2B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AA6055-9BD7-4C61-BEAA-9EA5511E11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BF70C8-DA18-4D2A-830E-6FD9C8A79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3D8030-F38B-4E07-B904-E02B9F997DAE}"/>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6" name="Footer Placeholder 5">
            <a:extLst>
              <a:ext uri="{FF2B5EF4-FFF2-40B4-BE49-F238E27FC236}">
                <a16:creationId xmlns:a16="http://schemas.microsoft.com/office/drawing/2014/main" id="{9B1EB677-455D-4B51-81FD-E120F63F7B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F31247-5602-4D6C-A1E8-812C437F7BB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90926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3AA30-6748-4E2C-8D84-5EC0B2C851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D46146-C2DB-44F8-858B-F118A3805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811F54-5AF6-45E0-9B8C-0D38093F0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638224-3BBA-432C-B5B7-7FBEFB71B00C}"/>
              </a:ext>
            </a:extLst>
          </p:cNvPr>
          <p:cNvSpPr>
            <a:spLocks noGrp="1"/>
          </p:cNvSpPr>
          <p:nvPr>
            <p:ph type="dt" sz="half" idx="10"/>
          </p:nvPr>
        </p:nvSpPr>
        <p:spPr/>
        <p:txBody>
          <a:bodyPr/>
          <a:lstStyle/>
          <a:p>
            <a:fld id="{F1ACFE2D-FF9A-4A6D-A323-1CCEFBBFF44E}" type="datetimeFigureOut">
              <a:rPr lang="en-GB" smtClean="0"/>
              <a:t>08/03/2021</a:t>
            </a:fld>
            <a:endParaRPr lang="en-GB"/>
          </a:p>
        </p:txBody>
      </p:sp>
      <p:sp>
        <p:nvSpPr>
          <p:cNvPr id="6" name="Footer Placeholder 5">
            <a:extLst>
              <a:ext uri="{FF2B5EF4-FFF2-40B4-BE49-F238E27FC236}">
                <a16:creationId xmlns:a16="http://schemas.microsoft.com/office/drawing/2014/main" id="{1D397CD9-60DB-4A6C-8B90-4983CBE19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BEEB59-75D2-444B-B966-C664FBE32F9D}"/>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325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3C0092-ECBA-4005-9B1B-142A15D26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8DF237-64B7-481E-8807-0B23DB33BB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38811-AA25-4344-A42D-8D01023E26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CFE2D-FF9A-4A6D-A323-1CCEFBBFF44E}" type="datetimeFigureOut">
              <a:rPr lang="en-GB" smtClean="0"/>
              <a:t>08/03/2021</a:t>
            </a:fld>
            <a:endParaRPr lang="en-GB"/>
          </a:p>
        </p:txBody>
      </p:sp>
      <p:sp>
        <p:nvSpPr>
          <p:cNvPr id="5" name="Footer Placeholder 4">
            <a:extLst>
              <a:ext uri="{FF2B5EF4-FFF2-40B4-BE49-F238E27FC236}">
                <a16:creationId xmlns:a16="http://schemas.microsoft.com/office/drawing/2014/main" id="{EB36523B-65B1-4688-88F3-CCB3D2D401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FCAED1-A1E8-4693-8FA2-9962CEC0A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3BDE5-F0F1-453A-9B85-B3A9681AC211}" type="slidenum">
              <a:rPr lang="en-GB" smtClean="0"/>
              <a:t>‹#›</a:t>
            </a:fld>
            <a:endParaRPr lang="en-GB"/>
          </a:p>
        </p:txBody>
      </p:sp>
    </p:spTree>
    <p:extLst>
      <p:ext uri="{BB962C8B-B14F-4D97-AF65-F5344CB8AC3E}">
        <p14:creationId xmlns:p14="http://schemas.microsoft.com/office/powerpoint/2010/main" val="360010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f_xAQNNi4pA?feature=oembed"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leicesterfoodpark.co.uk/" TargetMode="External"/><Relationship Id="rId2" Type="http://schemas.openxmlformats.org/officeDocument/2006/relationships/hyperlink" Target="http://www.tastycareers.org.uk/" TargetMode="External"/><Relationship Id="rId1" Type="http://schemas.openxmlformats.org/officeDocument/2006/relationships/slideLayout" Target="../slideLayouts/slideLayout2.xml"/><Relationship Id="rId4" Type="http://schemas.openxmlformats.org/officeDocument/2006/relationships/hyperlink" Target="http://www.gov.uk/apply-apprenticeshi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h2N_JtbJBkc?feature=oembed"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astycareers.org.uk/ma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8567811" y="5664159"/>
            <a:ext cx="4229100"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4" y="4002166"/>
            <a:ext cx="11058525" cy="1862048"/>
          </a:xfrm>
          <a:prstGeom prst="rect">
            <a:avLst/>
          </a:prstGeom>
          <a:noFill/>
        </p:spPr>
        <p:txBody>
          <a:bodyPr wrap="square" rtlCol="0">
            <a:spAutoFit/>
          </a:bodyPr>
          <a:lstStyle/>
          <a:p>
            <a:r>
              <a:rPr lang="en-GB" sz="11500" b="1" dirty="0">
                <a:latin typeface="Segoe UI" panose="020B0502040204020203" pitchFamily="34" charset="0"/>
                <a:cs typeface="Segoe UI" panose="020B0502040204020203" pitchFamily="34" charset="0"/>
              </a:rPr>
              <a:t>Food and Drink</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1878116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587749-81A3-4D1E-94B8-1759350E007D}"/>
              </a:ext>
            </a:extLst>
          </p:cNvPr>
          <p:cNvSpPr/>
          <p:nvPr/>
        </p:nvSpPr>
        <p:spPr>
          <a:xfrm rot="5400000">
            <a:off x="5089523" y="-660735"/>
            <a:ext cx="2012956" cy="12192000"/>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EEFF0455-29B4-413C-BF33-730695625AF8}"/>
              </a:ext>
            </a:extLst>
          </p:cNvPr>
          <p:cNvSpPr/>
          <p:nvPr/>
        </p:nvSpPr>
        <p:spPr>
          <a:xfrm rot="5400000">
            <a:off x="5717635" y="-4020247"/>
            <a:ext cx="756732" cy="12192000"/>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23E8DCA-AEBA-4918-8FF8-641CDF3589DF}"/>
              </a:ext>
            </a:extLst>
          </p:cNvPr>
          <p:cNvSpPr/>
          <p:nvPr/>
        </p:nvSpPr>
        <p:spPr>
          <a:xfrm rot="5400000">
            <a:off x="5497717" y="-2654547"/>
            <a:ext cx="1196567" cy="12192000"/>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F1CD628C-0223-40E3-84BA-208F70D83952}"/>
              </a:ext>
            </a:extLst>
          </p:cNvPr>
          <p:cNvSpPr/>
          <p:nvPr/>
        </p:nvSpPr>
        <p:spPr>
          <a:xfrm rot="5400000">
            <a:off x="5717634" y="-4020247"/>
            <a:ext cx="756732" cy="12192000"/>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0" y="1"/>
            <a:ext cx="12192000" cy="1663256"/>
          </a:xfrm>
        </p:spPr>
        <p:txBody>
          <a:bodyPr/>
          <a:lstStyle/>
          <a:p>
            <a:pPr algn="ctr"/>
            <a:r>
              <a:rPr lang="en-GB" dirty="0">
                <a:latin typeface="Segoe UI" panose="020B0502040204020203" pitchFamily="34" charset="0"/>
                <a:cs typeface="Segoe UI" panose="020B0502040204020203" pitchFamily="34" charset="0"/>
              </a:rPr>
              <a:t>Innovation in Food and Drink</a:t>
            </a:r>
          </a:p>
        </p:txBody>
      </p:sp>
      <p:sp>
        <p:nvSpPr>
          <p:cNvPr id="8" name="Rectangle 7">
            <a:extLst>
              <a:ext uri="{FF2B5EF4-FFF2-40B4-BE49-F238E27FC236}">
                <a16:creationId xmlns:a16="http://schemas.microsoft.com/office/drawing/2014/main" id="{526BCF2E-7703-4571-A897-21C5144780BC}"/>
              </a:ext>
            </a:extLst>
          </p:cNvPr>
          <p:cNvSpPr/>
          <p:nvPr/>
        </p:nvSpPr>
        <p:spPr>
          <a:xfrm rot="5400000">
            <a:off x="6036608" y="-3449418"/>
            <a:ext cx="118785" cy="1219200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368968" y="1909011"/>
            <a:ext cx="11823032" cy="545110"/>
          </a:xfrm>
        </p:spPr>
        <p:txBody>
          <a:bodyPr>
            <a:normAutofit/>
          </a:bodyPr>
          <a:lstStyle/>
          <a:p>
            <a:pPr marL="0" indent="0">
              <a:buNone/>
            </a:pPr>
            <a:r>
              <a:rPr lang="en-GB" sz="2000" b="1" dirty="0">
                <a:solidFill>
                  <a:srgbClr val="A6DA52"/>
                </a:solidFill>
                <a:latin typeface="Segoe UI" panose="020B0502040204020203" pitchFamily="34" charset="0"/>
                <a:cs typeface="Segoe UI" panose="020B0502040204020203" pitchFamily="34" charset="0"/>
              </a:rPr>
              <a:t>Innovation</a:t>
            </a:r>
            <a:r>
              <a:rPr lang="en-GB" sz="2000" dirty="0">
                <a:latin typeface="Segoe UI" panose="020B0502040204020203" pitchFamily="34" charset="0"/>
                <a:cs typeface="Segoe UI" panose="020B0502040204020203" pitchFamily="34" charset="0"/>
              </a:rPr>
              <a:t> and </a:t>
            </a:r>
            <a:r>
              <a:rPr lang="en-GB" sz="2000" b="1" dirty="0">
                <a:solidFill>
                  <a:srgbClr val="A6DA52"/>
                </a:solidFill>
                <a:latin typeface="Segoe UI" panose="020B0502040204020203" pitchFamily="34" charset="0"/>
                <a:cs typeface="Segoe UI" panose="020B0502040204020203" pitchFamily="34" charset="0"/>
              </a:rPr>
              <a:t>creativity</a:t>
            </a:r>
            <a:r>
              <a:rPr lang="en-GB" sz="2000" dirty="0">
                <a:latin typeface="Segoe UI" panose="020B0502040204020203" pitchFamily="34" charset="0"/>
                <a:cs typeface="Segoe UI" panose="020B0502040204020203" pitchFamily="34" charset="0"/>
              </a:rPr>
              <a:t> are very important across all the roles in the Food and Drink sector. </a:t>
            </a:r>
          </a:p>
        </p:txBody>
      </p:sp>
      <p:sp>
        <p:nvSpPr>
          <p:cNvPr id="15" name="Content Placeholder 2">
            <a:extLst>
              <a:ext uri="{FF2B5EF4-FFF2-40B4-BE49-F238E27FC236}">
                <a16:creationId xmlns:a16="http://schemas.microsoft.com/office/drawing/2014/main" id="{48F9D2FE-0DDA-467F-A9E7-D620A13B393F}"/>
              </a:ext>
            </a:extLst>
          </p:cNvPr>
          <p:cNvSpPr txBox="1">
            <a:spLocks/>
          </p:cNvSpPr>
          <p:nvPr/>
        </p:nvSpPr>
        <p:spPr>
          <a:xfrm>
            <a:off x="368968" y="4645607"/>
            <a:ext cx="11067856" cy="17961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latin typeface="Segoe UI" panose="020B0502040204020203" pitchFamily="34" charset="0"/>
                <a:cs typeface="Segoe UI" panose="020B0502040204020203" pitchFamily="34" charset="0"/>
              </a:rPr>
              <a:t>The </a:t>
            </a:r>
            <a:r>
              <a:rPr lang="en-GB" sz="2000" b="1" dirty="0">
                <a:solidFill>
                  <a:srgbClr val="A6DA52"/>
                </a:solidFill>
                <a:latin typeface="Segoe UI" panose="020B0502040204020203" pitchFamily="34" charset="0"/>
                <a:cs typeface="Segoe UI" panose="020B0502040204020203" pitchFamily="34" charset="0"/>
              </a:rPr>
              <a:t>environmental</a:t>
            </a:r>
            <a:r>
              <a:rPr lang="en-GB" sz="2000" dirty="0">
                <a:latin typeface="Segoe UI" panose="020B0502040204020203" pitchFamily="34" charset="0"/>
                <a:cs typeface="Segoe UI" panose="020B0502040204020203" pitchFamily="34" charset="0"/>
              </a:rPr>
              <a:t> movement is seeing innovation with: </a:t>
            </a:r>
          </a:p>
          <a:p>
            <a:pPr marL="457200" lvl="1" indent="0">
              <a:buNone/>
            </a:pPr>
            <a:r>
              <a:rPr lang="en-GB" sz="2000" dirty="0">
                <a:latin typeface="Segoe UI" panose="020B0502040204020203" pitchFamily="34" charset="0"/>
                <a:cs typeface="Segoe UI" panose="020B0502040204020203" pitchFamily="34" charset="0"/>
              </a:rPr>
              <a:t>eco-friendly packaging</a:t>
            </a:r>
          </a:p>
          <a:p>
            <a:pPr marL="457200" lvl="1" indent="0">
              <a:buNone/>
            </a:pPr>
            <a:r>
              <a:rPr lang="en-GB" sz="2000" dirty="0">
                <a:latin typeface="Segoe UI" panose="020B0502040204020203" pitchFamily="34" charset="0"/>
                <a:cs typeface="Segoe UI" panose="020B0502040204020203" pitchFamily="34" charset="0"/>
              </a:rPr>
              <a:t>reducing food waste in their production process</a:t>
            </a:r>
          </a:p>
          <a:p>
            <a:pPr marL="457200" lvl="1" indent="0">
              <a:buNone/>
            </a:pPr>
            <a:r>
              <a:rPr lang="en-GB" sz="2000" dirty="0">
                <a:latin typeface="Segoe UI" panose="020B0502040204020203" pitchFamily="34" charset="0"/>
                <a:cs typeface="Segoe UI" panose="020B0502040204020203" pitchFamily="34" charset="0"/>
              </a:rPr>
              <a:t>as well as more variety; more vegan, vegetarian and healthier options.</a:t>
            </a:r>
          </a:p>
        </p:txBody>
      </p:sp>
      <p:sp>
        <p:nvSpPr>
          <p:cNvPr id="16" name="Rectangle 15">
            <a:extLst>
              <a:ext uri="{FF2B5EF4-FFF2-40B4-BE49-F238E27FC236}">
                <a16:creationId xmlns:a16="http://schemas.microsoft.com/office/drawing/2014/main" id="{6E4CF082-44F4-43DE-A4B1-4E28770DF4A3}"/>
              </a:ext>
            </a:extLst>
          </p:cNvPr>
          <p:cNvSpPr/>
          <p:nvPr/>
        </p:nvSpPr>
        <p:spPr>
          <a:xfrm rot="5400000">
            <a:off x="6036608" y="566182"/>
            <a:ext cx="118785" cy="1219200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FE9628F8-E647-43BD-AFFE-72169CFD0FAC}"/>
              </a:ext>
            </a:extLst>
          </p:cNvPr>
          <p:cNvSpPr/>
          <p:nvPr/>
        </p:nvSpPr>
        <p:spPr>
          <a:xfrm rot="5400000">
            <a:off x="6027214" y="-4584761"/>
            <a:ext cx="118785" cy="1219200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E1F40DA-F1C5-4510-8AE1-0633E865A7FB}"/>
              </a:ext>
            </a:extLst>
          </p:cNvPr>
          <p:cNvSpPr/>
          <p:nvPr/>
        </p:nvSpPr>
        <p:spPr>
          <a:xfrm rot="5400000">
            <a:off x="5497716" y="-2654547"/>
            <a:ext cx="1196567" cy="12192000"/>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2">
            <a:extLst>
              <a:ext uri="{FF2B5EF4-FFF2-40B4-BE49-F238E27FC236}">
                <a16:creationId xmlns:a16="http://schemas.microsoft.com/office/drawing/2014/main" id="{BF191329-C27C-4036-BD63-EB40A376BB07}"/>
              </a:ext>
            </a:extLst>
          </p:cNvPr>
          <p:cNvSpPr txBox="1">
            <a:spLocks/>
          </p:cNvSpPr>
          <p:nvPr/>
        </p:nvSpPr>
        <p:spPr>
          <a:xfrm>
            <a:off x="368968" y="2991446"/>
            <a:ext cx="11328603" cy="54511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latin typeface="Segoe UI" panose="020B0502040204020203" pitchFamily="34" charset="0"/>
                <a:cs typeface="Segoe UI" panose="020B0502040204020203" pitchFamily="34" charset="0"/>
              </a:rPr>
              <a:t>Each year over </a:t>
            </a:r>
            <a:r>
              <a:rPr lang="en-GB" sz="2000" b="1" dirty="0">
                <a:solidFill>
                  <a:srgbClr val="A6DA52"/>
                </a:solidFill>
                <a:latin typeface="Segoe UI" panose="020B0502040204020203" pitchFamily="34" charset="0"/>
                <a:cs typeface="Segoe UI" panose="020B0502040204020203" pitchFamily="34" charset="0"/>
              </a:rPr>
              <a:t>8,000 new products </a:t>
            </a:r>
            <a:r>
              <a:rPr lang="en-GB" sz="2000" dirty="0">
                <a:latin typeface="Segoe UI" panose="020B0502040204020203" pitchFamily="34" charset="0"/>
                <a:cs typeface="Segoe UI" panose="020B0502040204020203" pitchFamily="34" charset="0"/>
              </a:rPr>
              <a:t>are introduced and need designing, manufacturing, and selling in a very competitive market; companies are always looking for ways to </a:t>
            </a:r>
            <a:r>
              <a:rPr lang="en-GB" sz="2000" b="1" dirty="0">
                <a:solidFill>
                  <a:srgbClr val="A6DA52"/>
                </a:solidFill>
                <a:latin typeface="Segoe UI" panose="020B0502040204020203" pitchFamily="34" charset="0"/>
                <a:cs typeface="Segoe UI" panose="020B0502040204020203" pitchFamily="34" charset="0"/>
              </a:rPr>
              <a:t>stay ahead of the competition</a:t>
            </a:r>
            <a:r>
              <a:rPr lang="en-GB" sz="2000" dirty="0">
                <a:latin typeface="Segoe UI" panose="020B0502040204020203" pitchFamily="34" charset="0"/>
                <a:cs typeface="Segoe UI" panose="020B0502040204020203" pitchFamily="34" charset="0"/>
              </a:rPr>
              <a:t>. </a:t>
            </a:r>
          </a:p>
          <a:p>
            <a:pPr lvl="1"/>
            <a:endParaRPr lang="en-GB" sz="2000" dirty="0">
              <a:latin typeface="Segoe UI" panose="020B0502040204020203" pitchFamily="34" charset="0"/>
              <a:cs typeface="Segoe UI" panose="020B0502040204020203" pitchFamily="34" charset="0"/>
            </a:endParaRPr>
          </a:p>
        </p:txBody>
      </p:sp>
      <p:sp>
        <p:nvSpPr>
          <p:cNvPr id="12" name="Rectangle 11">
            <a:extLst>
              <a:ext uri="{FF2B5EF4-FFF2-40B4-BE49-F238E27FC236}">
                <a16:creationId xmlns:a16="http://schemas.microsoft.com/office/drawing/2014/main" id="{848F890F-6E81-44F7-BB74-DA7FA8CBD314}"/>
              </a:ext>
            </a:extLst>
          </p:cNvPr>
          <p:cNvSpPr/>
          <p:nvPr/>
        </p:nvSpPr>
        <p:spPr>
          <a:xfrm rot="5400000">
            <a:off x="6036608" y="-1859676"/>
            <a:ext cx="118785" cy="1219200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14D07149-DB27-4B0B-BC91-FFAED9C159D1}"/>
              </a:ext>
            </a:extLst>
          </p:cNvPr>
          <p:cNvSpPr/>
          <p:nvPr/>
        </p:nvSpPr>
        <p:spPr>
          <a:xfrm>
            <a:off x="692743" y="5127623"/>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657D8A4A-CE1D-4293-8F8C-3D53EB4D1248}"/>
              </a:ext>
            </a:extLst>
          </p:cNvPr>
          <p:cNvSpPr/>
          <p:nvPr/>
        </p:nvSpPr>
        <p:spPr>
          <a:xfrm>
            <a:off x="692742" y="5451301"/>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84738855-EE8F-420D-A529-32C1565D8B30}"/>
              </a:ext>
            </a:extLst>
          </p:cNvPr>
          <p:cNvSpPr/>
          <p:nvPr/>
        </p:nvSpPr>
        <p:spPr>
          <a:xfrm>
            <a:off x="692741" y="5784683"/>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0843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4351338"/>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As we now know:</a:t>
            </a:r>
          </a:p>
          <a:p>
            <a:pPr marL="457200" lvl="1" indent="0">
              <a:buNone/>
            </a:pPr>
            <a:r>
              <a:rPr lang="en-GB" sz="2000" dirty="0">
                <a:latin typeface="Segoe UI" panose="020B0502040204020203" pitchFamily="34" charset="0"/>
                <a:cs typeface="Segoe UI" panose="020B0502040204020203" pitchFamily="34" charset="0"/>
              </a:rPr>
              <a:t>Leicester and Leicestershire has a reputation for its snack products </a:t>
            </a:r>
          </a:p>
          <a:p>
            <a:pPr marL="457200" lvl="1" indent="0">
              <a:buNone/>
            </a:pPr>
            <a:r>
              <a:rPr lang="en-GB" sz="2000" dirty="0">
                <a:latin typeface="Segoe UI" panose="020B0502040204020203" pitchFamily="34" charset="0"/>
                <a:cs typeface="Segoe UI" panose="020B0502040204020203" pitchFamily="34" charset="0"/>
              </a:rPr>
              <a:t>Innovation and creativity is key</a:t>
            </a:r>
          </a:p>
          <a:p>
            <a:pPr marL="457200" lvl="1" indent="0">
              <a:buNone/>
            </a:pPr>
            <a:r>
              <a:rPr lang="en-GB" sz="2000" dirty="0">
                <a:latin typeface="Segoe UI" panose="020B0502040204020203" pitchFamily="34" charset="0"/>
                <a:cs typeface="Segoe UI" panose="020B0502040204020203" pitchFamily="34" charset="0"/>
              </a:rPr>
              <a:t>the Food and Drink industry is always looking for ways to stay ahead of the competition</a:t>
            </a:r>
          </a:p>
          <a:p>
            <a:pPr marL="457200" lvl="1" indent="0">
              <a:buNone/>
            </a:pPr>
            <a:r>
              <a:rPr lang="en-GB" sz="2000" dirty="0">
                <a:latin typeface="Segoe UI" panose="020B0502040204020203" pitchFamily="34" charset="0"/>
                <a:cs typeface="Segoe UI" panose="020B0502040204020203" pitchFamily="34" charset="0"/>
              </a:rPr>
              <a:t>Products must be environmentally friendly</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So…your task today is to come up with a new snack idea aimed at your age group.</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AB1C7EEA-C913-4FC0-8915-BCA00AB4503F}"/>
              </a:ext>
            </a:extLst>
          </p:cNvPr>
          <p:cNvSpPr/>
          <p:nvPr/>
        </p:nvSpPr>
        <p:spPr>
          <a:xfrm>
            <a:off x="890756" y="214483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C928708-0BBB-43AF-A30E-B8AD8DCB8839}"/>
              </a:ext>
            </a:extLst>
          </p:cNvPr>
          <p:cNvSpPr/>
          <p:nvPr/>
        </p:nvSpPr>
        <p:spPr>
          <a:xfrm>
            <a:off x="890755" y="2508467"/>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A9C2432F-6BAF-4925-9473-25902F7AE6C2}"/>
              </a:ext>
            </a:extLst>
          </p:cNvPr>
          <p:cNvSpPr/>
          <p:nvPr/>
        </p:nvSpPr>
        <p:spPr>
          <a:xfrm>
            <a:off x="890755" y="2841106"/>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94567D30-DE84-44FE-9DD0-3EA854824364}"/>
              </a:ext>
            </a:extLst>
          </p:cNvPr>
          <p:cNvSpPr/>
          <p:nvPr/>
        </p:nvSpPr>
        <p:spPr>
          <a:xfrm>
            <a:off x="890755" y="3187942"/>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32306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snack challenge</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554995"/>
          </a:xfrm>
          <a:noFill/>
        </p:spPr>
        <p:txBody>
          <a:bodyPr>
            <a:noAutofit/>
          </a:bodyPr>
          <a:lstStyle/>
          <a:p>
            <a:pPr marL="0" indent="0">
              <a:buNone/>
            </a:pPr>
            <a:r>
              <a:rPr lang="en-GB" sz="2000" dirty="0">
                <a:latin typeface="Segoe UI" panose="020B0502040204020203" pitchFamily="34" charset="0"/>
                <a:cs typeface="Segoe UI" panose="020B0502040204020203" pitchFamily="34" charset="0"/>
              </a:rPr>
              <a:t>Working in small groups, you will have 20 minutes. At a minimum, I expect:</a:t>
            </a:r>
          </a:p>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1063A518-6872-4C06-91DF-0E1915D658FF}"/>
              </a:ext>
            </a:extLst>
          </p:cNvPr>
          <p:cNvSpPr/>
          <p:nvPr/>
        </p:nvSpPr>
        <p:spPr>
          <a:xfrm>
            <a:off x="660778" y="2454774"/>
            <a:ext cx="2893418" cy="286232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You will have a snack idea.</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What type of snack? For example, savoury or sweet?</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Or it could be an adaptation of an existing product.</a:t>
            </a:r>
          </a:p>
          <a:p>
            <a:endParaRPr lang="en-GB" dirty="0">
              <a:latin typeface="Segoe UI" panose="020B0502040204020203" pitchFamily="34" charset="0"/>
              <a:cs typeface="Segoe UI" panose="020B0502040204020203" pitchFamily="34" charset="0"/>
            </a:endParaRPr>
          </a:p>
        </p:txBody>
      </p:sp>
      <p:sp>
        <p:nvSpPr>
          <p:cNvPr id="5" name="Rectangle 4">
            <a:extLst>
              <a:ext uri="{FF2B5EF4-FFF2-40B4-BE49-F238E27FC236}">
                <a16:creationId xmlns:a16="http://schemas.microsoft.com/office/drawing/2014/main" id="{53991666-7427-466B-A210-CF931C457C59}"/>
              </a:ext>
            </a:extLst>
          </p:cNvPr>
          <p:cNvSpPr/>
          <p:nvPr/>
        </p:nvSpPr>
        <p:spPr>
          <a:xfrm>
            <a:off x="4649291" y="2474073"/>
            <a:ext cx="2893419" cy="2031325"/>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You will have thought about </a:t>
            </a:r>
            <a:r>
              <a:rPr lang="en-GB" i="1" dirty="0">
                <a:latin typeface="Segoe UI" panose="020B0502040204020203" pitchFamily="34" charset="0"/>
                <a:cs typeface="Segoe UI" panose="020B0502040204020203" pitchFamily="34" charset="0"/>
              </a:rPr>
              <a:t>why</a:t>
            </a:r>
            <a:r>
              <a:rPr lang="en-GB" dirty="0">
                <a:latin typeface="Segoe UI" panose="020B0502040204020203" pitchFamily="34" charset="0"/>
                <a:cs typeface="Segoe UI" panose="020B0502040204020203" pitchFamily="34" charset="0"/>
              </a:rPr>
              <a:t> it is appealing to your age group.</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Perhaps you have a strong idea for how to sell/market your product?</a:t>
            </a:r>
            <a:endParaRPr lang="en-GB" dirty="0"/>
          </a:p>
        </p:txBody>
      </p:sp>
      <p:sp>
        <p:nvSpPr>
          <p:cNvPr id="6" name="Rectangle 5">
            <a:extLst>
              <a:ext uri="{FF2B5EF4-FFF2-40B4-BE49-F238E27FC236}">
                <a16:creationId xmlns:a16="http://schemas.microsoft.com/office/drawing/2014/main" id="{2BD83F04-675B-4277-A00D-EDB206C375FF}"/>
              </a:ext>
            </a:extLst>
          </p:cNvPr>
          <p:cNvSpPr/>
          <p:nvPr/>
        </p:nvSpPr>
        <p:spPr>
          <a:xfrm>
            <a:off x="8637805" y="2474073"/>
            <a:ext cx="2888866" cy="2308324"/>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Ideas about how to make it environmentally friendly:</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in the production process (how it is made)</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packaging</a:t>
            </a:r>
          </a:p>
          <a:p>
            <a:pPr marL="285750" indent="-285750">
              <a:buFont typeface="Arial" panose="020B0604020202020204" pitchFamily="34" charset="0"/>
              <a:buChar char="•"/>
            </a:pPr>
            <a:r>
              <a:rPr lang="en-GB" dirty="0">
                <a:latin typeface="Segoe UI" panose="020B0502040204020203" pitchFamily="34" charset="0"/>
                <a:cs typeface="Segoe UI" panose="020B0502040204020203" pitchFamily="34" charset="0"/>
              </a:rPr>
              <a:t>snack itself (how are the ingredients sourced)</a:t>
            </a:r>
            <a:endParaRPr lang="en-GB" dirty="0"/>
          </a:p>
        </p:txBody>
      </p:sp>
      <p:sp>
        <p:nvSpPr>
          <p:cNvPr id="13" name="Rectangle 12">
            <a:extLst>
              <a:ext uri="{FF2B5EF4-FFF2-40B4-BE49-F238E27FC236}">
                <a16:creationId xmlns:a16="http://schemas.microsoft.com/office/drawing/2014/main" id="{FC4D38AF-8AE2-42DE-8981-E46F9F694C72}"/>
              </a:ext>
            </a:extLst>
          </p:cNvPr>
          <p:cNvSpPr/>
          <p:nvPr/>
        </p:nvSpPr>
        <p:spPr>
          <a:xfrm rot="10800000">
            <a:off x="4078884" y="2580574"/>
            <a:ext cx="45719" cy="2341627"/>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B5154BAD-0459-4EC0-8B7B-D79C15220329}"/>
              </a:ext>
            </a:extLst>
          </p:cNvPr>
          <p:cNvSpPr txBox="1">
            <a:spLocks/>
          </p:cNvSpPr>
          <p:nvPr/>
        </p:nvSpPr>
        <p:spPr>
          <a:xfrm>
            <a:off x="660779" y="5518889"/>
            <a:ext cx="10515600" cy="554995"/>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latin typeface="Segoe UI" panose="020B0502040204020203" pitchFamily="34" charset="0"/>
                <a:cs typeface="Segoe UI" panose="020B0502040204020203" pitchFamily="34" charset="0"/>
              </a:rPr>
              <a:t>Extension Activity: design your packaging and explain why you choose the detailing.</a:t>
            </a:r>
          </a:p>
          <a:p>
            <a:pPr marL="0" indent="0">
              <a:buFont typeface="Arial" panose="020B0604020202020204" pitchFamily="34" charset="0"/>
              <a:buNone/>
            </a:pPr>
            <a:r>
              <a:rPr lang="en-GB" sz="1800" i="1" dirty="0">
                <a:latin typeface="Segoe UI" panose="020B0502040204020203" pitchFamily="34" charset="0"/>
                <a:cs typeface="Segoe UI" panose="020B0502040204020203" pitchFamily="34" charset="0"/>
              </a:rPr>
              <a:t>Remember – there has to be room for the ingredients and health and safety warnings.</a:t>
            </a:r>
          </a:p>
        </p:txBody>
      </p:sp>
      <p:sp>
        <p:nvSpPr>
          <p:cNvPr id="15" name="Rectangle 14">
            <a:extLst>
              <a:ext uri="{FF2B5EF4-FFF2-40B4-BE49-F238E27FC236}">
                <a16:creationId xmlns:a16="http://schemas.microsoft.com/office/drawing/2014/main" id="{A99CEA6D-346A-44D0-BF7A-813B6B701B79}"/>
              </a:ext>
            </a:extLst>
          </p:cNvPr>
          <p:cNvSpPr/>
          <p:nvPr/>
        </p:nvSpPr>
        <p:spPr>
          <a:xfrm rot="10800000">
            <a:off x="8073246" y="2580574"/>
            <a:ext cx="45719" cy="2341627"/>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3281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 – Snack Challenge</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1697986"/>
            <a:ext cx="10515600" cy="554995"/>
          </a:xfrm>
          <a:noFill/>
        </p:spPr>
        <p:txBody>
          <a:bodyPr>
            <a:noAutofit/>
          </a:bodyPr>
          <a:lstStyle/>
          <a:p>
            <a:pPr marL="0" indent="0">
              <a:buNone/>
            </a:pPr>
            <a:r>
              <a:rPr lang="en-GB" dirty="0">
                <a:latin typeface="Segoe UI" panose="020B0502040204020203" pitchFamily="34" charset="0"/>
                <a:cs typeface="Segoe UI" panose="020B0502040204020203" pitchFamily="34" charset="0"/>
              </a:rPr>
              <a:t>Feedback.</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Groups share their products.</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Were there any similarities?</a:t>
            </a:r>
          </a:p>
          <a:p>
            <a:pPr marL="0" indent="0">
              <a:buNone/>
            </a:pPr>
            <a:r>
              <a:rPr lang="en-GB" sz="2000" dirty="0">
                <a:latin typeface="Segoe UI" panose="020B0502040204020203" pitchFamily="34" charset="0"/>
                <a:cs typeface="Segoe UI" panose="020B0502040204020203" pitchFamily="34" charset="0"/>
              </a:rPr>
              <a:t>How did you find that challenge? Was it easy to come up with a new product idea?</a:t>
            </a:r>
          </a:p>
          <a:p>
            <a:pPr marL="0" indent="0">
              <a:buNone/>
            </a:pPr>
            <a:r>
              <a:rPr lang="en-GB" sz="2000" dirty="0">
                <a:latin typeface="Segoe UI" panose="020B0502040204020203" pitchFamily="34" charset="0"/>
                <a:cs typeface="Segoe UI" panose="020B0502040204020203" pitchFamily="34" charset="0"/>
              </a:rPr>
              <a:t>Did you all work together in your group? Or did someone take the lead?</a:t>
            </a:r>
          </a:p>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8367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7" y="410223"/>
            <a:ext cx="9493897" cy="941499"/>
          </a:xfrm>
        </p:spPr>
        <p:txBody>
          <a:bodyPr>
            <a:noAutofit/>
          </a:bodyPr>
          <a:lstStyle/>
          <a:p>
            <a:pPr marL="0" indent="0">
              <a:buNone/>
            </a:pPr>
            <a:r>
              <a:rPr lang="en-GB" sz="4400" dirty="0">
                <a:latin typeface="Segoe UI" panose="020B0502040204020203" pitchFamily="34" charset="0"/>
                <a:cs typeface="Segoe UI" panose="020B0502040204020203" pitchFamily="34" charset="0"/>
              </a:rPr>
              <a:t>Skills</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nnector 3">
            <a:extLst>
              <a:ext uri="{FF2B5EF4-FFF2-40B4-BE49-F238E27FC236}">
                <a16:creationId xmlns:a16="http://schemas.microsoft.com/office/drawing/2014/main" id="{CBDCBD18-D732-4B55-8611-9537BE4AE39F}"/>
              </a:ext>
            </a:extLst>
          </p:cNvPr>
          <p:cNvSpPr/>
          <p:nvPr/>
        </p:nvSpPr>
        <p:spPr>
          <a:xfrm>
            <a:off x="11252579" y="525505"/>
            <a:ext cx="320723" cy="327546"/>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a:extLst>
              <a:ext uri="{FF2B5EF4-FFF2-40B4-BE49-F238E27FC236}">
                <a16:creationId xmlns:a16="http://schemas.microsoft.com/office/drawing/2014/main" id="{83B67929-9470-4A52-8515-656EA96F38DF}"/>
              </a:ext>
            </a:extLst>
          </p:cNvPr>
          <p:cNvSpPr/>
          <p:nvPr/>
        </p:nvSpPr>
        <p:spPr>
          <a:xfrm>
            <a:off x="9868715" y="522423"/>
            <a:ext cx="320723" cy="327546"/>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9" name="Flowchart: Connector 8">
            <a:extLst>
              <a:ext uri="{FF2B5EF4-FFF2-40B4-BE49-F238E27FC236}">
                <a16:creationId xmlns:a16="http://schemas.microsoft.com/office/drawing/2014/main" id="{4947CDA1-F4A0-4267-8894-7C1478E87D96}"/>
              </a:ext>
            </a:extLst>
          </p:cNvPr>
          <p:cNvSpPr/>
          <p:nvPr/>
        </p:nvSpPr>
        <p:spPr>
          <a:xfrm>
            <a:off x="10560647" y="525505"/>
            <a:ext cx="320723" cy="327546"/>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2">
            <a:extLst>
              <a:ext uri="{FF2B5EF4-FFF2-40B4-BE49-F238E27FC236}">
                <a16:creationId xmlns:a16="http://schemas.microsoft.com/office/drawing/2014/main" id="{9A2B47FA-B42B-4246-9A67-BA904B7FB5C7}"/>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latin typeface="Segoe UI" panose="020B0502040204020203" pitchFamily="34" charset="0"/>
                <a:cs typeface="Segoe UI" panose="020B0502040204020203" pitchFamily="34" charset="0"/>
              </a:rPr>
              <a:t>There were no ‘right’ or ‘wrong’ answers to that activity.</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Innovation and creativity are essential skills in the food and drink industry for businesses to stay competitive. That activity demonstrated you have these skills.</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What do we mean by ‘</a:t>
            </a:r>
            <a:r>
              <a:rPr lang="en-GB" sz="2000" b="1" dirty="0">
                <a:solidFill>
                  <a:srgbClr val="A6DA52"/>
                </a:solidFill>
                <a:latin typeface="Segoe UI" panose="020B0502040204020203" pitchFamily="34" charset="0"/>
                <a:cs typeface="Segoe UI" panose="020B0502040204020203" pitchFamily="34" charset="0"/>
              </a:rPr>
              <a:t>skills</a:t>
            </a:r>
            <a:r>
              <a:rPr lang="en-GB" sz="2000" dirty="0">
                <a:latin typeface="Segoe UI" panose="020B0502040204020203" pitchFamily="34" charset="0"/>
                <a:cs typeface="Segoe UI" panose="020B0502040204020203" pitchFamily="34" charset="0"/>
              </a:rPr>
              <a:t>’?</a:t>
            </a:r>
          </a:p>
        </p:txBody>
      </p:sp>
      <p:sp>
        <p:nvSpPr>
          <p:cNvPr id="11" name="TextBox 10">
            <a:extLst>
              <a:ext uri="{FF2B5EF4-FFF2-40B4-BE49-F238E27FC236}">
                <a16:creationId xmlns:a16="http://schemas.microsoft.com/office/drawing/2014/main" id="{B334EB86-2592-4DF5-855E-962A3D856B2F}"/>
              </a:ext>
            </a:extLst>
          </p:cNvPr>
          <p:cNvSpPr txBox="1"/>
          <p:nvPr/>
        </p:nvSpPr>
        <p:spPr>
          <a:xfrm>
            <a:off x="7962900" y="6091802"/>
            <a:ext cx="4229100"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2665934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2185158"/>
            <a:ext cx="6096000" cy="466255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2185158"/>
            <a:ext cx="6096000" cy="467284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dirty="0">
                <a:latin typeface="Segoe UI" panose="020B0502040204020203" pitchFamily="34" charset="0"/>
                <a:cs typeface="Segoe UI" panose="020B0502040204020203" pitchFamily="34" charset="0"/>
              </a:rPr>
              <a:t>Skills</a:t>
            </a:r>
          </a:p>
        </p:txBody>
      </p:sp>
      <p:sp>
        <p:nvSpPr>
          <p:cNvPr id="3" name="Content Placeholder 2">
            <a:extLst>
              <a:ext uri="{FF2B5EF4-FFF2-40B4-BE49-F238E27FC236}">
                <a16:creationId xmlns:a16="http://schemas.microsoft.com/office/drawing/2014/main" id="{12834541-DC78-4D2F-82F2-7003F843494A}"/>
              </a:ext>
            </a:extLst>
          </p:cNvPr>
          <p:cNvSpPr>
            <a:spLocks noGrp="1"/>
          </p:cNvSpPr>
          <p:nvPr>
            <p:ph idx="1"/>
          </p:nvPr>
        </p:nvSpPr>
        <p:spPr>
          <a:xfrm>
            <a:off x="504969" y="2686750"/>
            <a:ext cx="5221406" cy="588488"/>
          </a:xfrm>
        </p:spPr>
        <p:txBody>
          <a:bodyPr>
            <a:noAutofit/>
          </a:bodyPr>
          <a:lstStyle/>
          <a:p>
            <a:pPr marL="0" indent="0">
              <a:buNone/>
            </a:pPr>
            <a:r>
              <a:rPr lang="en-GB" sz="2400" b="1" dirty="0">
                <a:solidFill>
                  <a:srgbClr val="A6DA52"/>
                </a:solidFill>
                <a:latin typeface="Segoe UI" panose="020B0502040204020203" pitchFamily="34" charset="0"/>
                <a:cs typeface="Segoe UI" panose="020B0502040204020203" pitchFamily="34" charset="0"/>
              </a:rPr>
              <a:t>Hard Skills or Vocational Skills</a:t>
            </a:r>
          </a:p>
          <a:p>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marL="457200" lvl="1" indent="0">
              <a:buNone/>
            </a:pPr>
            <a:endParaRPr lang="en-GB" sz="2000" dirty="0"/>
          </a:p>
        </p:txBody>
      </p:sp>
      <p:sp>
        <p:nvSpPr>
          <p:cNvPr id="4" name="Rectangle 3">
            <a:extLst>
              <a:ext uri="{FF2B5EF4-FFF2-40B4-BE49-F238E27FC236}">
                <a16:creationId xmlns:a16="http://schemas.microsoft.com/office/drawing/2014/main" id="{3CA9545D-FBFC-4A96-9A4F-EAF11DBCC800}"/>
              </a:ext>
            </a:extLst>
          </p:cNvPr>
          <p:cNvSpPr/>
          <p:nvPr/>
        </p:nvSpPr>
        <p:spPr>
          <a:xfrm>
            <a:off x="6701051" y="2545004"/>
            <a:ext cx="4872251" cy="1138773"/>
          </a:xfrm>
          <a:prstGeom prst="rect">
            <a:avLst/>
          </a:prstGeom>
        </p:spPr>
        <p:txBody>
          <a:bodyPr wrap="square">
            <a:spAutoFit/>
          </a:bodyPr>
          <a:lstStyle/>
          <a:p>
            <a:r>
              <a:rPr lang="en-GB" sz="2400" b="1" dirty="0">
                <a:solidFill>
                  <a:srgbClr val="A6DA52"/>
                </a:solidFill>
                <a:latin typeface="Segoe UI" panose="020B0502040204020203" pitchFamily="34" charset="0"/>
                <a:cs typeface="Segoe UI" panose="020B0502040204020203" pitchFamily="34" charset="0"/>
              </a:rPr>
              <a:t>Soft Skills, Transferable Skills, </a:t>
            </a:r>
          </a:p>
          <a:p>
            <a:r>
              <a:rPr lang="en-GB" sz="2400" b="1" dirty="0">
                <a:solidFill>
                  <a:srgbClr val="A6DA52"/>
                </a:solidFill>
                <a:latin typeface="Segoe UI" panose="020B0502040204020203" pitchFamily="34" charset="0"/>
                <a:cs typeface="Segoe UI" panose="020B0502040204020203" pitchFamily="34" charset="0"/>
              </a:rPr>
              <a:t>or Employability Skills</a:t>
            </a:r>
            <a:endParaRPr lang="en-GB" b="1" dirty="0">
              <a:solidFill>
                <a:srgbClr val="A6DA52"/>
              </a:solidFill>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618698" y="3453756"/>
            <a:ext cx="4634405" cy="646331"/>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will be learned in specific training, for example, food standards accreditation.</a:t>
            </a:r>
          </a:p>
        </p:txBody>
      </p:sp>
      <p:sp>
        <p:nvSpPr>
          <p:cNvPr id="19" name="Rectangle 18">
            <a:extLst>
              <a:ext uri="{FF2B5EF4-FFF2-40B4-BE49-F238E27FC236}">
                <a16:creationId xmlns:a16="http://schemas.microsoft.com/office/drawing/2014/main" id="{0B668509-8A62-4F3D-B716-02635CCC2E51}"/>
              </a:ext>
            </a:extLst>
          </p:cNvPr>
          <p:cNvSpPr/>
          <p:nvPr/>
        </p:nvSpPr>
        <p:spPr>
          <a:xfrm>
            <a:off x="6701051" y="3429000"/>
            <a:ext cx="4703928" cy="286232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are qualities that you pick up over time; for example in work experience or hobbies or </a:t>
            </a:r>
            <a:r>
              <a:rPr lang="en-GB" b="1" dirty="0">
                <a:solidFill>
                  <a:srgbClr val="A6DA52"/>
                </a:solidFill>
                <a:latin typeface="Segoe UI" panose="020B0502040204020203" pitchFamily="34" charset="0"/>
                <a:cs typeface="Segoe UI" panose="020B0502040204020203" pitchFamily="34" charset="0"/>
              </a:rPr>
              <a:t>at school</a:t>
            </a:r>
            <a:r>
              <a:rPr lang="en-GB" dirty="0">
                <a:latin typeface="Segoe UI" panose="020B0502040204020203" pitchFamily="34" charset="0"/>
                <a:cs typeface="Segoe UI" panose="020B0502040204020203" pitchFamily="34" charset="0"/>
              </a:rPr>
              <a:t>.</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These are things like: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Listening			Speaking</a:t>
            </a:r>
          </a:p>
          <a:p>
            <a:r>
              <a:rPr lang="en-GB" dirty="0">
                <a:latin typeface="Segoe UI" panose="020B0502040204020203" pitchFamily="34" charset="0"/>
                <a:cs typeface="Segoe UI" panose="020B0502040204020203" pitchFamily="34" charset="0"/>
              </a:rPr>
              <a:t>Problem Solving		Creativity</a:t>
            </a:r>
          </a:p>
          <a:p>
            <a:r>
              <a:rPr lang="en-GB" dirty="0">
                <a:latin typeface="Segoe UI" panose="020B0502040204020203" pitchFamily="34" charset="0"/>
                <a:cs typeface="Segoe UI" panose="020B0502040204020203" pitchFamily="34" charset="0"/>
              </a:rPr>
              <a:t>Staying Positive		Aiming High</a:t>
            </a:r>
          </a:p>
          <a:p>
            <a:r>
              <a:rPr lang="en-GB" dirty="0">
                <a:latin typeface="Segoe UI" panose="020B0502040204020203" pitchFamily="34" charset="0"/>
                <a:cs typeface="Segoe UI" panose="020B0502040204020203" pitchFamily="34" charset="0"/>
              </a:rPr>
              <a:t>Leadership		Team Work</a:t>
            </a:r>
          </a:p>
        </p:txBody>
      </p:sp>
      <p:sp>
        <p:nvSpPr>
          <p:cNvPr id="10" name="Flowchart: Connector 9">
            <a:extLst>
              <a:ext uri="{FF2B5EF4-FFF2-40B4-BE49-F238E27FC236}">
                <a16:creationId xmlns:a16="http://schemas.microsoft.com/office/drawing/2014/main" id="{A47F35CF-9D92-416C-B63A-B25C291DBA83}"/>
              </a:ext>
            </a:extLst>
          </p:cNvPr>
          <p:cNvSpPr/>
          <p:nvPr/>
        </p:nvSpPr>
        <p:spPr>
          <a:xfrm>
            <a:off x="11252579" y="525505"/>
            <a:ext cx="320723" cy="327546"/>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Connector 10">
            <a:extLst>
              <a:ext uri="{FF2B5EF4-FFF2-40B4-BE49-F238E27FC236}">
                <a16:creationId xmlns:a16="http://schemas.microsoft.com/office/drawing/2014/main" id="{A24895EA-C1CF-4718-A01C-7E691D77EDC4}"/>
              </a:ext>
            </a:extLst>
          </p:cNvPr>
          <p:cNvSpPr/>
          <p:nvPr/>
        </p:nvSpPr>
        <p:spPr>
          <a:xfrm>
            <a:off x="9868715" y="522423"/>
            <a:ext cx="320723" cy="327546"/>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2" name="Flowchart: Connector 11">
            <a:extLst>
              <a:ext uri="{FF2B5EF4-FFF2-40B4-BE49-F238E27FC236}">
                <a16:creationId xmlns:a16="http://schemas.microsoft.com/office/drawing/2014/main" id="{18758EAB-B5C7-45A7-928B-7751B0C7D122}"/>
              </a:ext>
            </a:extLst>
          </p:cNvPr>
          <p:cNvSpPr/>
          <p:nvPr/>
        </p:nvSpPr>
        <p:spPr>
          <a:xfrm>
            <a:off x="10560647" y="525505"/>
            <a:ext cx="320723" cy="327546"/>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0FFF5F6-104D-42EC-8998-CC30047CFF19}"/>
              </a:ext>
            </a:extLst>
          </p:cNvPr>
          <p:cNvSpPr/>
          <p:nvPr/>
        </p:nvSpPr>
        <p:spPr>
          <a:xfrm>
            <a:off x="0" y="1351722"/>
            <a:ext cx="12192000" cy="18553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6FA7C82-7ED0-4773-9A40-544A7026B241}"/>
              </a:ext>
            </a:extLst>
          </p:cNvPr>
          <p:cNvSpPr/>
          <p:nvPr/>
        </p:nvSpPr>
        <p:spPr>
          <a:xfrm>
            <a:off x="504968" y="1676539"/>
            <a:ext cx="11687032"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There are two categories of skills:</a:t>
            </a:r>
          </a:p>
        </p:txBody>
      </p:sp>
    </p:spTree>
    <p:extLst>
      <p:ext uri="{BB962C8B-B14F-4D97-AF65-F5344CB8AC3E}">
        <p14:creationId xmlns:p14="http://schemas.microsoft.com/office/powerpoint/2010/main" val="59476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1"/>
            <a:ext cx="11817182" cy="1351722"/>
          </a:xfrm>
        </p:spPr>
        <p:txBody>
          <a:bodyPr anchor="ctr">
            <a:noAutofit/>
          </a:bodyPr>
          <a:lstStyle/>
          <a:p>
            <a:pPr marL="0" indent="0" algn="ctr">
              <a:buNone/>
            </a:pPr>
            <a:r>
              <a:rPr lang="en-GB" sz="3600" dirty="0">
                <a:latin typeface="Segoe UI" panose="020B0502040204020203" pitchFamily="34" charset="0"/>
                <a:cs typeface="Segoe UI" panose="020B0502040204020203" pitchFamily="34" charset="0"/>
              </a:rPr>
              <a:t>Pathways into the Engineering and Advanced Manufacturing Industry</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Online Media 4" title="Department for Education Post-16 Choices Animation">
            <a:hlinkClick r:id="" action="ppaction://media"/>
            <a:extLst>
              <a:ext uri="{FF2B5EF4-FFF2-40B4-BE49-F238E27FC236}">
                <a16:creationId xmlns:a16="http://schemas.microsoft.com/office/drawing/2014/main" id="{7C937557-8134-48AB-B085-233F8199CB37}"/>
              </a:ext>
            </a:extLst>
          </p:cNvPr>
          <p:cNvPicPr>
            <a:picLocks noRot="1" noChangeAspect="1"/>
          </p:cNvPicPr>
          <p:nvPr>
            <a:videoFile r:link="rId1"/>
          </p:nvPr>
        </p:nvPicPr>
        <p:blipFill>
          <a:blip r:embed="rId3"/>
          <a:stretch>
            <a:fillRect/>
          </a:stretch>
        </p:blipFill>
        <p:spPr>
          <a:xfrm>
            <a:off x="2245519" y="1922567"/>
            <a:ext cx="7700962" cy="4351338"/>
          </a:xfrm>
          <a:prstGeom prst="rect">
            <a:avLst/>
          </a:prstGeom>
        </p:spPr>
      </p:pic>
      <p:sp>
        <p:nvSpPr>
          <p:cNvPr id="7" name="TextBox 6">
            <a:extLst>
              <a:ext uri="{FF2B5EF4-FFF2-40B4-BE49-F238E27FC236}">
                <a16:creationId xmlns:a16="http://schemas.microsoft.com/office/drawing/2014/main" id="{DA45245E-AFD1-4E50-AB2E-2C349382C5E4}"/>
              </a:ext>
            </a:extLst>
          </p:cNvPr>
          <p:cNvSpPr txBox="1"/>
          <p:nvPr/>
        </p:nvSpPr>
        <p:spPr>
          <a:xfrm>
            <a:off x="8764756" y="6373481"/>
            <a:ext cx="4229100"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33017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video>
              <p:cMediaNode vol="80000">
                <p:cTn id="16" fill="hold" display="0">
                  <p:stCondLst>
                    <p:cond delay="indefinite"/>
                  </p:stCondLst>
                </p:cTn>
                <p:tgtEl>
                  <p:spTgt spid="6"/>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lendar&#10;&#10;Description automatically generated">
            <a:extLst>
              <a:ext uri="{FF2B5EF4-FFF2-40B4-BE49-F238E27FC236}">
                <a16:creationId xmlns:a16="http://schemas.microsoft.com/office/drawing/2014/main" id="{57C087BD-293C-47CF-8A88-230FDCD817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61" y="-181096"/>
            <a:ext cx="12427061" cy="7220192"/>
          </a:xfrm>
          <a:prstGeom prst="rect">
            <a:avLst/>
          </a:prstGeom>
        </p:spPr>
      </p:pic>
    </p:spTree>
    <p:extLst>
      <p:ext uri="{BB962C8B-B14F-4D97-AF65-F5344CB8AC3E}">
        <p14:creationId xmlns:p14="http://schemas.microsoft.com/office/powerpoint/2010/main" val="33440436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1335847"/>
            <a:ext cx="6096000" cy="472065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1335846"/>
            <a:ext cx="6096000" cy="4718074"/>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334186"/>
            <a:ext cx="7032158" cy="9990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latin typeface="Segoe UI" panose="020B0502040204020203" pitchFamily="34" charset="0"/>
                <a:cs typeface="Segoe UI" panose="020B0502040204020203" pitchFamily="34" charset="0"/>
              </a:rPr>
              <a:t>Pathways Mapping Activity</a:t>
            </a:r>
          </a:p>
        </p:txBody>
      </p:sp>
      <p:sp>
        <p:nvSpPr>
          <p:cNvPr id="4" name="Rectangle 3">
            <a:extLst>
              <a:ext uri="{FF2B5EF4-FFF2-40B4-BE49-F238E27FC236}">
                <a16:creationId xmlns:a16="http://schemas.microsoft.com/office/drawing/2014/main" id="{3CA9545D-FBFC-4A96-9A4F-EAF11DBCC800}"/>
              </a:ext>
            </a:extLst>
          </p:cNvPr>
          <p:cNvSpPr/>
          <p:nvPr/>
        </p:nvSpPr>
        <p:spPr>
          <a:xfrm>
            <a:off x="6595057" y="1730859"/>
            <a:ext cx="5130423" cy="461665"/>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What does this mean for you?</a:t>
            </a: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787020" y="2443490"/>
            <a:ext cx="4466082"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what this industry is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why it is an important industry locally</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skills you have that are relevant</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different routes for further study:</a:t>
            </a:r>
          </a:p>
          <a:p>
            <a:pPr algn="ctr"/>
            <a:r>
              <a:rPr lang="en-GB" sz="2000" dirty="0">
                <a:latin typeface="Segoe UI" panose="020B0502040204020203" pitchFamily="34" charset="0"/>
                <a:cs typeface="Segoe UI" panose="020B0502040204020203" pitchFamily="34" charset="0"/>
              </a:rPr>
              <a:t>Apprenticeship – A Level – T Level Technical/Vocational – Applied Traineeships – Entrepreneurship</a:t>
            </a:r>
          </a:p>
        </p:txBody>
      </p:sp>
      <p:sp>
        <p:nvSpPr>
          <p:cNvPr id="19" name="Rectangle 18">
            <a:extLst>
              <a:ext uri="{FF2B5EF4-FFF2-40B4-BE49-F238E27FC236}">
                <a16:creationId xmlns:a16="http://schemas.microsoft.com/office/drawing/2014/main" id="{0B668509-8A62-4F3D-B716-02635CCC2E51}"/>
              </a:ext>
            </a:extLst>
          </p:cNvPr>
          <p:cNvSpPr/>
          <p:nvPr/>
        </p:nvSpPr>
        <p:spPr>
          <a:xfrm>
            <a:off x="7002093" y="2426824"/>
            <a:ext cx="4815089"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Which job roles from this industry interest you the most?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key employability skills and qualifications do you think you need to get this job?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route do you think you need to take to get there?  </a:t>
            </a:r>
          </a:p>
          <a:p>
            <a:r>
              <a:rPr lang="en-GB" sz="2000" dirty="0">
                <a:latin typeface="Segoe UI" panose="020B0502040204020203" pitchFamily="34" charset="0"/>
                <a:cs typeface="Segoe UI" panose="020B0502040204020203" pitchFamily="34" charset="0"/>
              </a:rPr>
              <a:t> </a:t>
            </a:r>
          </a:p>
        </p:txBody>
      </p:sp>
      <p:sp>
        <p:nvSpPr>
          <p:cNvPr id="6" name="Rectangle 5">
            <a:extLst>
              <a:ext uri="{FF2B5EF4-FFF2-40B4-BE49-F238E27FC236}">
                <a16:creationId xmlns:a16="http://schemas.microsoft.com/office/drawing/2014/main" id="{E025C836-6182-433C-A0BD-53F1DD9903B2}"/>
              </a:ext>
            </a:extLst>
          </p:cNvPr>
          <p:cNvSpPr/>
          <p:nvPr/>
        </p:nvSpPr>
        <p:spPr>
          <a:xfrm>
            <a:off x="466520" y="1726405"/>
            <a:ext cx="4032386" cy="461665"/>
          </a:xfrm>
          <a:prstGeom prst="rect">
            <a:avLst/>
          </a:prstGeom>
        </p:spPr>
        <p:txBody>
          <a:bodyPr wrap="none">
            <a:spAutoFit/>
          </a:bodyPr>
          <a:lstStyle/>
          <a:p>
            <a:r>
              <a:rPr lang="en-GB" sz="2400" dirty="0">
                <a:latin typeface="Segoe UI" panose="020B0502040204020203" pitchFamily="34" charset="0"/>
                <a:cs typeface="Segoe UI" panose="020B0502040204020203" pitchFamily="34" charset="0"/>
              </a:rPr>
              <a:t>Today we have talked about:</a:t>
            </a:r>
          </a:p>
        </p:txBody>
      </p:sp>
      <p:sp>
        <p:nvSpPr>
          <p:cNvPr id="8" name="Oval 7">
            <a:extLst>
              <a:ext uri="{FF2B5EF4-FFF2-40B4-BE49-F238E27FC236}">
                <a16:creationId xmlns:a16="http://schemas.microsoft.com/office/drawing/2014/main" id="{F545B0B7-79C8-4D9E-8256-3976F1225613}"/>
              </a:ext>
            </a:extLst>
          </p:cNvPr>
          <p:cNvSpPr/>
          <p:nvPr/>
        </p:nvSpPr>
        <p:spPr>
          <a:xfrm>
            <a:off x="595332" y="2579396"/>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C6750D8-B75C-4073-8477-742392E5B3A0}"/>
              </a:ext>
            </a:extLst>
          </p:cNvPr>
          <p:cNvSpPr/>
          <p:nvPr/>
        </p:nvSpPr>
        <p:spPr>
          <a:xfrm>
            <a:off x="595332" y="3189730"/>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CBD7E4-7C92-4ACA-8D67-587D10058BD4}"/>
              </a:ext>
            </a:extLst>
          </p:cNvPr>
          <p:cNvSpPr/>
          <p:nvPr/>
        </p:nvSpPr>
        <p:spPr>
          <a:xfrm>
            <a:off x="595332" y="3800084"/>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4F51E8F-FBE5-44B3-B1F7-4C9AE93B84C1}"/>
              </a:ext>
            </a:extLst>
          </p:cNvPr>
          <p:cNvSpPr/>
          <p:nvPr/>
        </p:nvSpPr>
        <p:spPr>
          <a:xfrm>
            <a:off x="595331" y="4410418"/>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DE84766-6FA0-43A9-A0E7-9E11EDE92F92}"/>
              </a:ext>
            </a:extLst>
          </p:cNvPr>
          <p:cNvSpPr/>
          <p:nvPr/>
        </p:nvSpPr>
        <p:spPr>
          <a:xfrm>
            <a:off x="0" y="6228850"/>
            <a:ext cx="12192000" cy="430887"/>
          </a:xfrm>
          <a:prstGeom prst="rect">
            <a:avLst/>
          </a:prstGeom>
        </p:spPr>
        <p:txBody>
          <a:bodyPr wrap="square">
            <a:spAutoFit/>
          </a:bodyPr>
          <a:lstStyle/>
          <a:p>
            <a:pPr algn="ctr"/>
            <a:r>
              <a:rPr lang="en-GB" sz="2200" dirty="0">
                <a:latin typeface="Segoe UI" panose="020B0502040204020203" pitchFamily="34" charset="0"/>
                <a:cs typeface="Segoe UI" panose="020B0502040204020203" pitchFamily="34" charset="0"/>
              </a:rPr>
              <a:t>Use the Pathways poster and table handout to help you map out your pathway route.</a:t>
            </a:r>
          </a:p>
        </p:txBody>
      </p:sp>
      <p:sp>
        <p:nvSpPr>
          <p:cNvPr id="21" name="Oval 20">
            <a:extLst>
              <a:ext uri="{FF2B5EF4-FFF2-40B4-BE49-F238E27FC236}">
                <a16:creationId xmlns:a16="http://schemas.microsoft.com/office/drawing/2014/main" id="{41510EF6-0011-4864-936A-06103DC20FE8}"/>
              </a:ext>
            </a:extLst>
          </p:cNvPr>
          <p:cNvSpPr/>
          <p:nvPr/>
        </p:nvSpPr>
        <p:spPr>
          <a:xfrm>
            <a:off x="6810281" y="2554332"/>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ED13AE7-B5DE-42FF-A164-16C742BECC88}"/>
              </a:ext>
            </a:extLst>
          </p:cNvPr>
          <p:cNvSpPr/>
          <p:nvPr/>
        </p:nvSpPr>
        <p:spPr>
          <a:xfrm>
            <a:off x="6810281" y="3479955"/>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159EFC38-41CE-438E-B98B-F7AE38A8B684}"/>
              </a:ext>
            </a:extLst>
          </p:cNvPr>
          <p:cNvSpPr/>
          <p:nvPr/>
        </p:nvSpPr>
        <p:spPr>
          <a:xfrm>
            <a:off x="6810280" y="4700644"/>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123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20" grpId="0" animBg="1"/>
      <p:bldP spid="21" grpId="0" animBg="1"/>
      <p:bldP spid="22" grpId="0" animBg="1"/>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609600"/>
            <a:ext cx="12192000" cy="1126436"/>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029681"/>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0" name="Title 1">
            <a:extLst>
              <a:ext uri="{FF2B5EF4-FFF2-40B4-BE49-F238E27FC236}">
                <a16:creationId xmlns:a16="http://schemas.microsoft.com/office/drawing/2014/main" id="{B7F4B68A-B5AD-4983-9469-BD82CC922C30}"/>
              </a:ext>
            </a:extLst>
          </p:cNvPr>
          <p:cNvSpPr txBox="1">
            <a:spLocks/>
          </p:cNvSpPr>
          <p:nvPr/>
        </p:nvSpPr>
        <p:spPr>
          <a:xfrm>
            <a:off x="223912" y="2068890"/>
            <a:ext cx="11275683"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in school:</a:t>
            </a:r>
            <a:endParaRPr lang="en-US" sz="4000" dirty="0">
              <a:latin typeface="Segoe UI" panose="020B0502040204020203" pitchFamily="34" charset="0"/>
              <a:cs typeface="Segoe UI" panose="020B0502040204020203" pitchFamily="34" charset="0"/>
            </a:endParaRPr>
          </a:p>
        </p:txBody>
      </p:sp>
      <p:sp>
        <p:nvSpPr>
          <p:cNvPr id="41" name="Flowchart: Connector 40">
            <a:extLst>
              <a:ext uri="{FF2B5EF4-FFF2-40B4-BE49-F238E27FC236}">
                <a16:creationId xmlns:a16="http://schemas.microsoft.com/office/drawing/2014/main" id="{3E7C2816-819F-4DFD-B0A4-9F81CE155924}"/>
              </a:ext>
            </a:extLst>
          </p:cNvPr>
          <p:cNvSpPr/>
          <p:nvPr/>
        </p:nvSpPr>
        <p:spPr>
          <a:xfrm>
            <a:off x="4226952" y="2865305"/>
            <a:ext cx="1671546" cy="1665694"/>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Digital Careers Guidance Tool</a:t>
            </a:r>
          </a:p>
        </p:txBody>
      </p:sp>
      <p:sp>
        <p:nvSpPr>
          <p:cNvPr id="42" name="Flowchart: Connector 41">
            <a:extLst>
              <a:ext uri="{FF2B5EF4-FFF2-40B4-BE49-F238E27FC236}">
                <a16:creationId xmlns:a16="http://schemas.microsoft.com/office/drawing/2014/main" id="{78D696D3-07B6-400B-9BBB-E9AB3ACC57F7}"/>
              </a:ext>
            </a:extLst>
          </p:cNvPr>
          <p:cNvSpPr/>
          <p:nvPr/>
        </p:nvSpPr>
        <p:spPr>
          <a:xfrm>
            <a:off x="8244982" y="2867713"/>
            <a:ext cx="1709510" cy="1665695"/>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Enterprise Adviser</a:t>
            </a:r>
          </a:p>
        </p:txBody>
      </p:sp>
      <p:sp>
        <p:nvSpPr>
          <p:cNvPr id="43" name="Flowchart: Connector 42">
            <a:extLst>
              <a:ext uri="{FF2B5EF4-FFF2-40B4-BE49-F238E27FC236}">
                <a16:creationId xmlns:a16="http://schemas.microsoft.com/office/drawing/2014/main" id="{B14DC290-5627-4C34-AB90-9EB5C5C5E365}"/>
              </a:ext>
            </a:extLst>
          </p:cNvPr>
          <p:cNvSpPr/>
          <p:nvPr/>
        </p:nvSpPr>
        <p:spPr>
          <a:xfrm>
            <a:off x="2225432" y="2865304"/>
            <a:ext cx="1671546" cy="1660614"/>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Leader</a:t>
            </a:r>
          </a:p>
        </p:txBody>
      </p:sp>
      <p:sp>
        <p:nvSpPr>
          <p:cNvPr id="44" name="Flowchart: Connector 43">
            <a:extLst>
              <a:ext uri="{FF2B5EF4-FFF2-40B4-BE49-F238E27FC236}">
                <a16:creationId xmlns:a16="http://schemas.microsoft.com/office/drawing/2014/main" id="{7A7B41A4-7EBA-4DE2-BAEF-7DF3EF7E8F38}"/>
              </a:ext>
            </a:extLst>
          </p:cNvPr>
          <p:cNvSpPr/>
          <p:nvPr/>
        </p:nvSpPr>
        <p:spPr>
          <a:xfrm>
            <a:off x="223912" y="2865304"/>
            <a:ext cx="1671546" cy="1660614"/>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Adviser</a:t>
            </a:r>
          </a:p>
        </p:txBody>
      </p:sp>
      <p:sp>
        <p:nvSpPr>
          <p:cNvPr id="45" name="Flowchart: Connector 44">
            <a:extLst>
              <a:ext uri="{FF2B5EF4-FFF2-40B4-BE49-F238E27FC236}">
                <a16:creationId xmlns:a16="http://schemas.microsoft.com/office/drawing/2014/main" id="{A453C7F1-477D-43CE-A146-2A01EC153669}"/>
              </a:ext>
            </a:extLst>
          </p:cNvPr>
          <p:cNvSpPr/>
          <p:nvPr/>
        </p:nvSpPr>
        <p:spPr>
          <a:xfrm>
            <a:off x="10246502" y="2865304"/>
            <a:ext cx="1671546" cy="1665695"/>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Business Links</a:t>
            </a:r>
          </a:p>
        </p:txBody>
      </p:sp>
      <p:sp>
        <p:nvSpPr>
          <p:cNvPr id="46" name="Flowchart: Connector 45">
            <a:extLst>
              <a:ext uri="{FF2B5EF4-FFF2-40B4-BE49-F238E27FC236}">
                <a16:creationId xmlns:a16="http://schemas.microsoft.com/office/drawing/2014/main" id="{B7C41383-44D4-496C-8FD7-13F6DD73C96D}"/>
              </a:ext>
            </a:extLst>
          </p:cNvPr>
          <p:cNvSpPr/>
          <p:nvPr/>
        </p:nvSpPr>
        <p:spPr>
          <a:xfrm>
            <a:off x="6243462" y="2865304"/>
            <a:ext cx="1671546" cy="1665695"/>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School Intranet Careers Section</a:t>
            </a:r>
          </a:p>
        </p:txBody>
      </p:sp>
      <p:sp>
        <p:nvSpPr>
          <p:cNvPr id="47" name="Title 1">
            <a:extLst>
              <a:ext uri="{FF2B5EF4-FFF2-40B4-BE49-F238E27FC236}">
                <a16:creationId xmlns:a16="http://schemas.microsoft.com/office/drawing/2014/main" id="{BD7AFA8F-EC09-448F-BCAF-4ADE5D4B1516}"/>
              </a:ext>
            </a:extLst>
          </p:cNvPr>
          <p:cNvSpPr txBox="1">
            <a:spLocks/>
          </p:cNvSpPr>
          <p:nvPr/>
        </p:nvSpPr>
        <p:spPr>
          <a:xfrm>
            <a:off x="395307" y="4784063"/>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online:</a:t>
            </a:r>
            <a:endParaRPr lang="en-US" sz="40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1CDCCD22-D929-4D79-8E95-EF2253D0BB9E}"/>
              </a:ext>
            </a:extLst>
          </p:cNvPr>
          <p:cNvSpPr/>
          <p:nvPr/>
        </p:nvSpPr>
        <p:spPr>
          <a:xfrm>
            <a:off x="1072444" y="5447016"/>
            <a:ext cx="12013582" cy="1015663"/>
          </a:xfrm>
          <a:prstGeom prst="rect">
            <a:avLst/>
          </a:prstGeom>
        </p:spPr>
        <p:txBody>
          <a:bodyPr wrap="square" numCol="1">
            <a:spAutoFit/>
          </a:bodyPr>
          <a:lstStyle/>
          <a:p>
            <a:r>
              <a:rPr lang="en-GB" sz="2000" dirty="0">
                <a:latin typeface="Segoe UI" panose="020B0502040204020203" pitchFamily="34" charset="0"/>
                <a:cs typeface="Segoe UI" panose="020B0502040204020203" pitchFamily="34" charset="0"/>
                <a:hlinkClick r:id="rId2">
                  <a:extLst>
                    <a:ext uri="{A12FA001-AC4F-418D-AE19-62706E023703}">
                      <ahyp:hlinkClr xmlns:ahyp="http://schemas.microsoft.com/office/drawing/2018/hyperlinkcolor" val="tx"/>
                    </a:ext>
                  </a:extLst>
                </a:hlinkClick>
              </a:rPr>
              <a:t>www.tastycareers.org.uk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3">
                  <a:extLst>
                    <a:ext uri="{A12FA001-AC4F-418D-AE19-62706E023703}">
                      <ahyp:hlinkClr xmlns:ahyp="http://schemas.microsoft.com/office/drawing/2018/hyperlinkcolor" val="tx"/>
                    </a:ext>
                  </a:extLst>
                </a:hlinkClick>
              </a:rPr>
              <a:t>www.leicesterfoodpark.co.uk</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hlinkClick r:id="rId4">
                  <a:extLst>
                    <a:ext uri="{A12FA001-AC4F-418D-AE19-62706E023703}">
                      <ahyp:hlinkClr xmlns:ahyp="http://schemas.microsoft.com/office/drawing/2018/hyperlinkcolor" val="tx"/>
                    </a:ext>
                  </a:extLst>
                </a:hlinkClick>
              </a:rPr>
              <a:t>www.gov.uk/apply-apprenticeship</a:t>
            </a:r>
            <a:r>
              <a:rPr lang="en-GB" sz="2000" dirty="0">
                <a:latin typeface="Segoe UI" panose="020B0502040204020203" pitchFamily="34" charset="0"/>
                <a:cs typeface="Segoe UI" panose="020B0502040204020203" pitchFamily="34" charset="0"/>
              </a:rPr>
              <a:t> </a:t>
            </a:r>
          </a:p>
        </p:txBody>
      </p:sp>
      <p:sp>
        <p:nvSpPr>
          <p:cNvPr id="4" name="Oval 3">
            <a:extLst>
              <a:ext uri="{FF2B5EF4-FFF2-40B4-BE49-F238E27FC236}">
                <a16:creationId xmlns:a16="http://schemas.microsoft.com/office/drawing/2014/main" id="{0992159D-288C-4D16-825E-62B1561375BB}"/>
              </a:ext>
            </a:extLst>
          </p:cNvPr>
          <p:cNvSpPr/>
          <p:nvPr/>
        </p:nvSpPr>
        <p:spPr>
          <a:xfrm>
            <a:off x="757730" y="5575396"/>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43D8415B-30E3-4C92-B8CF-CF72E13DB156}"/>
              </a:ext>
            </a:extLst>
          </p:cNvPr>
          <p:cNvSpPr/>
          <p:nvPr/>
        </p:nvSpPr>
        <p:spPr>
          <a:xfrm>
            <a:off x="757729" y="5887852"/>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47D50CC4-123C-4E46-9859-6B882EB9127B}"/>
              </a:ext>
            </a:extLst>
          </p:cNvPr>
          <p:cNvSpPr/>
          <p:nvPr/>
        </p:nvSpPr>
        <p:spPr>
          <a:xfrm>
            <a:off x="757728" y="6200308"/>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3749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p:bldP spid="4" grpId="0" animBg="1"/>
      <p:bldP spid="27" grpId="0" animBg="1"/>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050274" y="0"/>
            <a:ext cx="4535606" cy="6858000"/>
          </a:xfrm>
        </p:spPr>
        <p:txBody>
          <a:bodyPr>
            <a:normAutofit/>
          </a:bodyPr>
          <a:lstStyle/>
          <a:p>
            <a:r>
              <a:rPr lang="en-GB" sz="4000" dirty="0">
                <a:latin typeface="Segoe UI" panose="020B0502040204020203" pitchFamily="34" charset="0"/>
                <a:cs typeface="Segoe UI" panose="020B0502040204020203" pitchFamily="34" charset="0"/>
              </a:rPr>
              <a:t>What do the terms </a:t>
            </a:r>
            <a:br>
              <a:rPr lang="en-GB" sz="4000" dirty="0">
                <a:latin typeface="Segoe UI" panose="020B0502040204020203" pitchFamily="34" charset="0"/>
                <a:cs typeface="Segoe UI" panose="020B0502040204020203" pitchFamily="34" charset="0"/>
              </a:rPr>
            </a:br>
            <a:r>
              <a:rPr lang="en-GB" b="1" dirty="0">
                <a:solidFill>
                  <a:srgbClr val="CC1B86"/>
                </a:solidFill>
                <a:latin typeface="Segoe UI" panose="020B0502040204020203" pitchFamily="34" charset="0"/>
                <a:cs typeface="Segoe UI" panose="020B0502040204020203" pitchFamily="34" charset="0"/>
              </a:rPr>
              <a:t>Health</a:t>
            </a:r>
            <a:r>
              <a:rPr lang="en-GB" sz="4000" dirty="0">
                <a:latin typeface="Segoe UI" panose="020B0502040204020203" pitchFamily="34" charset="0"/>
                <a:cs typeface="Segoe UI" panose="020B0502040204020203" pitchFamily="34" charset="0"/>
              </a:rPr>
              <a:t> and </a:t>
            </a:r>
            <a:br>
              <a:rPr lang="en-GB" sz="4000" dirty="0">
                <a:latin typeface="Segoe UI" panose="020B0502040204020203" pitchFamily="34" charset="0"/>
                <a:cs typeface="Segoe UI" panose="020B0502040204020203" pitchFamily="34" charset="0"/>
              </a:rPr>
            </a:br>
            <a:r>
              <a:rPr lang="en-GB" b="1" dirty="0">
                <a:solidFill>
                  <a:srgbClr val="CC1B86"/>
                </a:solidFill>
                <a:latin typeface="Segoe UI" panose="020B0502040204020203" pitchFamily="34" charset="0"/>
                <a:cs typeface="Segoe UI" panose="020B0502040204020203" pitchFamily="34" charset="0"/>
              </a:rPr>
              <a:t>Social Care </a:t>
            </a:r>
            <a:br>
              <a:rPr lang="en-GB" sz="4000" dirty="0">
                <a:latin typeface="Segoe UI" panose="020B0502040204020203" pitchFamily="34" charset="0"/>
                <a:cs typeface="Segoe UI" panose="020B0502040204020203" pitchFamily="34" charset="0"/>
              </a:rPr>
            </a:br>
            <a:r>
              <a:rPr lang="en-GB" sz="4000" dirty="0">
                <a:latin typeface="Segoe UI" panose="020B0502040204020203" pitchFamily="34" charset="0"/>
                <a:cs typeface="Segoe UI" panose="020B0502040204020203" pitchFamily="34" charset="0"/>
              </a:rPr>
              <a:t>mean to you?</a:t>
            </a:r>
          </a:p>
        </p:txBody>
      </p:sp>
      <p:sp>
        <p:nvSpPr>
          <p:cNvPr id="8" name="Rectangle 7">
            <a:extLst>
              <a:ext uri="{FF2B5EF4-FFF2-40B4-BE49-F238E27FC236}">
                <a16:creationId xmlns:a16="http://schemas.microsoft.com/office/drawing/2014/main" id="{F101D9D7-0CF1-4590-A87A-D29FD312AA5A}"/>
              </a:ext>
            </a:extLst>
          </p:cNvPr>
          <p:cNvSpPr/>
          <p:nvPr/>
        </p:nvSpPr>
        <p:spPr>
          <a:xfrm>
            <a:off x="0" y="-1"/>
            <a:ext cx="4811331"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3C0AFDB-6DAA-451C-A9ED-1A2A6FDFCAB2}"/>
              </a:ext>
            </a:extLst>
          </p:cNvPr>
          <p:cNvSpPr/>
          <p:nvPr/>
        </p:nvSpPr>
        <p:spPr>
          <a:xfrm>
            <a:off x="1311172" y="-3"/>
            <a:ext cx="4784828"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3F5FC31-50AD-4F1A-BACA-75276CAA2A3B}"/>
              </a:ext>
            </a:extLst>
          </p:cNvPr>
          <p:cNvSpPr/>
          <p:nvPr/>
        </p:nvSpPr>
        <p:spPr>
          <a:xfrm>
            <a:off x="2933252" y="-7"/>
            <a:ext cx="4769649"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a:extLst>
              <a:ext uri="{FF2B5EF4-FFF2-40B4-BE49-F238E27FC236}">
                <a16:creationId xmlns:a16="http://schemas.microsoft.com/office/drawing/2014/main" id="{17520B38-83FF-45FD-9AAA-031730E98957}"/>
              </a:ext>
            </a:extLst>
          </p:cNvPr>
          <p:cNvSpPr txBox="1">
            <a:spLocks/>
          </p:cNvSpPr>
          <p:nvPr/>
        </p:nvSpPr>
        <p:spPr>
          <a:xfrm>
            <a:off x="3085530" y="-15"/>
            <a:ext cx="4632549" cy="6858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Segoe UI" panose="020B0502040204020203" pitchFamily="34" charset="0"/>
                <a:cs typeface="Segoe UI" panose="020B0502040204020203" pitchFamily="34" charset="0"/>
              </a:rPr>
              <a:t>What does the </a:t>
            </a:r>
            <a:r>
              <a:rPr lang="en-GB" b="1" dirty="0">
                <a:solidFill>
                  <a:srgbClr val="A6DA52"/>
                </a:solidFill>
                <a:latin typeface="Segoe UI" panose="020B0502040204020203" pitchFamily="34" charset="0"/>
                <a:cs typeface="Segoe UI" panose="020B0502040204020203" pitchFamily="34" charset="0"/>
              </a:rPr>
              <a:t>Food and Drink </a:t>
            </a:r>
            <a:r>
              <a:rPr lang="en-GB" dirty="0">
                <a:latin typeface="Segoe UI" panose="020B0502040204020203" pitchFamily="34" charset="0"/>
                <a:cs typeface="Segoe UI" panose="020B0502040204020203" pitchFamily="34" charset="0"/>
              </a:rPr>
              <a:t>industry</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mean to you?</a:t>
            </a:r>
          </a:p>
        </p:txBody>
      </p:sp>
    </p:spTree>
    <p:extLst>
      <p:ext uri="{BB962C8B-B14F-4D97-AF65-F5344CB8AC3E}">
        <p14:creationId xmlns:p14="http://schemas.microsoft.com/office/powerpoint/2010/main" val="2670441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1415270"/>
            <a:ext cx="12192000" cy="1126436"/>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832976"/>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1" name="Title 1">
            <a:extLst>
              <a:ext uri="{FF2B5EF4-FFF2-40B4-BE49-F238E27FC236}">
                <a16:creationId xmlns:a16="http://schemas.microsoft.com/office/drawing/2014/main" id="{189920DA-32C2-45C9-8A83-775A985C658C}"/>
              </a:ext>
            </a:extLst>
          </p:cNvPr>
          <p:cNvSpPr txBox="1">
            <a:spLocks/>
          </p:cNvSpPr>
          <p:nvPr/>
        </p:nvSpPr>
        <p:spPr>
          <a:xfrm>
            <a:off x="223912" y="2674735"/>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Some local employers:</a:t>
            </a:r>
            <a:endParaRPr lang="en-US" sz="4000" dirty="0">
              <a:latin typeface="Segoe UI" panose="020B0502040204020203" pitchFamily="34" charset="0"/>
              <a:cs typeface="Segoe UI" panose="020B0502040204020203" pitchFamily="34" charset="0"/>
            </a:endParaRPr>
          </a:p>
        </p:txBody>
      </p:sp>
      <p:sp>
        <p:nvSpPr>
          <p:cNvPr id="23" name="Rectangle 22">
            <a:extLst>
              <a:ext uri="{FF2B5EF4-FFF2-40B4-BE49-F238E27FC236}">
                <a16:creationId xmlns:a16="http://schemas.microsoft.com/office/drawing/2014/main" id="{486C850B-BAEE-4263-AB29-C27A4E3E7A29}"/>
              </a:ext>
            </a:extLst>
          </p:cNvPr>
          <p:cNvSpPr/>
          <p:nvPr/>
        </p:nvSpPr>
        <p:spPr>
          <a:xfrm>
            <a:off x="10941120" y="4656464"/>
            <a:ext cx="6096000" cy="369332"/>
          </a:xfrm>
          <a:prstGeom prst="rect">
            <a:avLst/>
          </a:prstGeom>
        </p:spPr>
        <p:txBody>
          <a:bodyPr>
            <a:spAutoFit/>
          </a:bodyPr>
          <a:lstStyle/>
          <a:p>
            <a:endParaRPr lang="en-GB"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FA3185E5-FFFA-4046-AB76-87DA58E6ED2B}"/>
              </a:ext>
            </a:extLst>
          </p:cNvPr>
          <p:cNvSpPr/>
          <p:nvPr/>
        </p:nvSpPr>
        <p:spPr>
          <a:xfrm>
            <a:off x="1359569" y="3479675"/>
            <a:ext cx="10495547" cy="2862322"/>
          </a:xfrm>
          <a:prstGeom prst="rect">
            <a:avLst/>
          </a:prstGeom>
          <a:noFill/>
          <a:ln>
            <a:noFill/>
          </a:ln>
        </p:spPr>
        <p:txBody>
          <a:bodyPr wrap="square" numCol="2">
            <a:spAutoFit/>
          </a:bodyPr>
          <a:lstStyle/>
          <a:p>
            <a:r>
              <a:rPr lang="en-GB" sz="2000" dirty="0">
                <a:latin typeface="Segoe UI" panose="020B0502040204020203" pitchFamily="34" charset="0"/>
                <a:cs typeface="Segoe UI" panose="020B0502040204020203" pitchFamily="34" charset="0"/>
              </a:rPr>
              <a:t>Geary’s Bakery</a:t>
            </a:r>
          </a:p>
          <a:p>
            <a:r>
              <a:rPr lang="en-GB" sz="2000" dirty="0" err="1">
                <a:latin typeface="Segoe UI" panose="020B0502040204020203" pitchFamily="34" charset="0"/>
                <a:cs typeface="Segoe UI" panose="020B0502040204020203" pitchFamily="34" charset="0"/>
              </a:rPr>
              <a:t>Refresco</a:t>
            </a:r>
            <a:r>
              <a:rPr lang="en-GB" sz="2000" dirty="0">
                <a:latin typeface="Segoe UI" panose="020B0502040204020203" pitchFamily="34" charset="0"/>
                <a:cs typeface="Segoe UI" panose="020B0502040204020203" pitchFamily="34" charset="0"/>
              </a:rPr>
              <a:t> Drinks</a:t>
            </a:r>
          </a:p>
          <a:p>
            <a:r>
              <a:rPr lang="en-GB" sz="2000" dirty="0" err="1">
                <a:latin typeface="Segoe UI" panose="020B0502040204020203" pitchFamily="34" charset="0"/>
                <a:cs typeface="Segoe UI" panose="020B0502040204020203" pitchFamily="34" charset="0"/>
              </a:rPr>
              <a:t>Delifrance</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Everards</a:t>
            </a:r>
          </a:p>
          <a:p>
            <a:r>
              <a:rPr lang="en-GB" sz="2000" dirty="0">
                <a:latin typeface="Segoe UI" panose="020B0502040204020203" pitchFamily="34" charset="0"/>
                <a:cs typeface="Segoe UI" panose="020B0502040204020203" pitchFamily="34" charset="0"/>
              </a:rPr>
              <a:t>Tulip Foods</a:t>
            </a:r>
          </a:p>
          <a:p>
            <a:r>
              <a:rPr lang="en-GB" sz="2000" dirty="0">
                <a:latin typeface="Segoe UI" panose="020B0502040204020203" pitchFamily="34" charset="0"/>
                <a:cs typeface="Segoe UI" panose="020B0502040204020203" pitchFamily="34" charset="0"/>
              </a:rPr>
              <a:t>Belvoir Fruit Farms</a:t>
            </a:r>
          </a:p>
          <a:p>
            <a:r>
              <a:rPr lang="en-GB" sz="2000" dirty="0">
                <a:latin typeface="Segoe UI" panose="020B0502040204020203" pitchFamily="34" charset="0"/>
                <a:cs typeface="Segoe UI" panose="020B0502040204020203" pitchFamily="34" charset="0"/>
              </a:rPr>
              <a:t>Everest Dairies</a:t>
            </a:r>
          </a:p>
          <a:p>
            <a:r>
              <a:rPr lang="en-GB" sz="2000" dirty="0">
                <a:latin typeface="Segoe UI" panose="020B0502040204020203" pitchFamily="34" charset="0"/>
                <a:cs typeface="Segoe UI" panose="020B0502040204020203" pitchFamily="34" charset="0"/>
              </a:rPr>
              <a:t>Just Egg</a:t>
            </a:r>
          </a:p>
          <a:p>
            <a:r>
              <a:rPr lang="en-GB" sz="2000" dirty="0">
                <a:latin typeface="Segoe UI" panose="020B0502040204020203" pitchFamily="34" charset="0"/>
                <a:cs typeface="Segoe UI" panose="020B0502040204020203" pitchFamily="34" charset="0"/>
              </a:rPr>
              <a:t>Shelton’s Coffee</a:t>
            </a:r>
          </a:p>
          <a:p>
            <a:r>
              <a:rPr lang="en-GB" sz="2000" dirty="0" err="1">
                <a:latin typeface="Segoe UI" panose="020B0502040204020203" pitchFamily="34" charset="0"/>
                <a:cs typeface="Segoe UI" panose="020B0502040204020203" pitchFamily="34" charset="0"/>
              </a:rPr>
              <a:t>Cofresh</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Leicester Bakery</a:t>
            </a:r>
          </a:p>
          <a:p>
            <a:r>
              <a:rPr lang="en-GB" sz="2000" dirty="0">
                <a:latin typeface="Segoe UI" panose="020B0502040204020203" pitchFamily="34" charset="0"/>
                <a:cs typeface="Segoe UI" panose="020B0502040204020203" pitchFamily="34" charset="0"/>
              </a:rPr>
              <a:t>Everest Ices Ltd</a:t>
            </a:r>
          </a:p>
          <a:p>
            <a:r>
              <a:rPr lang="en-GB" sz="2000" dirty="0">
                <a:latin typeface="Segoe UI" panose="020B0502040204020203" pitchFamily="34" charset="0"/>
                <a:cs typeface="Segoe UI" panose="020B0502040204020203" pitchFamily="34" charset="0"/>
              </a:rPr>
              <a:t>KP Snacks</a:t>
            </a:r>
          </a:p>
          <a:p>
            <a:r>
              <a:rPr lang="en-GB" sz="2000" dirty="0">
                <a:latin typeface="Segoe UI" panose="020B0502040204020203" pitchFamily="34" charset="0"/>
                <a:cs typeface="Segoe UI" panose="020B0502040204020203" pitchFamily="34" charset="0"/>
              </a:rPr>
              <a:t>Blackfriars Bakery</a:t>
            </a:r>
          </a:p>
          <a:p>
            <a:r>
              <a:rPr lang="en-GB" sz="2000" dirty="0">
                <a:latin typeface="Segoe UI" panose="020B0502040204020203" pitchFamily="34" charset="0"/>
                <a:cs typeface="Segoe UI" panose="020B0502040204020203" pitchFamily="34" charset="0"/>
              </a:rPr>
              <a:t>Union Distillers </a:t>
            </a:r>
          </a:p>
          <a:p>
            <a:r>
              <a:rPr lang="en-GB" sz="2000" dirty="0">
                <a:latin typeface="Segoe UI" panose="020B0502040204020203" pitchFamily="34" charset="0"/>
                <a:cs typeface="Segoe UI" panose="020B0502040204020203" pitchFamily="34" charset="0"/>
              </a:rPr>
              <a:t>Long Clawson Dairy</a:t>
            </a:r>
          </a:p>
          <a:p>
            <a:r>
              <a:rPr lang="en-GB" sz="2000" dirty="0">
                <a:latin typeface="Segoe UI" panose="020B0502040204020203" pitchFamily="34" charset="0"/>
                <a:cs typeface="Segoe UI" panose="020B0502040204020203" pitchFamily="34" charset="0"/>
              </a:rPr>
              <a:t>Charnwood Brewery</a:t>
            </a:r>
          </a:p>
          <a:p>
            <a:r>
              <a:rPr lang="en-GB" sz="2000" dirty="0" err="1">
                <a:latin typeface="Segoe UI" panose="020B0502040204020203" pitchFamily="34" charset="0"/>
                <a:cs typeface="Segoe UI" panose="020B0502040204020203" pitchFamily="34" charset="0"/>
              </a:rPr>
              <a:t>Pladis</a:t>
            </a:r>
            <a:r>
              <a:rPr lang="en-GB" sz="2000" dirty="0">
                <a:latin typeface="Segoe UI" panose="020B0502040204020203" pitchFamily="34" charset="0"/>
                <a:cs typeface="Segoe UI" panose="020B0502040204020203" pitchFamily="34" charset="0"/>
              </a:rPr>
              <a:t> Global (Jacobs Bakery)</a:t>
            </a:r>
          </a:p>
        </p:txBody>
      </p:sp>
      <p:pic>
        <p:nvPicPr>
          <p:cNvPr id="63" name="Picture 62" descr="A picture containing text, clipart&#10;&#10;Description automatically generated">
            <a:extLst>
              <a:ext uri="{FF2B5EF4-FFF2-40B4-BE49-F238E27FC236}">
                <a16:creationId xmlns:a16="http://schemas.microsoft.com/office/drawing/2014/main" id="{E3FF7BDB-8AF1-4F7D-80A1-62BEB2EC24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66" name="Picture 65" descr="Logo&#10;&#10;Description automatically generated">
            <a:extLst>
              <a:ext uri="{FF2B5EF4-FFF2-40B4-BE49-F238E27FC236}">
                <a16:creationId xmlns:a16="http://schemas.microsoft.com/office/drawing/2014/main" id="{0E6A7307-68A7-44A7-8FDD-5C513B4341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67" name="Picture 66" descr="A picture containing chart&#10;&#10;Description automatically generated">
            <a:extLst>
              <a:ext uri="{FF2B5EF4-FFF2-40B4-BE49-F238E27FC236}">
                <a16:creationId xmlns:a16="http://schemas.microsoft.com/office/drawing/2014/main" id="{D43F5479-C0FC-4BDE-B646-501B4F7ED8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
        <p:nvSpPr>
          <p:cNvPr id="71" name="Oval 70">
            <a:extLst>
              <a:ext uri="{FF2B5EF4-FFF2-40B4-BE49-F238E27FC236}">
                <a16:creationId xmlns:a16="http://schemas.microsoft.com/office/drawing/2014/main" id="{51618C96-B1C9-46EB-897C-12F85976054E}"/>
              </a:ext>
            </a:extLst>
          </p:cNvPr>
          <p:cNvSpPr/>
          <p:nvPr/>
        </p:nvSpPr>
        <p:spPr>
          <a:xfrm>
            <a:off x="1010519" y="359486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A0013713-6911-49A9-86A0-634C1E6A89F1}"/>
              </a:ext>
            </a:extLst>
          </p:cNvPr>
          <p:cNvSpPr/>
          <p:nvPr/>
        </p:nvSpPr>
        <p:spPr>
          <a:xfrm>
            <a:off x="1010519" y="4244234"/>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55FABEFB-FC64-402A-8A06-9531CE5E94A4}"/>
              </a:ext>
            </a:extLst>
          </p:cNvPr>
          <p:cNvSpPr/>
          <p:nvPr/>
        </p:nvSpPr>
        <p:spPr>
          <a:xfrm>
            <a:off x="1010523" y="3918408"/>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32C81A27-F365-4037-9979-895C81A195EE}"/>
              </a:ext>
            </a:extLst>
          </p:cNvPr>
          <p:cNvSpPr/>
          <p:nvPr/>
        </p:nvSpPr>
        <p:spPr>
          <a:xfrm>
            <a:off x="1010520" y="455342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530FBB3B-07CE-4FAC-B643-A9F4F8BB9F4A}"/>
              </a:ext>
            </a:extLst>
          </p:cNvPr>
          <p:cNvSpPr/>
          <p:nvPr/>
        </p:nvSpPr>
        <p:spPr>
          <a:xfrm>
            <a:off x="1010520" y="4859750"/>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06CAC4F3-F179-485E-821A-08E950400510}"/>
              </a:ext>
            </a:extLst>
          </p:cNvPr>
          <p:cNvSpPr/>
          <p:nvPr/>
        </p:nvSpPr>
        <p:spPr>
          <a:xfrm>
            <a:off x="1010519" y="5172967"/>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1E6101A1-A8D6-431E-8C68-8BFF014435ED}"/>
              </a:ext>
            </a:extLst>
          </p:cNvPr>
          <p:cNvSpPr/>
          <p:nvPr/>
        </p:nvSpPr>
        <p:spPr>
          <a:xfrm>
            <a:off x="6248769" y="359486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169088D9-8EFC-4CF2-AB4F-085817177EC0}"/>
              </a:ext>
            </a:extLst>
          </p:cNvPr>
          <p:cNvSpPr/>
          <p:nvPr/>
        </p:nvSpPr>
        <p:spPr>
          <a:xfrm>
            <a:off x="6246713" y="4244234"/>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2A37BCBD-A8D8-4413-8B34-4544464DAB58}"/>
              </a:ext>
            </a:extLst>
          </p:cNvPr>
          <p:cNvSpPr/>
          <p:nvPr/>
        </p:nvSpPr>
        <p:spPr>
          <a:xfrm>
            <a:off x="6246714" y="3918408"/>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34D1A4F2-6FA8-4E6B-9B62-A9BF4548FAC7}"/>
              </a:ext>
            </a:extLst>
          </p:cNvPr>
          <p:cNvSpPr/>
          <p:nvPr/>
        </p:nvSpPr>
        <p:spPr>
          <a:xfrm>
            <a:off x="6246711" y="455342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extLst>
              <a:ext uri="{FF2B5EF4-FFF2-40B4-BE49-F238E27FC236}">
                <a16:creationId xmlns:a16="http://schemas.microsoft.com/office/drawing/2014/main" id="{A00E9CF6-2BC5-4D91-A287-F735E6AB3B87}"/>
              </a:ext>
            </a:extLst>
          </p:cNvPr>
          <p:cNvSpPr/>
          <p:nvPr/>
        </p:nvSpPr>
        <p:spPr>
          <a:xfrm>
            <a:off x="6246711" y="4859750"/>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2DC42834-F08D-4F18-917B-82785499E758}"/>
              </a:ext>
            </a:extLst>
          </p:cNvPr>
          <p:cNvSpPr/>
          <p:nvPr/>
        </p:nvSpPr>
        <p:spPr>
          <a:xfrm>
            <a:off x="1010519" y="5479297"/>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4128EFD7-76E4-489F-B599-11EEA057F177}"/>
              </a:ext>
            </a:extLst>
          </p:cNvPr>
          <p:cNvSpPr/>
          <p:nvPr/>
        </p:nvSpPr>
        <p:spPr>
          <a:xfrm>
            <a:off x="1010519" y="5792984"/>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2C1AF68E-9F67-4D29-8A36-F5B28D39703B}"/>
              </a:ext>
            </a:extLst>
          </p:cNvPr>
          <p:cNvSpPr/>
          <p:nvPr/>
        </p:nvSpPr>
        <p:spPr>
          <a:xfrm>
            <a:off x="1010518" y="6101700"/>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9C8A06E2-3CA6-4011-973C-A9A53038005C}"/>
              </a:ext>
            </a:extLst>
          </p:cNvPr>
          <p:cNvSpPr/>
          <p:nvPr/>
        </p:nvSpPr>
        <p:spPr>
          <a:xfrm>
            <a:off x="6246710" y="5182203"/>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7657B5FC-A4C4-423F-82AA-61E7D8D6A3FA}"/>
              </a:ext>
            </a:extLst>
          </p:cNvPr>
          <p:cNvSpPr/>
          <p:nvPr/>
        </p:nvSpPr>
        <p:spPr>
          <a:xfrm>
            <a:off x="6246710" y="5479297"/>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A1A4BFAF-CFD2-4116-BCD7-0DB1D5CB2566}"/>
              </a:ext>
            </a:extLst>
          </p:cNvPr>
          <p:cNvSpPr/>
          <p:nvPr/>
        </p:nvSpPr>
        <p:spPr>
          <a:xfrm>
            <a:off x="6246710" y="5792984"/>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EB869915-ECC7-4DDD-95AB-79E8E165C65A}"/>
              </a:ext>
            </a:extLst>
          </p:cNvPr>
          <p:cNvSpPr/>
          <p:nvPr/>
        </p:nvSpPr>
        <p:spPr>
          <a:xfrm>
            <a:off x="6246710" y="6107956"/>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89510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8589204" y="5160108"/>
            <a:ext cx="3540369"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4" y="4002166"/>
            <a:ext cx="11058525" cy="1107996"/>
          </a:xfrm>
          <a:prstGeom prst="rect">
            <a:avLst/>
          </a:prstGeom>
          <a:noFill/>
        </p:spPr>
        <p:txBody>
          <a:bodyPr wrap="square" rtlCol="0">
            <a:spAutoFit/>
          </a:bodyPr>
          <a:lstStyle/>
          <a:p>
            <a:r>
              <a:rPr lang="en-GB" sz="6600" b="1" dirty="0">
                <a:latin typeface="Segoe UI" panose="020B0502040204020203" pitchFamily="34" charset="0"/>
                <a:cs typeface="Segoe UI" panose="020B0502040204020203" pitchFamily="34" charset="0"/>
              </a:rPr>
              <a:t>Visit www.llep.org.uk/wow</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634263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410223"/>
            <a:ext cx="6898180" cy="5408337"/>
          </a:xfrm>
        </p:spPr>
        <p:txBody>
          <a:bodyPr>
            <a:noAutofit/>
          </a:bodyPr>
          <a:lstStyle/>
          <a:p>
            <a:pPr marL="0" indent="0">
              <a:buNone/>
            </a:pPr>
            <a:r>
              <a:rPr lang="en-GB" sz="2000" dirty="0">
                <a:latin typeface="Segoe UI" panose="020B0502040204020203" pitchFamily="34" charset="0"/>
                <a:cs typeface="Segoe UI" panose="020B0502040204020203" pitchFamily="34" charset="0"/>
              </a:rPr>
              <a:t>Complete your quiz while we watch this video about the </a:t>
            </a:r>
            <a:r>
              <a:rPr lang="en-GB" sz="2000" b="1" dirty="0">
                <a:solidFill>
                  <a:srgbClr val="A6DA52"/>
                </a:solidFill>
                <a:latin typeface="Segoe UI" panose="020B0502040204020203" pitchFamily="34" charset="0"/>
                <a:cs typeface="Segoe UI" panose="020B0502040204020203" pitchFamily="34" charset="0"/>
              </a:rPr>
              <a:t>Food and Drink </a:t>
            </a:r>
            <a:r>
              <a:rPr lang="en-GB" sz="2000" dirty="0">
                <a:latin typeface="Segoe UI" panose="020B0502040204020203" pitchFamily="34" charset="0"/>
                <a:cs typeface="Segoe UI" panose="020B0502040204020203" pitchFamily="34" charset="0"/>
              </a:rPr>
              <a:t>industry in Leicester and Leicestershire. </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nnector 3">
            <a:extLst>
              <a:ext uri="{FF2B5EF4-FFF2-40B4-BE49-F238E27FC236}">
                <a16:creationId xmlns:a16="http://schemas.microsoft.com/office/drawing/2014/main" id="{CBDCBD18-D732-4B55-8611-9537BE4AE39F}"/>
              </a:ext>
            </a:extLst>
          </p:cNvPr>
          <p:cNvSpPr/>
          <p:nvPr/>
        </p:nvSpPr>
        <p:spPr>
          <a:xfrm>
            <a:off x="11252579" y="525505"/>
            <a:ext cx="320723" cy="327546"/>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a:extLst>
              <a:ext uri="{FF2B5EF4-FFF2-40B4-BE49-F238E27FC236}">
                <a16:creationId xmlns:a16="http://schemas.microsoft.com/office/drawing/2014/main" id="{83B67929-9470-4A52-8515-656EA96F38DF}"/>
              </a:ext>
            </a:extLst>
          </p:cNvPr>
          <p:cNvSpPr/>
          <p:nvPr/>
        </p:nvSpPr>
        <p:spPr>
          <a:xfrm>
            <a:off x="9868715" y="522423"/>
            <a:ext cx="320723" cy="327546"/>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9" name="Flowchart: Connector 8">
            <a:extLst>
              <a:ext uri="{FF2B5EF4-FFF2-40B4-BE49-F238E27FC236}">
                <a16:creationId xmlns:a16="http://schemas.microsoft.com/office/drawing/2014/main" id="{4947CDA1-F4A0-4267-8894-7C1478E87D96}"/>
              </a:ext>
            </a:extLst>
          </p:cNvPr>
          <p:cNvSpPr/>
          <p:nvPr/>
        </p:nvSpPr>
        <p:spPr>
          <a:xfrm>
            <a:off x="10560647" y="525505"/>
            <a:ext cx="320723" cy="327546"/>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F348348-E974-4536-B80C-3829B453EC47}"/>
              </a:ext>
            </a:extLst>
          </p:cNvPr>
          <p:cNvSpPr txBox="1"/>
          <p:nvPr/>
        </p:nvSpPr>
        <p:spPr>
          <a:xfrm>
            <a:off x="8514880" y="6247722"/>
            <a:ext cx="3467100"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pic>
        <p:nvPicPr>
          <p:cNvPr id="5" name="Online Media 4" title="Food &amp; Drink (subtitled) - LLEP World of Workd">
            <a:hlinkClick r:id="" action="ppaction://media"/>
            <a:extLst>
              <a:ext uri="{FF2B5EF4-FFF2-40B4-BE49-F238E27FC236}">
                <a16:creationId xmlns:a16="http://schemas.microsoft.com/office/drawing/2014/main" id="{D3F84BAE-C623-453A-98CD-25491F367B24}"/>
              </a:ext>
            </a:extLst>
          </p:cNvPr>
          <p:cNvPicPr>
            <a:picLocks noRot="1" noChangeAspect="1"/>
          </p:cNvPicPr>
          <p:nvPr>
            <a:videoFile r:link="rId1"/>
          </p:nvPr>
        </p:nvPicPr>
        <p:blipFill>
          <a:blip r:embed="rId3"/>
          <a:stretch>
            <a:fillRect/>
          </a:stretch>
        </p:blipFill>
        <p:spPr>
          <a:xfrm>
            <a:off x="2538159" y="2035923"/>
            <a:ext cx="6898180" cy="3897472"/>
          </a:xfrm>
          <a:prstGeom prst="rect">
            <a:avLst/>
          </a:prstGeom>
        </p:spPr>
      </p:pic>
    </p:spTree>
    <p:extLst>
      <p:ext uri="{BB962C8B-B14F-4D97-AF65-F5344CB8AC3E}">
        <p14:creationId xmlns:p14="http://schemas.microsoft.com/office/powerpoint/2010/main" val="171376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5"/>
                </p:tgtEl>
              </p:cMediaNode>
            </p:vide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363CA-02FA-4C69-8A83-AB0602CFAB22}"/>
              </a:ext>
            </a:extLst>
          </p:cNvPr>
          <p:cNvSpPr>
            <a:spLocks noGrp="1"/>
          </p:cNvSpPr>
          <p:nvPr>
            <p:ph idx="1"/>
          </p:nvPr>
        </p:nvSpPr>
        <p:spPr>
          <a:xfrm>
            <a:off x="551597" y="2767322"/>
            <a:ext cx="11294660" cy="2132224"/>
          </a:xfrm>
        </p:spPr>
        <p:txBody>
          <a:bodyPr>
            <a:normAutofit/>
          </a:bodyPr>
          <a:lstStyle/>
          <a:p>
            <a:pPr marL="0" indent="0">
              <a:buNone/>
            </a:pPr>
            <a:r>
              <a:rPr lang="en-GB" sz="2000" dirty="0">
                <a:latin typeface="Segoe UI" panose="020B0502040204020203" pitchFamily="34" charset="0"/>
                <a:cs typeface="Segoe UI" panose="020B0502040204020203" pitchFamily="34" charset="0"/>
              </a:rPr>
              <a:t>The </a:t>
            </a:r>
            <a:r>
              <a:rPr lang="en-GB" sz="2000" b="1" dirty="0">
                <a:solidFill>
                  <a:srgbClr val="A6DA52"/>
                </a:solidFill>
                <a:latin typeface="Segoe UI" panose="020B0502040204020203" pitchFamily="34" charset="0"/>
                <a:cs typeface="Segoe UI" panose="020B0502040204020203" pitchFamily="34" charset="0"/>
              </a:rPr>
              <a:t>Food and Drink </a:t>
            </a:r>
            <a:r>
              <a:rPr lang="en-GB" sz="2000" dirty="0">
                <a:latin typeface="Segoe UI" panose="020B0502040204020203" pitchFamily="34" charset="0"/>
                <a:cs typeface="Segoe UI" panose="020B0502040204020203" pitchFamily="34" charset="0"/>
              </a:rPr>
              <a:t>industry is the largest manufacturing sector in the UK.</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It has had to adapt massively since Covid-19 emerged in 2020.</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How do you think the </a:t>
            </a:r>
            <a:r>
              <a:rPr lang="en-GB" sz="2000" b="1" dirty="0">
                <a:solidFill>
                  <a:srgbClr val="A6DA52"/>
                </a:solidFill>
                <a:latin typeface="Segoe UI" panose="020B0502040204020203" pitchFamily="34" charset="0"/>
                <a:cs typeface="Segoe UI" panose="020B0502040204020203" pitchFamily="34" charset="0"/>
              </a:rPr>
              <a:t>Food and Drink </a:t>
            </a:r>
            <a:r>
              <a:rPr lang="en-GB" sz="2000" dirty="0">
                <a:latin typeface="Segoe UI" panose="020B0502040204020203" pitchFamily="34" charset="0"/>
                <a:cs typeface="Segoe UI" panose="020B0502040204020203" pitchFamily="34" charset="0"/>
              </a:rPr>
              <a:t>industry has had to adapt during the global pandemic?</a:t>
            </a:r>
          </a:p>
          <a:p>
            <a:pPr marL="0" indent="0">
              <a:buNone/>
            </a:pPr>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p:txBody>
      </p:sp>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A picture containing chart&#10;&#10;Description automatically generated">
            <a:extLst>
              <a:ext uri="{FF2B5EF4-FFF2-40B4-BE49-F238E27FC236}">
                <a16:creationId xmlns:a16="http://schemas.microsoft.com/office/drawing/2014/main" id="{59CFE871-AD24-4E7A-92A8-C1FBCD9315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294918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2">
            <a:extLst>
              <a:ext uri="{FF2B5EF4-FFF2-40B4-BE49-F238E27FC236}">
                <a16:creationId xmlns:a16="http://schemas.microsoft.com/office/drawing/2014/main" id="{4C97C2B4-565A-4AFD-9CBE-2957C16B1A22}"/>
              </a:ext>
            </a:extLst>
          </p:cNvPr>
          <p:cNvSpPr txBox="1">
            <a:spLocks/>
          </p:cNvSpPr>
          <p:nvPr/>
        </p:nvSpPr>
        <p:spPr>
          <a:xfrm>
            <a:off x="0" y="0"/>
            <a:ext cx="12192000" cy="2134756"/>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000" dirty="0">
                <a:latin typeface="Segoe UI" panose="020B0502040204020203" pitchFamily="34" charset="0"/>
                <a:cs typeface="Segoe UI" panose="020B0502040204020203" pitchFamily="34" charset="0"/>
              </a:rPr>
              <a:t>The Impact of Covid-19</a:t>
            </a:r>
          </a:p>
        </p:txBody>
      </p:sp>
      <p:sp>
        <p:nvSpPr>
          <p:cNvPr id="11" name="Rectangle 10">
            <a:extLst>
              <a:ext uri="{FF2B5EF4-FFF2-40B4-BE49-F238E27FC236}">
                <a16:creationId xmlns:a16="http://schemas.microsoft.com/office/drawing/2014/main" id="{896B5BBA-8C78-495C-ACE9-DCB15921B836}"/>
              </a:ext>
            </a:extLst>
          </p:cNvPr>
          <p:cNvSpPr/>
          <p:nvPr/>
        </p:nvSpPr>
        <p:spPr>
          <a:xfrm>
            <a:off x="8202050" y="2665695"/>
            <a:ext cx="3181644" cy="3477875"/>
          </a:xfrm>
          <a:prstGeom prst="rect">
            <a:avLst/>
          </a:prstGeom>
        </p:spPr>
        <p:txBody>
          <a:bodyPr wrap="square">
            <a:spAutoFit/>
          </a:bodyPr>
          <a:lstStyle/>
          <a:p>
            <a:r>
              <a:rPr lang="en-GB" sz="2000" b="1" dirty="0">
                <a:solidFill>
                  <a:srgbClr val="A6DA52"/>
                </a:solidFill>
                <a:latin typeface="Segoe UI" panose="020B0502040204020203" pitchFamily="34" charset="0"/>
                <a:ea typeface="Calibri" panose="020F0502020204030204" pitchFamily="34" charset="0"/>
              </a:rPr>
              <a:t>Increased demand</a:t>
            </a:r>
          </a:p>
          <a:p>
            <a:endParaRPr lang="en-GB" sz="2000" dirty="0">
              <a:latin typeface="Segoe UI" panose="020B0502040204020203" pitchFamily="34" charset="0"/>
              <a:ea typeface="Calibri" panose="020F0502020204030204" pitchFamily="34" charset="0"/>
            </a:endParaRPr>
          </a:p>
          <a:p>
            <a:r>
              <a:rPr lang="en-GB" sz="2000" dirty="0">
                <a:latin typeface="Segoe UI" panose="020B0502040204020203" pitchFamily="34" charset="0"/>
                <a:ea typeface="Calibri" panose="020F0502020204030204" pitchFamily="34" charset="0"/>
              </a:rPr>
              <a:t>The industry saw a bump in certain foods as people turned to comfort food and drink to see us through the restrictions; for example, locally, Belvoir Fruit Farms saw sales of their cordials increase by 15%. </a:t>
            </a:r>
            <a:endParaRPr lang="en-GB" sz="2000" dirty="0"/>
          </a:p>
        </p:txBody>
      </p:sp>
      <p:sp>
        <p:nvSpPr>
          <p:cNvPr id="12" name="Rectangle 11">
            <a:extLst>
              <a:ext uri="{FF2B5EF4-FFF2-40B4-BE49-F238E27FC236}">
                <a16:creationId xmlns:a16="http://schemas.microsoft.com/office/drawing/2014/main" id="{9124C77D-6814-4F8A-B1EB-A0B429F83F80}"/>
              </a:ext>
            </a:extLst>
          </p:cNvPr>
          <p:cNvSpPr/>
          <p:nvPr/>
        </p:nvSpPr>
        <p:spPr>
          <a:xfrm>
            <a:off x="4505178" y="2665695"/>
            <a:ext cx="3181644" cy="2862322"/>
          </a:xfrm>
          <a:prstGeom prst="rect">
            <a:avLst/>
          </a:prstGeom>
        </p:spPr>
        <p:txBody>
          <a:bodyPr wrap="square">
            <a:spAutoFit/>
          </a:bodyPr>
          <a:lstStyle/>
          <a:p>
            <a:r>
              <a:rPr lang="en-GB" sz="2000" b="1" dirty="0">
                <a:solidFill>
                  <a:srgbClr val="A6DA52"/>
                </a:solidFill>
                <a:latin typeface="Segoe UI" panose="020B0502040204020203" pitchFamily="34" charset="0"/>
                <a:ea typeface="Calibri" panose="020F0502020204030204" pitchFamily="34" charset="0"/>
              </a:rPr>
              <a:t>Innovation</a:t>
            </a:r>
          </a:p>
          <a:p>
            <a:endParaRPr lang="en-GB" sz="2000" dirty="0">
              <a:latin typeface="Segoe UI" panose="020B0502040204020203" pitchFamily="34" charset="0"/>
              <a:ea typeface="Calibri" panose="020F0502020204030204" pitchFamily="34" charset="0"/>
            </a:endParaRPr>
          </a:p>
          <a:p>
            <a:r>
              <a:rPr lang="en-GB" sz="2000" dirty="0">
                <a:latin typeface="Segoe UI" panose="020B0502040204020203" pitchFamily="34" charset="0"/>
                <a:ea typeface="Calibri" panose="020F0502020204030204" pitchFamily="34" charset="0"/>
              </a:rPr>
              <a:t>The pandemic also saw a lot of innovation in the sector; with local companies Bond Street Distillery and Union Distillery diversifying to produce hand sanitizer. </a:t>
            </a:r>
            <a:endParaRPr lang="en-GB" sz="2000" dirty="0"/>
          </a:p>
        </p:txBody>
      </p:sp>
      <p:sp>
        <p:nvSpPr>
          <p:cNvPr id="15" name="Rectangle 14">
            <a:extLst>
              <a:ext uri="{FF2B5EF4-FFF2-40B4-BE49-F238E27FC236}">
                <a16:creationId xmlns:a16="http://schemas.microsoft.com/office/drawing/2014/main" id="{7760BDB5-084D-4B00-B2AF-6478AF1E8BA3}"/>
              </a:ext>
            </a:extLst>
          </p:cNvPr>
          <p:cNvSpPr/>
          <p:nvPr/>
        </p:nvSpPr>
        <p:spPr>
          <a:xfrm>
            <a:off x="808306" y="2665695"/>
            <a:ext cx="3181643" cy="3785652"/>
          </a:xfrm>
          <a:prstGeom prst="rect">
            <a:avLst/>
          </a:prstGeom>
        </p:spPr>
        <p:txBody>
          <a:bodyPr wrap="square">
            <a:spAutoFit/>
          </a:bodyPr>
          <a:lstStyle/>
          <a:p>
            <a:r>
              <a:rPr lang="en-GB" sz="2000" b="1" dirty="0">
                <a:solidFill>
                  <a:srgbClr val="A6DA52"/>
                </a:solidFill>
                <a:latin typeface="Segoe UI" panose="020B0502040204020203" pitchFamily="34" charset="0"/>
                <a:cs typeface="Segoe UI" panose="020B0502040204020203" pitchFamily="34" charset="0"/>
              </a:rPr>
              <a:t>Key workers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Food production kept the nation fed during the 2020 lockdowns so employees have been recognised as key workers. Lots of PPE and changes to ways of working have been made to keep employees safe in the workplace. </a:t>
            </a:r>
          </a:p>
        </p:txBody>
      </p:sp>
    </p:spTree>
    <p:extLst>
      <p:ext uri="{BB962C8B-B14F-4D97-AF65-F5344CB8AC3E}">
        <p14:creationId xmlns:p14="http://schemas.microsoft.com/office/powerpoint/2010/main" val="711231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 y="447502"/>
            <a:ext cx="9826388" cy="1325563"/>
          </a:xfrm>
        </p:spPr>
        <p:txBody>
          <a:bodyPr/>
          <a:lstStyle/>
          <a:p>
            <a:pPr algn="ctr"/>
            <a:r>
              <a:rPr lang="en-GB" dirty="0">
                <a:latin typeface="Segoe UI" panose="020B0502040204020203" pitchFamily="34" charset="0"/>
                <a:cs typeface="Segoe UI" panose="020B0502040204020203" pitchFamily="34" charset="0"/>
              </a:rPr>
              <a:t>Why work in Food and Drink?</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1212572" y="2015764"/>
            <a:ext cx="7579736" cy="331527"/>
          </a:xfrm>
        </p:spPr>
        <p:txBody>
          <a:bodyPr>
            <a:noAutofit/>
          </a:bodyPr>
          <a:lstStyle/>
          <a:p>
            <a:pPr marL="0" indent="0">
              <a:buNone/>
            </a:pPr>
            <a:r>
              <a:rPr lang="en-GB" sz="2000" dirty="0">
                <a:latin typeface="Segoe UI" panose="020B0502040204020203" pitchFamily="34" charset="0"/>
                <a:cs typeface="Segoe UI" panose="020B0502040204020203" pitchFamily="34" charset="0"/>
              </a:rPr>
              <a:t>It employs approximately 14,000 people from small handcrafted goods companies to large producers.</a:t>
            </a:r>
          </a:p>
          <a:p>
            <a:pPr marL="0" indent="0">
              <a:buNone/>
            </a:pPr>
            <a:r>
              <a:rPr lang="en-GB" sz="2000" dirty="0">
                <a:latin typeface="Segoe UI" panose="020B0502040204020203" pitchFamily="34" charset="0"/>
                <a:cs typeface="Segoe UI" panose="020B0502040204020203" pitchFamily="34" charset="0"/>
              </a:rPr>
              <a:t>Leicester and Leicestershire have some huge names based here.</a:t>
            </a:r>
          </a:p>
          <a:p>
            <a:pPr marL="0" indent="0">
              <a:buNone/>
            </a:pPr>
            <a:r>
              <a:rPr lang="en-GB" sz="2000" dirty="0">
                <a:latin typeface="Segoe UI" panose="020B0502040204020203" pitchFamily="34" charset="0"/>
                <a:cs typeface="Segoe UI" panose="020B0502040204020203" pitchFamily="34" charset="0"/>
              </a:rPr>
              <a:t>Can you name any?</a:t>
            </a:r>
          </a:p>
          <a:p>
            <a:pPr marL="457200" lvl="1" indent="0">
              <a:buNone/>
            </a:pPr>
            <a:r>
              <a:rPr lang="en-GB" sz="2000" dirty="0">
                <a:latin typeface="Segoe UI" panose="020B0502040204020203" pitchFamily="34" charset="0"/>
                <a:cs typeface="Segoe UI" panose="020B0502040204020203" pitchFamily="34" charset="0"/>
              </a:rPr>
              <a:t>Mars</a:t>
            </a:r>
          </a:p>
          <a:p>
            <a:pPr marL="457200" lvl="1" indent="0">
              <a:buNone/>
            </a:pPr>
            <a:r>
              <a:rPr lang="en-GB" sz="2000" dirty="0">
                <a:latin typeface="Segoe UI" panose="020B0502040204020203" pitchFamily="34" charset="0"/>
                <a:cs typeface="Segoe UI" panose="020B0502040204020203" pitchFamily="34" charset="0"/>
              </a:rPr>
              <a:t>PepsiCo</a:t>
            </a:r>
          </a:p>
          <a:p>
            <a:pPr marL="457200" lvl="1" indent="0">
              <a:buNone/>
            </a:pPr>
            <a:r>
              <a:rPr lang="en-GB" sz="2000" dirty="0" err="1">
                <a:latin typeface="Segoe UI" panose="020B0502040204020203" pitchFamily="34" charset="0"/>
                <a:cs typeface="Segoe UI" panose="020B0502040204020203" pitchFamily="34" charset="0"/>
              </a:rPr>
              <a:t>Samworth</a:t>
            </a:r>
            <a:r>
              <a:rPr lang="en-GB" sz="2000" dirty="0">
                <a:latin typeface="Segoe UI" panose="020B0502040204020203" pitchFamily="34" charset="0"/>
                <a:cs typeface="Segoe UI" panose="020B0502040204020203" pitchFamily="34" charset="0"/>
              </a:rPr>
              <a:t> Brothers</a:t>
            </a:r>
          </a:p>
          <a:p>
            <a:pPr marL="457200" lvl="1" indent="0">
              <a:buNone/>
            </a:pPr>
            <a:r>
              <a:rPr lang="en-GB" sz="2000" dirty="0">
                <a:latin typeface="Segoe UI" panose="020B0502040204020203" pitchFamily="34" charset="0"/>
                <a:cs typeface="Segoe UI" panose="020B0502040204020203" pitchFamily="34" charset="0"/>
              </a:rPr>
              <a:t>Stilton Cheese</a:t>
            </a:r>
          </a:p>
          <a:p>
            <a:pPr marL="457200" lvl="1" indent="0">
              <a:buNone/>
            </a:pPr>
            <a:r>
              <a:rPr lang="en-GB" sz="2000" dirty="0">
                <a:latin typeface="Segoe UI" panose="020B0502040204020203" pitchFamily="34" charset="0"/>
                <a:cs typeface="Segoe UI" panose="020B0502040204020203" pitchFamily="34" charset="0"/>
              </a:rPr>
              <a:t>Melton </a:t>
            </a:r>
            <a:r>
              <a:rPr lang="en-GB" sz="2000" dirty="0" err="1">
                <a:latin typeface="Segoe UI" panose="020B0502040204020203" pitchFamily="34" charset="0"/>
                <a:cs typeface="Segoe UI" panose="020B0502040204020203" pitchFamily="34" charset="0"/>
              </a:rPr>
              <a:t>Mowbary</a:t>
            </a:r>
            <a:r>
              <a:rPr lang="en-GB" sz="2000" dirty="0">
                <a:latin typeface="Segoe UI" panose="020B0502040204020203" pitchFamily="34" charset="0"/>
                <a:cs typeface="Segoe UI" panose="020B0502040204020203" pitchFamily="34" charset="0"/>
              </a:rPr>
              <a:t> pork pies</a:t>
            </a:r>
          </a:p>
          <a:p>
            <a:pPr marL="457200" lvl="1" indent="0">
              <a:buNone/>
            </a:pPr>
            <a:r>
              <a:rPr lang="en-GB" sz="2000" dirty="0">
                <a:latin typeface="Segoe UI" panose="020B0502040204020203" pitchFamily="34" charset="0"/>
                <a:cs typeface="Segoe UI" panose="020B0502040204020203" pitchFamily="34" charset="0"/>
              </a:rPr>
              <a:t>Pukka Pies</a:t>
            </a:r>
          </a:p>
          <a:p>
            <a:pPr marL="457200" lvl="1" indent="0">
              <a:buNone/>
            </a:pPr>
            <a:r>
              <a:rPr lang="en-GB" sz="2000" dirty="0">
                <a:latin typeface="Segoe UI" panose="020B0502040204020203" pitchFamily="34" charset="0"/>
                <a:cs typeface="Segoe UI" panose="020B0502040204020203" pitchFamily="34" charset="0"/>
              </a:rPr>
              <a:t>Walkers Crisps</a:t>
            </a:r>
          </a:p>
        </p:txBody>
      </p:sp>
      <p:sp>
        <p:nvSpPr>
          <p:cNvPr id="23" name="Oval 22">
            <a:extLst>
              <a:ext uri="{FF2B5EF4-FFF2-40B4-BE49-F238E27FC236}">
                <a16:creationId xmlns:a16="http://schemas.microsoft.com/office/drawing/2014/main" id="{2AF9F5FB-52C2-454A-9FA2-C393751F23EB}"/>
              </a:ext>
            </a:extLst>
          </p:cNvPr>
          <p:cNvSpPr/>
          <p:nvPr/>
        </p:nvSpPr>
        <p:spPr>
          <a:xfrm>
            <a:off x="906528" y="2122135"/>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8D161256-9325-473D-984B-AB780A98EEC8}"/>
              </a:ext>
            </a:extLst>
          </p:cNvPr>
          <p:cNvSpPr/>
          <p:nvPr/>
        </p:nvSpPr>
        <p:spPr>
          <a:xfrm>
            <a:off x="906527" y="2812714"/>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148F8AB6-11B7-4004-899B-EFE650B00024}"/>
              </a:ext>
            </a:extLst>
          </p:cNvPr>
          <p:cNvSpPr/>
          <p:nvPr/>
        </p:nvSpPr>
        <p:spPr>
          <a:xfrm>
            <a:off x="917543" y="3221176"/>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089D245-6942-4D2A-893F-F80A26DC5657}"/>
              </a:ext>
            </a:extLst>
          </p:cNvPr>
          <p:cNvSpPr/>
          <p:nvPr/>
        </p:nvSpPr>
        <p:spPr>
          <a:xfrm>
            <a:off x="9840037" y="0"/>
            <a:ext cx="2336452"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12A4CA-1E41-4D91-9B0A-D062616F7343}"/>
              </a:ext>
            </a:extLst>
          </p:cNvPr>
          <p:cNvSpPr/>
          <p:nvPr/>
        </p:nvSpPr>
        <p:spPr>
          <a:xfrm>
            <a:off x="10671720" y="1"/>
            <a:ext cx="853583"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8A93855-8198-4EF8-AF20-E3AC8C1CA2C5}"/>
              </a:ext>
            </a:extLst>
          </p:cNvPr>
          <p:cNvSpPr/>
          <p:nvPr/>
        </p:nvSpPr>
        <p:spPr>
          <a:xfrm>
            <a:off x="10023243" y="0"/>
            <a:ext cx="850875"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85835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 y="447502"/>
            <a:ext cx="9826388" cy="1325563"/>
          </a:xfrm>
        </p:spPr>
        <p:txBody>
          <a:bodyPr/>
          <a:lstStyle/>
          <a:p>
            <a:pPr algn="ctr"/>
            <a:r>
              <a:rPr lang="en-GB" dirty="0">
                <a:latin typeface="Segoe UI" panose="020B0502040204020203" pitchFamily="34" charset="0"/>
                <a:cs typeface="Segoe UI" panose="020B0502040204020203" pitchFamily="34" charset="0"/>
              </a:rPr>
              <a:t>Why work in Food and Drink?</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1212572" y="2015764"/>
            <a:ext cx="7579736" cy="331527"/>
          </a:xfrm>
        </p:spPr>
        <p:txBody>
          <a:bodyPr>
            <a:noAutofit/>
          </a:bodyPr>
          <a:lstStyle/>
          <a:p>
            <a:pPr marL="0" indent="0">
              <a:buNone/>
            </a:pPr>
            <a:r>
              <a:rPr lang="en-GB" sz="2000" dirty="0">
                <a:latin typeface="Segoe UI" panose="020B0502040204020203" pitchFamily="34" charset="0"/>
                <a:cs typeface="Segoe UI" panose="020B0502040204020203" pitchFamily="34" charset="0"/>
              </a:rPr>
              <a:t>There is a growing artisan movement, with audiences focusing on locally sourced goods.</a:t>
            </a:r>
          </a:p>
          <a:p>
            <a:pPr marL="0" indent="0">
              <a:buNone/>
            </a:pPr>
            <a:r>
              <a:rPr lang="en-GB" sz="2000" dirty="0">
                <a:latin typeface="Segoe UI" panose="020B0502040204020203" pitchFamily="34" charset="0"/>
                <a:cs typeface="Segoe UI" panose="020B0502040204020203" pitchFamily="34" charset="0"/>
              </a:rPr>
              <a:t>There is plenty of choice across Leicester and Leicestershire, our local area specialisms include:</a:t>
            </a:r>
          </a:p>
          <a:p>
            <a:pPr marL="457200" lvl="1" indent="0">
              <a:buNone/>
            </a:pPr>
            <a:r>
              <a:rPr lang="en-GB" sz="2000" dirty="0">
                <a:latin typeface="Segoe UI" panose="020B0502040204020203" pitchFamily="34" charset="0"/>
                <a:cs typeface="Segoe UI" panose="020B0502040204020203" pitchFamily="34" charset="0"/>
              </a:rPr>
              <a:t>Bakery</a:t>
            </a:r>
          </a:p>
          <a:p>
            <a:pPr marL="457200" lvl="1" indent="0">
              <a:buNone/>
            </a:pPr>
            <a:r>
              <a:rPr lang="en-GB" sz="2000" dirty="0">
                <a:latin typeface="Segoe UI" panose="020B0502040204020203" pitchFamily="34" charset="0"/>
                <a:cs typeface="Segoe UI" panose="020B0502040204020203" pitchFamily="34" charset="0"/>
              </a:rPr>
              <a:t>Dairy</a:t>
            </a:r>
          </a:p>
          <a:p>
            <a:pPr marL="457200" lvl="1" indent="0">
              <a:buNone/>
            </a:pPr>
            <a:r>
              <a:rPr lang="en-GB" sz="2000" dirty="0">
                <a:latin typeface="Segoe UI" panose="020B0502040204020203" pitchFamily="34" charset="0"/>
                <a:cs typeface="Segoe UI" panose="020B0502040204020203" pitchFamily="34" charset="0"/>
              </a:rPr>
              <a:t>Snack foods</a:t>
            </a:r>
          </a:p>
          <a:p>
            <a:pPr marL="457200" lvl="1" indent="0">
              <a:buNone/>
            </a:pPr>
            <a:r>
              <a:rPr lang="en-GB" sz="2000" dirty="0">
                <a:latin typeface="Segoe UI" panose="020B0502040204020203" pitchFamily="34" charset="0"/>
                <a:cs typeface="Segoe UI" panose="020B0502040204020203" pitchFamily="34" charset="0"/>
              </a:rPr>
              <a:t>Confectionary</a:t>
            </a:r>
          </a:p>
          <a:p>
            <a:pPr marL="457200" lvl="1" indent="0">
              <a:buNone/>
            </a:pPr>
            <a:r>
              <a:rPr lang="en-GB" sz="2000" dirty="0">
                <a:latin typeface="Segoe UI" panose="020B0502040204020203" pitchFamily="34" charset="0"/>
                <a:cs typeface="Segoe UI" panose="020B0502040204020203" pitchFamily="34" charset="0"/>
              </a:rPr>
              <a:t>Chilled and frozen produce. </a:t>
            </a:r>
          </a:p>
        </p:txBody>
      </p:sp>
      <p:sp>
        <p:nvSpPr>
          <p:cNvPr id="23" name="Oval 22">
            <a:extLst>
              <a:ext uri="{FF2B5EF4-FFF2-40B4-BE49-F238E27FC236}">
                <a16:creationId xmlns:a16="http://schemas.microsoft.com/office/drawing/2014/main" id="{2AF9F5FB-52C2-454A-9FA2-C393751F23EB}"/>
              </a:ext>
            </a:extLst>
          </p:cNvPr>
          <p:cNvSpPr/>
          <p:nvPr/>
        </p:nvSpPr>
        <p:spPr>
          <a:xfrm>
            <a:off x="906528" y="2122135"/>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8D161256-9325-473D-984B-AB780A98EEC8}"/>
              </a:ext>
            </a:extLst>
          </p:cNvPr>
          <p:cNvSpPr/>
          <p:nvPr/>
        </p:nvSpPr>
        <p:spPr>
          <a:xfrm>
            <a:off x="906527" y="2812714"/>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148F8AB6-11B7-4004-899B-EFE650B00024}"/>
              </a:ext>
            </a:extLst>
          </p:cNvPr>
          <p:cNvSpPr/>
          <p:nvPr/>
        </p:nvSpPr>
        <p:spPr>
          <a:xfrm>
            <a:off x="1484756" y="3435976"/>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1374B652-71E1-4AD1-BB05-41A7ED6F08E3}"/>
              </a:ext>
            </a:extLst>
          </p:cNvPr>
          <p:cNvSpPr/>
          <p:nvPr/>
        </p:nvSpPr>
        <p:spPr>
          <a:xfrm>
            <a:off x="1484757" y="3770425"/>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B214E13-86BD-49A5-B2F4-3443C09EC5DC}"/>
              </a:ext>
            </a:extLst>
          </p:cNvPr>
          <p:cNvSpPr/>
          <p:nvPr/>
        </p:nvSpPr>
        <p:spPr>
          <a:xfrm>
            <a:off x="1484756" y="4107274"/>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677B08D4-9F90-471D-A8B9-E5498A1FB008}"/>
              </a:ext>
            </a:extLst>
          </p:cNvPr>
          <p:cNvSpPr/>
          <p:nvPr/>
        </p:nvSpPr>
        <p:spPr>
          <a:xfrm>
            <a:off x="1484755" y="4441723"/>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CF7E766F-3815-4105-8652-BEDD72E4EDE0}"/>
              </a:ext>
            </a:extLst>
          </p:cNvPr>
          <p:cNvSpPr/>
          <p:nvPr/>
        </p:nvSpPr>
        <p:spPr>
          <a:xfrm>
            <a:off x="1484754" y="4776172"/>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5EEAC6A2-D086-4BDA-9DCD-5777381AEFBD}"/>
              </a:ext>
            </a:extLst>
          </p:cNvPr>
          <p:cNvSpPr/>
          <p:nvPr/>
        </p:nvSpPr>
        <p:spPr>
          <a:xfrm>
            <a:off x="9840037" y="0"/>
            <a:ext cx="2336452"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D7A4195-71C9-45DB-BFD0-841C5ADC8335}"/>
              </a:ext>
            </a:extLst>
          </p:cNvPr>
          <p:cNvSpPr/>
          <p:nvPr/>
        </p:nvSpPr>
        <p:spPr>
          <a:xfrm>
            <a:off x="10671720" y="1"/>
            <a:ext cx="853583"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B246777B-DBDF-42D6-BDA1-531136F3658F}"/>
              </a:ext>
            </a:extLst>
          </p:cNvPr>
          <p:cNvSpPr/>
          <p:nvPr/>
        </p:nvSpPr>
        <p:spPr>
          <a:xfrm>
            <a:off x="10023243" y="0"/>
            <a:ext cx="850875"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4337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67918"/>
            <a:ext cx="12192000" cy="13156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2">
            <a:extLst>
              <a:ext uri="{FF2B5EF4-FFF2-40B4-BE49-F238E27FC236}">
                <a16:creationId xmlns:a16="http://schemas.microsoft.com/office/drawing/2014/main" id="{4C97C2B4-565A-4AFD-9CBE-2957C16B1A22}"/>
              </a:ext>
            </a:extLst>
          </p:cNvPr>
          <p:cNvSpPr txBox="1">
            <a:spLocks/>
          </p:cNvSpPr>
          <p:nvPr/>
        </p:nvSpPr>
        <p:spPr>
          <a:xfrm>
            <a:off x="0" y="0"/>
            <a:ext cx="12192000" cy="2134756"/>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000" dirty="0">
                <a:latin typeface="Segoe UI" panose="020B0502040204020203" pitchFamily="34" charset="0"/>
                <a:cs typeface="Segoe UI" panose="020B0502040204020203" pitchFamily="34" charset="0"/>
              </a:rPr>
              <a:t>Why Work in Food and Drink?</a:t>
            </a:r>
          </a:p>
        </p:txBody>
      </p:sp>
      <p:sp>
        <p:nvSpPr>
          <p:cNvPr id="11" name="Rectangle 10">
            <a:extLst>
              <a:ext uri="{FF2B5EF4-FFF2-40B4-BE49-F238E27FC236}">
                <a16:creationId xmlns:a16="http://schemas.microsoft.com/office/drawing/2014/main" id="{896B5BBA-8C78-495C-ACE9-DCB15921B836}"/>
              </a:ext>
            </a:extLst>
          </p:cNvPr>
          <p:cNvSpPr/>
          <p:nvPr/>
        </p:nvSpPr>
        <p:spPr>
          <a:xfrm>
            <a:off x="8008322" y="4398243"/>
            <a:ext cx="3181644" cy="2246769"/>
          </a:xfrm>
          <a:prstGeom prst="rect">
            <a:avLst/>
          </a:prstGeom>
        </p:spPr>
        <p:txBody>
          <a:bodyPr wrap="square">
            <a:spAutoFit/>
          </a:bodyPr>
          <a:lstStyle/>
          <a:p>
            <a:pPr lvl="0"/>
            <a:r>
              <a:rPr lang="en-GB" sz="2000" dirty="0">
                <a:latin typeface="Segoe UI" panose="020B0502040204020203" pitchFamily="34" charset="0"/>
                <a:cs typeface="Segoe UI" panose="020B0502040204020203" pitchFamily="34" charset="0"/>
              </a:rPr>
              <a:t>The </a:t>
            </a:r>
            <a:r>
              <a:rPr lang="en-GB" sz="2000" b="1" dirty="0">
                <a:solidFill>
                  <a:srgbClr val="A6DA52"/>
                </a:solidFill>
                <a:latin typeface="Segoe UI" panose="020B0502040204020203" pitchFamily="34" charset="0"/>
                <a:cs typeface="Segoe UI" panose="020B0502040204020203" pitchFamily="34" charset="0"/>
              </a:rPr>
              <a:t>Leicester Food Park </a:t>
            </a:r>
            <a:r>
              <a:rPr lang="en-GB" sz="2000" dirty="0">
                <a:latin typeface="Segoe UI" panose="020B0502040204020203" pitchFamily="34" charset="0"/>
                <a:cs typeface="Segoe UI" panose="020B0502040204020203" pitchFamily="34" charset="0"/>
              </a:rPr>
              <a:t>provides high quality food manufacturing space with purpose-built units on a 1.5 acre site, to support new and established businesses.</a:t>
            </a:r>
          </a:p>
        </p:txBody>
      </p:sp>
      <p:sp>
        <p:nvSpPr>
          <p:cNvPr id="12" name="Rectangle 11">
            <a:extLst>
              <a:ext uri="{FF2B5EF4-FFF2-40B4-BE49-F238E27FC236}">
                <a16:creationId xmlns:a16="http://schemas.microsoft.com/office/drawing/2014/main" id="{9124C77D-6814-4F8A-B1EB-A0B429F83F80}"/>
              </a:ext>
            </a:extLst>
          </p:cNvPr>
          <p:cNvSpPr/>
          <p:nvPr/>
        </p:nvSpPr>
        <p:spPr>
          <a:xfrm>
            <a:off x="4505178" y="4398243"/>
            <a:ext cx="3181644" cy="1323439"/>
          </a:xfrm>
          <a:prstGeom prst="rect">
            <a:avLst/>
          </a:prstGeom>
        </p:spPr>
        <p:txBody>
          <a:bodyPr wrap="square">
            <a:spAutoFit/>
          </a:bodyPr>
          <a:lstStyle/>
          <a:p>
            <a:pPr lvl="0"/>
            <a:r>
              <a:rPr lang="en-GB" sz="2000" b="1" dirty="0">
                <a:solidFill>
                  <a:srgbClr val="A6DA52"/>
                </a:solidFill>
                <a:latin typeface="Segoe UI" panose="020B0502040204020203" pitchFamily="34" charset="0"/>
                <a:cs typeface="Segoe UI" panose="020B0502040204020203" pitchFamily="34" charset="0"/>
              </a:rPr>
              <a:t>Belvoir Castle </a:t>
            </a:r>
            <a:r>
              <a:rPr lang="en-GB" sz="2000" dirty="0">
                <a:latin typeface="Segoe UI" panose="020B0502040204020203" pitchFamily="34" charset="0"/>
                <a:cs typeface="Segoe UI" panose="020B0502040204020203" pitchFamily="34" charset="0"/>
              </a:rPr>
              <a:t>is having a new artisan food area for its Engine Yard shopping area.</a:t>
            </a:r>
          </a:p>
        </p:txBody>
      </p:sp>
      <p:sp>
        <p:nvSpPr>
          <p:cNvPr id="15" name="Rectangle 14">
            <a:extLst>
              <a:ext uri="{FF2B5EF4-FFF2-40B4-BE49-F238E27FC236}">
                <a16:creationId xmlns:a16="http://schemas.microsoft.com/office/drawing/2014/main" id="{7760BDB5-084D-4B00-B2AF-6478AF1E8BA3}"/>
              </a:ext>
            </a:extLst>
          </p:cNvPr>
          <p:cNvSpPr/>
          <p:nvPr/>
        </p:nvSpPr>
        <p:spPr>
          <a:xfrm>
            <a:off x="1002035" y="4398243"/>
            <a:ext cx="3181643" cy="1938992"/>
          </a:xfrm>
          <a:prstGeom prst="rect">
            <a:avLst/>
          </a:prstGeom>
        </p:spPr>
        <p:txBody>
          <a:bodyPr wrap="square">
            <a:spAutoFit/>
          </a:bodyPr>
          <a:lstStyle/>
          <a:p>
            <a:pPr lvl="0"/>
            <a:r>
              <a:rPr lang="en-GB" sz="2000" dirty="0">
                <a:latin typeface="Segoe UI" panose="020B0502040204020203" pitchFamily="34" charset="0"/>
                <a:cs typeface="Segoe UI" panose="020B0502040204020203" pitchFamily="34" charset="0"/>
              </a:rPr>
              <a:t>The </a:t>
            </a:r>
            <a:r>
              <a:rPr lang="en-GB" sz="2000" b="1" dirty="0">
                <a:solidFill>
                  <a:srgbClr val="A6DA52"/>
                </a:solidFill>
                <a:latin typeface="Segoe UI" panose="020B0502040204020203" pitchFamily="34" charset="0"/>
                <a:cs typeface="Segoe UI" panose="020B0502040204020203" pitchFamily="34" charset="0"/>
              </a:rPr>
              <a:t>Melton Mowbray </a:t>
            </a:r>
            <a:r>
              <a:rPr lang="en-GB" sz="2000" dirty="0">
                <a:latin typeface="Segoe UI" panose="020B0502040204020203" pitchFamily="34" charset="0"/>
                <a:cs typeface="Segoe UI" panose="020B0502040204020203" pitchFamily="34" charset="0"/>
              </a:rPr>
              <a:t>area is the rural capital of food and drink and is planning to create a Food and Drink Manufacturing Zone. </a:t>
            </a:r>
          </a:p>
        </p:txBody>
      </p:sp>
      <p:sp>
        <p:nvSpPr>
          <p:cNvPr id="13" name="Rectangle 12">
            <a:extLst>
              <a:ext uri="{FF2B5EF4-FFF2-40B4-BE49-F238E27FC236}">
                <a16:creationId xmlns:a16="http://schemas.microsoft.com/office/drawing/2014/main" id="{700F89FF-C3BF-4F81-82E8-2DF6C4F2C833}"/>
              </a:ext>
            </a:extLst>
          </p:cNvPr>
          <p:cNvSpPr/>
          <p:nvPr/>
        </p:nvSpPr>
        <p:spPr>
          <a:xfrm>
            <a:off x="0" y="4053482"/>
            <a:ext cx="12192000" cy="13156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AA7F4977-B73E-4279-B8D6-781BCC6E27CD}"/>
              </a:ext>
            </a:extLst>
          </p:cNvPr>
          <p:cNvSpPr/>
          <p:nvPr/>
        </p:nvSpPr>
        <p:spPr>
          <a:xfrm>
            <a:off x="293077" y="2574335"/>
            <a:ext cx="11605846" cy="132343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There are also many places across the county focusing on helping and highlighting our local businesses.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Can you name any?</a:t>
            </a:r>
          </a:p>
        </p:txBody>
      </p:sp>
    </p:spTree>
    <p:extLst>
      <p:ext uri="{BB962C8B-B14F-4D97-AF65-F5344CB8AC3E}">
        <p14:creationId xmlns:p14="http://schemas.microsoft.com/office/powerpoint/2010/main" val="427942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061587"/>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176525" y="37406"/>
            <a:ext cx="9592142" cy="1666757"/>
          </a:xfrm>
        </p:spPr>
        <p:txBody>
          <a:bodyPr/>
          <a:lstStyle/>
          <a:p>
            <a:pPr algn="ctr"/>
            <a:r>
              <a:rPr lang="en-GB" dirty="0">
                <a:latin typeface="Segoe UI" panose="020B0502040204020203" pitchFamily="34" charset="0"/>
                <a:cs typeface="Segoe UI" panose="020B0502040204020203" pitchFamily="34" charset="0"/>
              </a:rPr>
              <a:t>Types of roles in Food and Drink</a:t>
            </a:r>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294848"/>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434032" y="1744440"/>
            <a:ext cx="10501293" cy="5032376"/>
          </a:xfrm>
        </p:spPr>
        <p:txBody>
          <a:bodyPr>
            <a:normAutofit/>
          </a:bodyPr>
          <a:lstStyle/>
          <a:p>
            <a:pPr marL="0" indent="0">
              <a:buNone/>
            </a:pPr>
            <a:r>
              <a:rPr lang="en-GB" sz="2000" dirty="0">
                <a:latin typeface="Segoe UI" panose="020B0502040204020203" pitchFamily="34" charset="0"/>
                <a:cs typeface="Segoe UI" panose="020B0502040204020203" pitchFamily="34" charset="0"/>
              </a:rPr>
              <a:t>Roles are broad and exciting and range from the farm all the way to the fork.</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Can you name any?</a:t>
            </a:r>
          </a:p>
          <a:p>
            <a:pPr marL="0" indent="0">
              <a:buNone/>
            </a:pPr>
            <a:endParaRPr lang="en-GB" sz="2000" dirty="0">
              <a:latin typeface="Segoe UI" panose="020B0502040204020203" pitchFamily="34" charset="0"/>
              <a:cs typeface="Segoe UI" panose="020B0502040204020203" pitchFamily="34" charset="0"/>
            </a:endParaRPr>
          </a:p>
          <a:p>
            <a:pPr marL="457200" lvl="1" indent="0">
              <a:buNone/>
            </a:pPr>
            <a:r>
              <a:rPr lang="en-GB" sz="2000" dirty="0">
                <a:latin typeface="Segoe UI" panose="020B0502040204020203" pitchFamily="34" charset="0"/>
                <a:cs typeface="Segoe UI" panose="020B0502040204020203" pitchFamily="34" charset="0"/>
              </a:rPr>
              <a:t>Product development</a:t>
            </a:r>
          </a:p>
          <a:p>
            <a:pPr marL="457200" lvl="1" indent="0">
              <a:buNone/>
            </a:pPr>
            <a:r>
              <a:rPr lang="en-GB" sz="2000" dirty="0">
                <a:latin typeface="Segoe UI" panose="020B0502040204020203" pitchFamily="34" charset="0"/>
                <a:cs typeface="Segoe UI" panose="020B0502040204020203" pitchFamily="34" charset="0"/>
              </a:rPr>
              <a:t>Growing</a:t>
            </a:r>
          </a:p>
          <a:p>
            <a:pPr marL="457200" lvl="1" indent="0">
              <a:buNone/>
            </a:pPr>
            <a:r>
              <a:rPr lang="en-GB" sz="2000" dirty="0">
                <a:latin typeface="Segoe UI" panose="020B0502040204020203" pitchFamily="34" charset="0"/>
                <a:cs typeface="Segoe UI" panose="020B0502040204020203" pitchFamily="34" charset="0"/>
              </a:rPr>
              <a:t>Processing</a:t>
            </a:r>
          </a:p>
          <a:p>
            <a:pPr marL="457200" lvl="1" indent="0">
              <a:buNone/>
            </a:pPr>
            <a:r>
              <a:rPr lang="en-GB" sz="2000" dirty="0">
                <a:latin typeface="Segoe UI" panose="020B0502040204020203" pitchFamily="34" charset="0"/>
                <a:cs typeface="Segoe UI" panose="020B0502040204020203" pitchFamily="34" charset="0"/>
              </a:rPr>
              <a:t>Manufacturing</a:t>
            </a:r>
          </a:p>
          <a:p>
            <a:pPr marL="457200" lvl="1" indent="0">
              <a:buNone/>
            </a:pPr>
            <a:r>
              <a:rPr lang="en-GB" sz="2000" dirty="0">
                <a:latin typeface="Segoe UI" panose="020B0502040204020203" pitchFamily="34" charset="0"/>
                <a:cs typeface="Segoe UI" panose="020B0502040204020203" pitchFamily="34" charset="0"/>
              </a:rPr>
              <a:t>Quality testing</a:t>
            </a:r>
          </a:p>
          <a:p>
            <a:pPr marL="457200" lvl="1" indent="0">
              <a:buNone/>
            </a:pPr>
            <a:r>
              <a:rPr lang="en-GB" sz="2000" dirty="0">
                <a:latin typeface="Segoe UI" panose="020B0502040204020203" pitchFamily="34" charset="0"/>
                <a:cs typeface="Segoe UI" panose="020B0502040204020203" pitchFamily="34" charset="0"/>
              </a:rPr>
              <a:t>Package design</a:t>
            </a:r>
          </a:p>
          <a:p>
            <a:pPr marL="457200" lvl="1" indent="0">
              <a:buNone/>
            </a:pPr>
            <a:r>
              <a:rPr lang="en-GB" sz="2000" dirty="0">
                <a:latin typeface="Segoe UI" panose="020B0502040204020203" pitchFamily="34" charset="0"/>
                <a:cs typeface="Segoe UI" panose="020B0502040204020203" pitchFamily="34" charset="0"/>
              </a:rPr>
              <a:t>Distribution </a:t>
            </a:r>
          </a:p>
          <a:p>
            <a:pPr marL="457200" lvl="1" indent="0">
              <a:buNone/>
            </a:pPr>
            <a:r>
              <a:rPr lang="en-GB" sz="2000" dirty="0">
                <a:latin typeface="Segoe UI" panose="020B0502040204020203" pitchFamily="34" charset="0"/>
                <a:cs typeface="Segoe UI" panose="020B0502040204020203" pitchFamily="34" charset="0"/>
              </a:rPr>
              <a:t>Sales </a:t>
            </a:r>
          </a:p>
        </p:txBody>
      </p:sp>
      <p:sp>
        <p:nvSpPr>
          <p:cNvPr id="18" name="Oval 17">
            <a:extLst>
              <a:ext uri="{FF2B5EF4-FFF2-40B4-BE49-F238E27FC236}">
                <a16:creationId xmlns:a16="http://schemas.microsoft.com/office/drawing/2014/main" id="{05209AC8-A72A-4445-9B26-58298FEABCBB}"/>
              </a:ext>
            </a:extLst>
          </p:cNvPr>
          <p:cNvSpPr/>
          <p:nvPr/>
        </p:nvSpPr>
        <p:spPr>
          <a:xfrm>
            <a:off x="1717665" y="3402130"/>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0006D098-4C54-4BDF-9532-58E10C50E893}"/>
              </a:ext>
            </a:extLst>
          </p:cNvPr>
          <p:cNvSpPr/>
          <p:nvPr/>
        </p:nvSpPr>
        <p:spPr>
          <a:xfrm>
            <a:off x="1717665" y="3763409"/>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C82E1CD-D611-4B29-BFEF-E7C3C7E77923}"/>
              </a:ext>
            </a:extLst>
          </p:cNvPr>
          <p:cNvSpPr/>
          <p:nvPr/>
        </p:nvSpPr>
        <p:spPr>
          <a:xfrm>
            <a:off x="1717665" y="4100430"/>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FC8B35EA-A328-40A8-A0AE-3043CCDDB667}"/>
              </a:ext>
            </a:extLst>
          </p:cNvPr>
          <p:cNvSpPr/>
          <p:nvPr/>
        </p:nvSpPr>
        <p:spPr>
          <a:xfrm>
            <a:off x="1717665" y="4413193"/>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D2B384FA-A483-4A58-A46A-1249D38F0F7C}"/>
              </a:ext>
            </a:extLst>
          </p:cNvPr>
          <p:cNvSpPr/>
          <p:nvPr/>
        </p:nvSpPr>
        <p:spPr>
          <a:xfrm>
            <a:off x="1717665" y="4750214"/>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C058ED25-35A6-42DA-A025-85B23C25A0C1}"/>
              </a:ext>
            </a:extLst>
          </p:cNvPr>
          <p:cNvSpPr/>
          <p:nvPr/>
        </p:nvSpPr>
        <p:spPr>
          <a:xfrm>
            <a:off x="1717663" y="5098010"/>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3563176B-5CA0-4E0B-8231-73E16F88165A}"/>
              </a:ext>
            </a:extLst>
          </p:cNvPr>
          <p:cNvSpPr/>
          <p:nvPr/>
        </p:nvSpPr>
        <p:spPr>
          <a:xfrm>
            <a:off x="1717663" y="5444868"/>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8C19C83C-D6C4-4C7B-B880-DDBF85E3C601}"/>
              </a:ext>
            </a:extLst>
          </p:cNvPr>
          <p:cNvSpPr/>
          <p:nvPr/>
        </p:nvSpPr>
        <p:spPr>
          <a:xfrm>
            <a:off x="1717663" y="5795933"/>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CA934D68-AE40-487F-B4E0-598CA4CF2A15}"/>
              </a:ext>
            </a:extLst>
          </p:cNvPr>
          <p:cNvSpPr/>
          <p:nvPr/>
        </p:nvSpPr>
        <p:spPr>
          <a:xfrm>
            <a:off x="5839325" y="3290774"/>
            <a:ext cx="6096000" cy="1631216"/>
          </a:xfrm>
          <a:prstGeom prst="rect">
            <a:avLst/>
          </a:prstGeom>
        </p:spPr>
        <p:txBody>
          <a:bodyPr>
            <a:spAutoFit/>
          </a:bodyPr>
          <a:lstStyle/>
          <a:p>
            <a:pPr lvl="1"/>
            <a:r>
              <a:rPr lang="en-GB" sz="2000" dirty="0">
                <a:latin typeface="Segoe UI" panose="020B0502040204020203" pitchFamily="34" charset="0"/>
                <a:cs typeface="Segoe UI" panose="020B0502040204020203" pitchFamily="34" charset="0"/>
              </a:rPr>
              <a:t>Plus support roles:</a:t>
            </a:r>
          </a:p>
          <a:p>
            <a:pPr lvl="2"/>
            <a:r>
              <a:rPr lang="en-GB" sz="2000" dirty="0">
                <a:latin typeface="Segoe UI" panose="020B0502040204020203" pitchFamily="34" charset="0"/>
                <a:cs typeface="Segoe UI" panose="020B0502040204020203" pitchFamily="34" charset="0"/>
              </a:rPr>
              <a:t>HR</a:t>
            </a:r>
          </a:p>
          <a:p>
            <a:pPr lvl="2"/>
            <a:r>
              <a:rPr lang="en-GB" sz="2000" dirty="0">
                <a:latin typeface="Segoe UI" panose="020B0502040204020203" pitchFamily="34" charset="0"/>
                <a:cs typeface="Segoe UI" panose="020B0502040204020203" pitchFamily="34" charset="0"/>
              </a:rPr>
              <a:t>IT</a:t>
            </a:r>
          </a:p>
          <a:p>
            <a:pPr lvl="2"/>
            <a:r>
              <a:rPr lang="en-GB" sz="2000" dirty="0">
                <a:latin typeface="Segoe UI" panose="020B0502040204020203" pitchFamily="34" charset="0"/>
                <a:cs typeface="Segoe UI" panose="020B0502040204020203" pitchFamily="34" charset="0"/>
              </a:rPr>
              <a:t>Finance</a:t>
            </a:r>
          </a:p>
          <a:p>
            <a:pPr lvl="2"/>
            <a:r>
              <a:rPr lang="en-GB" sz="2000" dirty="0">
                <a:latin typeface="Segoe UI" panose="020B0502040204020203" pitchFamily="34" charset="0"/>
                <a:cs typeface="Segoe UI" panose="020B0502040204020203" pitchFamily="34" charset="0"/>
              </a:rPr>
              <a:t>Administration</a:t>
            </a:r>
          </a:p>
        </p:txBody>
      </p:sp>
      <p:sp>
        <p:nvSpPr>
          <p:cNvPr id="27" name="Oval 26">
            <a:extLst>
              <a:ext uri="{FF2B5EF4-FFF2-40B4-BE49-F238E27FC236}">
                <a16:creationId xmlns:a16="http://schemas.microsoft.com/office/drawing/2014/main" id="{93AD1AF2-F7D3-4A4E-B3FA-98BADD12B6AA}"/>
              </a:ext>
            </a:extLst>
          </p:cNvPr>
          <p:cNvSpPr/>
          <p:nvPr/>
        </p:nvSpPr>
        <p:spPr>
          <a:xfrm>
            <a:off x="6559813" y="3763409"/>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19A06991-D72C-422D-B2F2-54CC82E75F6B}"/>
              </a:ext>
            </a:extLst>
          </p:cNvPr>
          <p:cNvSpPr/>
          <p:nvPr/>
        </p:nvSpPr>
        <p:spPr>
          <a:xfrm>
            <a:off x="6559812" y="4041038"/>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FD8229C5-D795-4D3B-B56E-E921327C3BDE}"/>
              </a:ext>
            </a:extLst>
          </p:cNvPr>
          <p:cNvSpPr/>
          <p:nvPr/>
        </p:nvSpPr>
        <p:spPr>
          <a:xfrm>
            <a:off x="6559811" y="4342699"/>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7E9DC00-9836-4155-95C2-147FA9EE9B50}"/>
              </a:ext>
            </a:extLst>
          </p:cNvPr>
          <p:cNvSpPr/>
          <p:nvPr/>
        </p:nvSpPr>
        <p:spPr>
          <a:xfrm>
            <a:off x="6559811" y="4644360"/>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D6927D40-84BD-4058-A34B-D137BBFE64CC}"/>
              </a:ext>
            </a:extLst>
          </p:cNvPr>
          <p:cNvSpPr/>
          <p:nvPr/>
        </p:nvSpPr>
        <p:spPr>
          <a:xfrm>
            <a:off x="0" y="6393780"/>
            <a:ext cx="12192832" cy="400110"/>
          </a:xfrm>
          <a:prstGeom prst="rect">
            <a:avLst/>
          </a:prstGeom>
          <a:noFill/>
          <a:ln>
            <a:noFill/>
          </a:ln>
        </p:spPr>
        <p:txBody>
          <a:bodyPr wrap="square">
            <a:spAutoFit/>
          </a:bodyPr>
          <a:lstStyle/>
          <a:p>
            <a:r>
              <a:rPr lang="en-GB" sz="2000" dirty="0">
                <a:latin typeface="Segoe UI" panose="020B0502040204020203" pitchFamily="34" charset="0"/>
                <a:cs typeface="Segoe UI" panose="020B0502040204020203" pitchFamily="34" charset="0"/>
              </a:rPr>
              <a:t>Find out more about the types of roles with the interactive careers map at </a:t>
            </a:r>
            <a:r>
              <a:rPr lang="en-GB" sz="2000" dirty="0">
                <a:latin typeface="Segoe UI" panose="020B0502040204020203" pitchFamily="34" charset="0"/>
                <a:cs typeface="Segoe UI" panose="020B0502040204020203" pitchFamily="34" charset="0"/>
                <a:hlinkClick r:id="rId2"/>
              </a:rPr>
              <a:t>https://tastycareers.org.uk/map</a:t>
            </a:r>
            <a:endParaRPr lang="en-GB" sz="2000" dirty="0">
              <a:latin typeface="Segoe UI" panose="020B0502040204020203" pitchFamily="34" charset="0"/>
              <a:cs typeface="Segoe UI" panose="020B0502040204020203" pitchFamily="34" charset="0"/>
            </a:endParaRPr>
          </a:p>
        </p:txBody>
      </p:sp>
      <p:sp>
        <p:nvSpPr>
          <p:cNvPr id="31" name="Rectangle 30">
            <a:extLst>
              <a:ext uri="{FF2B5EF4-FFF2-40B4-BE49-F238E27FC236}">
                <a16:creationId xmlns:a16="http://schemas.microsoft.com/office/drawing/2014/main" id="{BE2BC589-3520-4E6E-AA74-563925E56732}"/>
              </a:ext>
            </a:extLst>
          </p:cNvPr>
          <p:cNvSpPr/>
          <p:nvPr/>
        </p:nvSpPr>
        <p:spPr>
          <a:xfrm rot="5400000">
            <a:off x="6082973" y="331848"/>
            <a:ext cx="81458" cy="11935326"/>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5771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4">
                                            <p:txEl>
                                              <p:pRg st="9" end="9"/>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4">
                                            <p:txEl>
                                              <p:pRg st="11" end="11"/>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2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7" grpId="0" animBg="1"/>
      <p:bldP spid="28" grpId="0" animBg="1"/>
      <p:bldP spid="29" grpId="0" animBg="1"/>
      <p:bldP spid="30" grpId="0" animBg="1"/>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TotalTime>
  <Words>1214</Words>
  <Application>Microsoft Office PowerPoint</Application>
  <PresentationFormat>Widescreen</PresentationFormat>
  <Paragraphs>184</Paragraphs>
  <Slides>21</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Segoe UI</vt:lpstr>
      <vt:lpstr>Office Theme</vt:lpstr>
      <vt:lpstr>PowerPoint Presentation</vt:lpstr>
      <vt:lpstr>What do the terms  Health and  Social Care  mean to you?</vt:lpstr>
      <vt:lpstr>PowerPoint Presentation</vt:lpstr>
      <vt:lpstr>PowerPoint Presentation</vt:lpstr>
      <vt:lpstr>PowerPoint Presentation</vt:lpstr>
      <vt:lpstr>Why work in Food and Drink?</vt:lpstr>
      <vt:lpstr>Why work in Food and Drink?</vt:lpstr>
      <vt:lpstr>PowerPoint Presentation</vt:lpstr>
      <vt:lpstr>Types of roles in Food and Drink</vt:lpstr>
      <vt:lpstr>Innovation in Food and Drink</vt:lpstr>
      <vt:lpstr>Activity</vt:lpstr>
      <vt:lpstr>Activity – snack challenge</vt:lpstr>
      <vt:lpstr>Activity – Snack Challenge</vt:lpstr>
      <vt:lpstr>PowerPoint Presentation</vt:lpstr>
      <vt:lpstr>PowerPoint Presentation</vt:lpstr>
      <vt:lpstr>PowerPoint Presentation</vt:lpstr>
      <vt:lpstr>PowerPoint Presentation</vt:lpstr>
      <vt:lpstr>PowerPoint Presentation</vt:lpstr>
      <vt:lpstr>Want to know more? </vt:lpstr>
      <vt:lpstr>Want to know more?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and  Advanced Manufacturing</dc:title>
  <dc:creator>Laura Sherlock</dc:creator>
  <cp:lastModifiedBy>Laura Sherlock</cp:lastModifiedBy>
  <cp:revision>62</cp:revision>
  <dcterms:created xsi:type="dcterms:W3CDTF">2020-10-12T12:52:50Z</dcterms:created>
  <dcterms:modified xsi:type="dcterms:W3CDTF">2021-03-08T10:20:24Z</dcterms:modified>
</cp:coreProperties>
</file>