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87" r:id="rId2"/>
    <p:sldId id="361" r:id="rId3"/>
    <p:sldId id="374" r:id="rId4"/>
    <p:sldId id="377" r:id="rId5"/>
    <p:sldId id="373" r:id="rId6"/>
    <p:sldId id="378" r:id="rId7"/>
    <p:sldId id="379" r:id="rId8"/>
    <p:sldId id="307" r:id="rId9"/>
    <p:sldId id="345" r:id="rId10"/>
    <p:sldId id="323" r:id="rId11"/>
    <p:sldId id="324" r:id="rId12"/>
    <p:sldId id="338" r:id="rId13"/>
    <p:sldId id="380" r:id="rId14"/>
    <p:sldId id="381" r:id="rId15"/>
    <p:sldId id="259" r:id="rId16"/>
    <p:sldId id="382" r:id="rId17"/>
    <p:sldId id="383" r:id="rId18"/>
    <p:sldId id="328" r:id="rId19"/>
    <p:sldId id="384" r:id="rId20"/>
    <p:sldId id="342" r:id="rId21"/>
    <p:sldId id="367" r:id="rId22"/>
    <p:sldId id="385" r:id="rId23"/>
    <p:sldId id="369" r:id="rId24"/>
    <p:sldId id="356" r:id="rId25"/>
    <p:sldId id="357" r:id="rId26"/>
    <p:sldId id="38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ke Sherlock" initials="MS" lastIdx="6" clrIdx="0"/>
  <p:cmAuthor id="2" name="Laura Sherlock" initials="LS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A53A"/>
    <a:srgbClr val="FDCA89"/>
    <a:srgbClr val="FFE4C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4" autoAdjust="0"/>
    <p:restoredTop sz="94249" autoAdjust="0"/>
  </p:normalViewPr>
  <p:slideViewPr>
    <p:cSldViewPr snapToGrid="0">
      <p:cViewPr varScale="1">
        <p:scale>
          <a:sx n="68" d="100"/>
          <a:sy n="68" d="100"/>
        </p:scale>
        <p:origin x="73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1" d="100"/>
          <a:sy n="61" d="100"/>
        </p:scale>
        <p:origin x="-259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098AF-8D6E-4468-A861-0FEB3BAD0C35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7F2617-662B-4C02-9E64-66DB3DB9FA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537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72D43-1BCC-4D52-BC68-5C56B2C73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C9EDD0-E0C8-447F-9932-C0CE2EB342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6CCA9-DE4E-4DD1-A6C6-BD9F4A888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64E3F-CA76-4DF8-8BF8-E14DBAAD0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04E385-DB0C-4888-A50B-E26BF993D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897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8099B-62CC-4BF0-9270-85E695333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3D7F5A-54CB-44E1-A6A7-4172B7B259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19F12-5B60-4971-B6E2-AE0D4C0E7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8D4019-A610-47E2-A467-09E7BA4D1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539BC0-8898-4208-8249-8599DB888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002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0B3C52-D879-4032-8ED5-2A8CE5C91A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477FB6-FD13-4DAD-9D9D-D779302036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39BB6E-B0B3-4494-AB83-AE194D0A0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812394-6D65-4F4F-9A1E-1B9E6A1D6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AC7F8-F374-4D21-A1F9-07BF6DCE0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229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F2AA4-EF7A-465C-B751-3230B542B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A14F1-9715-425F-9394-3D91AF5F4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EC3DCD-318E-4E03-A23D-EA1A106BC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C132B-73BD-4586-A04A-5EBC57718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FD65A-5D49-4574-83EC-70449D436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283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5ED77-D796-497E-BB2B-1FDD228AF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AAD31E-FCEC-4DA4-A7AD-7543395A6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F6CBA-76F0-43E0-937B-CA57E3A4A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E37536-04EB-4262-861E-0E6905C94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C9860-36E6-4992-9B22-5F49B939B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687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2966A-1C0A-47E4-942D-E856F963F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D0171-E8B0-4792-9D6E-5F2C3A9523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DD6719-DFAB-4CC7-BBD8-BFB3C25B21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A0E8C5-837E-4280-902E-6BD5B025B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D08CCD-8628-434A-9430-2B5C226E5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EE158-F931-4EDF-9317-676639BF7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614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A03EA-C5AB-45E8-9392-312F9145C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EEC9C7-F5E6-4664-B141-CE99262FB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0F5406-C1EA-4EC7-8376-1C904852E1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8ECF59-A375-4AA6-8D06-BA04B76762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7A27EE-BE8D-40DF-AC56-4FF0759510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439F10-709E-4811-A333-7E98F45AE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883089-2E7F-4AFB-BB4C-6DAD44728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D81D14-08DB-479D-87CD-4BFB456D3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102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7EB9A-3422-40A3-9B9F-2C675C6E4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968A39-2A1E-4921-B7B8-2557A1E62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A4F4C9-C909-4BBA-BE29-78E7D83A0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07F462-76FE-4821-98DD-1F56FDE8A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16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5A85D2-F90D-4D66-8E34-AC530AB14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F2C38E-4D79-44D3-A3D0-94786E1F6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32735F-0AC5-492F-9D95-D45847BA1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443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F55AE-2463-4963-87E3-53A97EC2B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A6055-9BD7-4C61-BEAA-9EA5511E11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BF70C8-DA18-4D2A-830E-6FD9C8A79E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3D8030-F38B-4E07-B904-E02B9F997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1EB677-455D-4B51-81FD-E120F63F7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31247-5602-4D6C-A1E8-812C437F7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266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3AA30-6748-4E2C-8D84-5EC0B2C85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D46146-C2DB-44F8-858B-F118A3805C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811F54-5AF6-45E0-9B8C-0D38093F00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638224-3BBA-432C-B5B7-7FBEFB71B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397CD9-60DB-4A6C-8B90-4983CBE19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BEEB59-75D2-444B-B966-C664FBE32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85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3C0092-ECBA-4005-9B1B-142A15D26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DF237-64B7-481E-8807-0B23DB33BB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B38811-AA25-4344-A42D-8D01023E26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CFE2D-FF9A-4A6D-A323-1CCEFBBFF44E}" type="datetimeFigureOut">
              <a:rPr lang="en-GB" smtClean="0"/>
              <a:t>03/03/2021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6523B-65B1-4688-88F3-CCB3D2D401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CAED1-A1E8-4693-8FA2-9962CEC0A2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3BDE5-F0F1-453A-9B85-B3A9681AC2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10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_xAQNNi4pA?feature=oembed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hisisengineering.org.uk/" TargetMode="External"/><Relationship Id="rId3" Type="http://schemas.openxmlformats.org/officeDocument/2006/relationships/hyperlink" Target="http://www.lusep.co.uk/" TargetMode="External"/><Relationship Id="rId7" Type="http://schemas.openxmlformats.org/officeDocument/2006/relationships/hyperlink" Target="http://www.theiet.org/" TargetMode="External"/><Relationship Id="rId2" Type="http://schemas.openxmlformats.org/officeDocument/2006/relationships/hyperlink" Target="http://www.tomorrowsengineers.org.uk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uturemorph.org/" TargetMode="External"/><Relationship Id="rId5" Type="http://schemas.openxmlformats.org/officeDocument/2006/relationships/hyperlink" Target="http://www.miratechnologyinstitute.co.uk/" TargetMode="External"/><Relationship Id="rId4" Type="http://schemas.openxmlformats.org/officeDocument/2006/relationships/hyperlink" Target="http://www.makeuk.org/" TargetMode="External"/><Relationship Id="rId9" Type="http://schemas.openxmlformats.org/officeDocument/2006/relationships/hyperlink" Target="http://www.themanufacturer.com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qur3JIHsyA?feature=oembed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>
            <a:off x="0" y="0"/>
            <a:ext cx="2343150" cy="685800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2DAD6E-B1B5-4E8E-B79B-FF2EA4AF6E47}"/>
              </a:ext>
            </a:extLst>
          </p:cNvPr>
          <p:cNvSpPr/>
          <p:nvPr/>
        </p:nvSpPr>
        <p:spPr>
          <a:xfrm>
            <a:off x="1162050" y="0"/>
            <a:ext cx="2114550" cy="40386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A31666-249B-433E-A164-F02D58A6BBEF}"/>
              </a:ext>
            </a:extLst>
          </p:cNvPr>
          <p:cNvSpPr txBox="1"/>
          <p:nvPr/>
        </p:nvSpPr>
        <p:spPr>
          <a:xfrm>
            <a:off x="1162050" y="3429000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Sectors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7962900" y="6091802"/>
            <a:ext cx="4229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6ADBD8-C7F1-4148-91F2-5CB7F5D24338}"/>
              </a:ext>
            </a:extLst>
          </p:cNvPr>
          <p:cNvSpPr txBox="1"/>
          <p:nvPr/>
        </p:nvSpPr>
        <p:spPr>
          <a:xfrm>
            <a:off x="1133474" y="4002166"/>
            <a:ext cx="1105852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>
                <a:latin typeface="Segoe UI" panose="020B0502040204020203" pitchFamily="34" charset="0"/>
                <a:cs typeface="Segoe UI" panose="020B0502040204020203" pitchFamily="34" charset="0"/>
              </a:rPr>
              <a:t>Advanced Manufacturing</a:t>
            </a:r>
          </a:p>
          <a:p>
            <a:r>
              <a:rPr lang="en-GB" sz="6600" b="1" dirty="0">
                <a:latin typeface="Segoe UI" panose="020B0502040204020203" pitchFamily="34" charset="0"/>
                <a:cs typeface="Segoe UI" panose="020B0502040204020203" pitchFamily="34" charset="0"/>
              </a:rPr>
              <a:t>and Engineering</a:t>
            </a:r>
          </a:p>
        </p:txBody>
      </p:sp>
      <p:pic>
        <p:nvPicPr>
          <p:cNvPr id="26" name="Picture 2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8150670-E902-4416-BD83-747EB11D0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27" name="Picture 26" descr="Logo&#10;&#10;Description automatically generated">
            <a:extLst>
              <a:ext uri="{FF2B5EF4-FFF2-40B4-BE49-F238E27FC236}">
                <a16:creationId xmlns:a16="http://schemas.microsoft.com/office/drawing/2014/main" id="{9A8AEFCF-36D2-4B26-A0CE-56C084E27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28" name="Picture 27" descr="A picture containing chart&#10;&#10;Description automatically generated">
            <a:extLst>
              <a:ext uri="{FF2B5EF4-FFF2-40B4-BE49-F238E27FC236}">
                <a16:creationId xmlns:a16="http://schemas.microsoft.com/office/drawing/2014/main" id="{27C411A9-02A0-4535-A9AE-D65DA6D280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64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E478C782-3305-49B3-BF5D-39CC8F9763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5705"/>
            <a:ext cx="12133143" cy="441967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C0F6DB2-DE6E-48E7-BC56-827BB9C31232}"/>
              </a:ext>
            </a:extLst>
          </p:cNvPr>
          <p:cNvSpPr txBox="1"/>
          <p:nvPr/>
        </p:nvSpPr>
        <p:spPr>
          <a:xfrm>
            <a:off x="7604881" y="6372666"/>
            <a:ext cx="4455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https://neonfutures.org.uk/career-resources/</a:t>
            </a:r>
          </a:p>
        </p:txBody>
      </p:sp>
    </p:spTree>
    <p:extLst>
      <p:ext uri="{BB962C8B-B14F-4D97-AF65-F5344CB8AC3E}">
        <p14:creationId xmlns:p14="http://schemas.microsoft.com/office/powerpoint/2010/main" val="2713444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hart&#10;&#10;Description automatically generated">
            <a:extLst>
              <a:ext uri="{FF2B5EF4-FFF2-40B4-BE49-F238E27FC236}">
                <a16:creationId xmlns:a16="http://schemas.microsoft.com/office/drawing/2014/main" id="{97747AB0-80C3-4C95-B591-90F2DC6E88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5517"/>
            <a:ext cx="12192000" cy="43274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2123EB-9F60-43E0-B3FC-17824253763F}"/>
              </a:ext>
            </a:extLst>
          </p:cNvPr>
          <p:cNvSpPr txBox="1"/>
          <p:nvPr/>
        </p:nvSpPr>
        <p:spPr>
          <a:xfrm>
            <a:off x="7604881" y="6372666"/>
            <a:ext cx="4455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https://neonfutures.org.uk/career-resources/</a:t>
            </a:r>
          </a:p>
        </p:txBody>
      </p:sp>
    </p:spTree>
    <p:extLst>
      <p:ext uri="{BB962C8B-B14F-4D97-AF65-F5344CB8AC3E}">
        <p14:creationId xmlns:p14="http://schemas.microsoft.com/office/powerpoint/2010/main" val="3200378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78" y="255077"/>
            <a:ext cx="10307897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79" y="1697986"/>
            <a:ext cx="10515600" cy="4351338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Engineering and Manufacturing is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everywhere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, impacting our everyday lives. As an Engineer you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solve problems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by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creating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designing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improving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everything around us.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Let’s think about what you are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passionate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about.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Take five minutes to come up with a list of interests, hobbies, lessons or activities that you are passionate about.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E.G. sport, your pet dog, make-up, fashion, social media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CBDB7CDE-348D-4112-85FC-21FF2E477D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83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78" y="255077"/>
            <a:ext cx="10307897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79" y="1697986"/>
            <a:ext cx="10515600" cy="4351338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How could you turn those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passions into a career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?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Choose one of those passions. Take 10 minutes and think about how you could: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Create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Design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Improve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For example: if you love looking after your dog, could you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design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an app that is a personal record for your pet; or if you love make-up is there a more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sustainable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or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ethical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way of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packaging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it.</a:t>
            </a:r>
          </a:p>
          <a:p>
            <a:pPr lvl="1"/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57200" lvl="1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CBDB7CDE-348D-4112-85FC-21FF2E477D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5669AA2-97FF-4C84-BA19-FBC626AC54FE}"/>
              </a:ext>
            </a:extLst>
          </p:cNvPr>
          <p:cNvSpPr/>
          <p:nvPr/>
        </p:nvSpPr>
        <p:spPr>
          <a:xfrm>
            <a:off x="890754" y="2981900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375D48E-5FCE-479D-92F0-3E4ACD680AF6}"/>
              </a:ext>
            </a:extLst>
          </p:cNvPr>
          <p:cNvSpPr/>
          <p:nvPr/>
        </p:nvSpPr>
        <p:spPr>
          <a:xfrm>
            <a:off x="890754" y="3314539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F106C93-A575-436B-8668-4E5F9FDE4CAA}"/>
              </a:ext>
            </a:extLst>
          </p:cNvPr>
          <p:cNvSpPr/>
          <p:nvPr/>
        </p:nvSpPr>
        <p:spPr>
          <a:xfrm>
            <a:off x="890754" y="3647178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43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78" y="255077"/>
            <a:ext cx="10307897" cy="823350"/>
          </a:xfrm>
        </p:spPr>
        <p:txBody>
          <a:bodyPr/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79" y="1697986"/>
            <a:ext cx="10515600" cy="4351338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Turning your passion into a career is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realistic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…but it might not be what you expect or intend.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Right here in Leicester and Leicestershire, we have some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amazing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Engineering and Advanced Manufacturing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businesses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you could work for: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If you love food, you could develop a new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manufacturing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technique for the Walkers Crisps factory 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If you love film, you could help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develop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the latest cinematography lens with Cook Optics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If you love cars, you could help develop the latest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driverless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car at MIRA 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If you love the environment, you could help develop the latest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renewable energy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tech with </a:t>
            </a:r>
            <a:r>
              <a:rPr lang="en-GB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Winboro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EB19BC-5179-4E8B-A43E-A7D573BC3305}"/>
              </a:ext>
            </a:extLst>
          </p:cNvPr>
          <p:cNvSpPr/>
          <p:nvPr/>
        </p:nvSpPr>
        <p:spPr>
          <a:xfrm>
            <a:off x="0" y="1319628"/>
            <a:ext cx="11176379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CBDB7CDE-348D-4112-85FC-21FF2E477D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896462E-1F81-4D6C-B9DF-ED2E4A4498D2}"/>
              </a:ext>
            </a:extLst>
          </p:cNvPr>
          <p:cNvSpPr/>
          <p:nvPr/>
        </p:nvSpPr>
        <p:spPr>
          <a:xfrm>
            <a:off x="1132764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F3A01-096F-4153-9433-97148C9126C5}"/>
              </a:ext>
            </a:extLst>
          </p:cNvPr>
          <p:cNvSpPr/>
          <p:nvPr/>
        </p:nvSpPr>
        <p:spPr>
          <a:xfrm>
            <a:off x="11526671" y="1319628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99714A-DF56-402E-A024-69CE89B61F2F}"/>
              </a:ext>
            </a:extLst>
          </p:cNvPr>
          <p:cNvSpPr/>
          <p:nvPr/>
        </p:nvSpPr>
        <p:spPr>
          <a:xfrm>
            <a:off x="11725701" y="1319627"/>
            <a:ext cx="75063" cy="4571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5669AA2-97FF-4C84-BA19-FBC626AC54FE}"/>
              </a:ext>
            </a:extLst>
          </p:cNvPr>
          <p:cNvSpPr/>
          <p:nvPr/>
        </p:nvSpPr>
        <p:spPr>
          <a:xfrm>
            <a:off x="888597" y="5073938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375D48E-5FCE-479D-92F0-3E4ACD680AF6}"/>
              </a:ext>
            </a:extLst>
          </p:cNvPr>
          <p:cNvSpPr/>
          <p:nvPr/>
        </p:nvSpPr>
        <p:spPr>
          <a:xfrm>
            <a:off x="888597" y="4127558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F106C93-A575-436B-8668-4E5F9FDE4CAA}"/>
              </a:ext>
            </a:extLst>
          </p:cNvPr>
          <p:cNvSpPr/>
          <p:nvPr/>
        </p:nvSpPr>
        <p:spPr>
          <a:xfrm>
            <a:off x="888597" y="4708591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CD5EFDD-45C4-4201-ACE7-4D9F560A4AB3}"/>
              </a:ext>
            </a:extLst>
          </p:cNvPr>
          <p:cNvSpPr/>
          <p:nvPr/>
        </p:nvSpPr>
        <p:spPr>
          <a:xfrm>
            <a:off x="888597" y="3546525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32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>
            <a:off x="-832" y="-3501"/>
            <a:ext cx="756732" cy="68580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690" y="-3501"/>
            <a:ext cx="11180310" cy="1666757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Types of roles in Engineering and </a:t>
            </a:r>
            <a:b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Advanced Manufacturing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>
            <a:off x="926425" y="0"/>
            <a:ext cx="85265" cy="685800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4032" y="1744440"/>
            <a:ext cx="10501293" cy="50323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Careers are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broad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and can involved research, testing, developing prototypes, engineering and maintenance. </a:t>
            </a:r>
          </a:p>
          <a:p>
            <a:pPr marL="0" indent="0">
              <a:buNone/>
            </a:pPr>
            <a:endParaRPr lang="en-GB" sz="9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 are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roles at all levels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Production line roles need few or no qualifications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Engineering and Manufacturing apprenticeships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Graduate schemes</a:t>
            </a:r>
          </a:p>
          <a:p>
            <a:pPr marL="0" indent="0">
              <a:buNone/>
            </a:pPr>
            <a:endParaRPr lang="en-GB" sz="9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Plus there are lots of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support roles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in this industry: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Website and Marketing roles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User experience and IT development roles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Human Resources (HR)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Customer Services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Sales</a:t>
            </a:r>
          </a:p>
          <a:p>
            <a:pPr marL="457200" lvl="1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Many, many more.</a:t>
            </a:r>
          </a:p>
          <a:p>
            <a:pPr lvl="1"/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18316F2-210D-437E-9BDA-4F2DFAB097AC}"/>
              </a:ext>
            </a:extLst>
          </p:cNvPr>
          <p:cNvSpPr/>
          <p:nvPr/>
        </p:nvSpPr>
        <p:spPr>
          <a:xfrm>
            <a:off x="1717666" y="3144163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5209AC8-A72A-4445-9B26-58298FEABCBB}"/>
              </a:ext>
            </a:extLst>
          </p:cNvPr>
          <p:cNvSpPr/>
          <p:nvPr/>
        </p:nvSpPr>
        <p:spPr>
          <a:xfrm>
            <a:off x="1717665" y="3456926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006D098-4C54-4BDF-9532-58E10C50E893}"/>
              </a:ext>
            </a:extLst>
          </p:cNvPr>
          <p:cNvSpPr/>
          <p:nvPr/>
        </p:nvSpPr>
        <p:spPr>
          <a:xfrm>
            <a:off x="1717665" y="3769689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C82E1CD-D611-4B29-BFEF-E7C3C7E77923}"/>
              </a:ext>
            </a:extLst>
          </p:cNvPr>
          <p:cNvSpPr/>
          <p:nvPr/>
        </p:nvSpPr>
        <p:spPr>
          <a:xfrm>
            <a:off x="1717665" y="4803206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C8B35EA-A328-40A8-A0AE-3043CCDDB667}"/>
              </a:ext>
            </a:extLst>
          </p:cNvPr>
          <p:cNvSpPr/>
          <p:nvPr/>
        </p:nvSpPr>
        <p:spPr>
          <a:xfrm>
            <a:off x="1717665" y="5164485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2B384FA-A483-4A58-A46A-1249D38F0F7C}"/>
              </a:ext>
            </a:extLst>
          </p:cNvPr>
          <p:cNvSpPr/>
          <p:nvPr/>
        </p:nvSpPr>
        <p:spPr>
          <a:xfrm>
            <a:off x="1717665" y="5477248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058ED25-35A6-42DA-A025-85B23C25A0C1}"/>
              </a:ext>
            </a:extLst>
          </p:cNvPr>
          <p:cNvSpPr/>
          <p:nvPr/>
        </p:nvSpPr>
        <p:spPr>
          <a:xfrm>
            <a:off x="1717666" y="5790011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563176B-5CA0-4E0B-8231-73E16F88165A}"/>
              </a:ext>
            </a:extLst>
          </p:cNvPr>
          <p:cNvSpPr/>
          <p:nvPr/>
        </p:nvSpPr>
        <p:spPr>
          <a:xfrm>
            <a:off x="1717665" y="6102774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C19C83C-D6C4-4C7B-B880-DDBF85E3C601}"/>
              </a:ext>
            </a:extLst>
          </p:cNvPr>
          <p:cNvSpPr/>
          <p:nvPr/>
        </p:nvSpPr>
        <p:spPr>
          <a:xfrm>
            <a:off x="1717665" y="6464053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 descr="A picture containing chart&#10;&#10;Description automatically generated">
            <a:extLst>
              <a:ext uri="{FF2B5EF4-FFF2-40B4-BE49-F238E27FC236}">
                <a16:creationId xmlns:a16="http://schemas.microsoft.com/office/drawing/2014/main" id="{4445828D-D53A-46B2-8F62-57BBF85C6C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676" y="5614126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716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 rot="5400000">
            <a:off x="5717634" y="-4020247"/>
            <a:ext cx="756732" cy="121920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63256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Types of roles in Engineering </a:t>
            </a:r>
            <a:b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and Advanced Manufacturing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36609" y="-3484451"/>
            <a:ext cx="118785" cy="1219200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09011"/>
            <a:ext cx="12192000" cy="5451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These roles are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demand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in Leicester and Leicestershire. Can you match the job to the description:</a:t>
            </a:r>
          </a:p>
          <a:p>
            <a:pPr marL="0" indent="0">
              <a:buNone/>
            </a:pPr>
            <a:endParaRPr lang="en-GB" sz="9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8F9D2FE-0DDA-467F-A9E7-D620A13B393F}"/>
              </a:ext>
            </a:extLst>
          </p:cNvPr>
          <p:cNvSpPr txBox="1">
            <a:spLocks/>
          </p:cNvSpPr>
          <p:nvPr/>
        </p:nvSpPr>
        <p:spPr>
          <a:xfrm>
            <a:off x="670891" y="3343019"/>
            <a:ext cx="10850217" cy="2874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900" dirty="0">
                <a:latin typeface="Segoe UI" panose="020B0502040204020203" pitchFamily="34" charset="0"/>
                <a:cs typeface="Segoe UI" panose="020B0502040204020203" pitchFamily="34" charset="0"/>
              </a:rPr>
              <a:t>1. Engineers			A. operates one or more sections of a processing plant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900" dirty="0">
                <a:latin typeface="Segoe UI" panose="020B0502040204020203" pitchFamily="34" charset="0"/>
                <a:cs typeface="Segoe UI" panose="020B0502040204020203" pitchFamily="34" charset="0"/>
              </a:rPr>
              <a:t>2. Production Managers		B. designs, builds, or maintains engines, machines, or structures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900" dirty="0">
                <a:latin typeface="Segoe UI" panose="020B0502040204020203" pitchFamily="34" charset="0"/>
                <a:cs typeface="Segoe UI" panose="020B0502040204020203" pitchFamily="34" charset="0"/>
              </a:rPr>
              <a:t>3. 3D Printing Technicians		C. creates, captures and integrates digital devices, methods and 				systems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900" dirty="0">
                <a:latin typeface="Segoe UI" panose="020B0502040204020203" pitchFamily="34" charset="0"/>
                <a:cs typeface="Segoe UI" panose="020B0502040204020203" pitchFamily="34" charset="0"/>
              </a:rPr>
              <a:t>4. Process Operators		D. responsible for budgets, shooting schedules, and managing 				the day-to-day business side of a production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900" dirty="0">
                <a:latin typeface="Segoe UI" panose="020B0502040204020203" pitchFamily="34" charset="0"/>
                <a:cs typeface="Segoe UI" panose="020B0502040204020203" pitchFamily="34" charset="0"/>
              </a:rPr>
              <a:t>5. Digital Engineers 		E. manufacture products, including biomedical implants, car parts, 				aerospace components and fashion accessories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4CF082-44F4-43DE-A4B1-4E28770DF4A3}"/>
              </a:ext>
            </a:extLst>
          </p:cNvPr>
          <p:cNvSpPr/>
          <p:nvPr/>
        </p:nvSpPr>
        <p:spPr>
          <a:xfrm rot="5400000">
            <a:off x="6036608" y="566182"/>
            <a:ext cx="118785" cy="1219200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96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1CD628C-0223-40E3-84BA-208F70D83952}"/>
              </a:ext>
            </a:extLst>
          </p:cNvPr>
          <p:cNvSpPr/>
          <p:nvPr/>
        </p:nvSpPr>
        <p:spPr>
          <a:xfrm rot="5400000">
            <a:off x="5717634" y="-4020247"/>
            <a:ext cx="756732" cy="121920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63256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Types of roles in Engineering </a:t>
            </a:r>
            <a:b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and Advanced Manufacturing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BCF2E-7703-4571-A897-21C5144780BC}"/>
              </a:ext>
            </a:extLst>
          </p:cNvPr>
          <p:cNvSpPr/>
          <p:nvPr/>
        </p:nvSpPr>
        <p:spPr>
          <a:xfrm rot="5400000">
            <a:off x="6036609" y="-3484451"/>
            <a:ext cx="118785" cy="1219200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5EE05F-05BF-4E39-8A14-D55CD0502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09011"/>
            <a:ext cx="12192000" cy="5451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These roles are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demand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in Leicester and Leicestershire. Answers:</a:t>
            </a:r>
          </a:p>
          <a:p>
            <a:pPr marL="0" indent="0">
              <a:buNone/>
            </a:pPr>
            <a:endParaRPr lang="en-GB" sz="9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8F9D2FE-0DDA-467F-A9E7-D620A13B393F}"/>
              </a:ext>
            </a:extLst>
          </p:cNvPr>
          <p:cNvSpPr txBox="1">
            <a:spLocks/>
          </p:cNvSpPr>
          <p:nvPr/>
        </p:nvSpPr>
        <p:spPr>
          <a:xfrm>
            <a:off x="670891" y="3006365"/>
            <a:ext cx="10850217" cy="35964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900" dirty="0">
                <a:latin typeface="Segoe UI" panose="020B0502040204020203" pitchFamily="34" charset="0"/>
                <a:cs typeface="Segoe UI" panose="020B0502040204020203" pitchFamily="34" charset="0"/>
              </a:rPr>
              <a:t>1. Engineers			B. designs, builds, or maintains engines, machines, or structures</a:t>
            </a:r>
          </a:p>
          <a:p>
            <a:pPr marL="0" indent="0">
              <a:buNone/>
            </a:pPr>
            <a:r>
              <a:rPr lang="en-GB" sz="1900" dirty="0">
                <a:latin typeface="Segoe UI" panose="020B0502040204020203" pitchFamily="34" charset="0"/>
                <a:cs typeface="Segoe UI" panose="020B0502040204020203" pitchFamily="34" charset="0"/>
              </a:rPr>
              <a:t>2. Production Managers		D. responsible for budgets, shooting schedules, and managing 				the day-to-day business side of a production</a:t>
            </a:r>
          </a:p>
          <a:p>
            <a:pPr marL="0" indent="0">
              <a:buNone/>
            </a:pPr>
            <a:r>
              <a:rPr lang="en-GB" sz="1900" dirty="0">
                <a:latin typeface="Segoe UI" panose="020B0502040204020203" pitchFamily="34" charset="0"/>
                <a:cs typeface="Segoe UI" panose="020B0502040204020203" pitchFamily="34" charset="0"/>
              </a:rPr>
              <a:t>3. 3D Printing Technicians		E. manufacture products, including biomedical implants, car parts, 				aerospace components and fashion accessories</a:t>
            </a:r>
          </a:p>
          <a:p>
            <a:pPr marL="0" indent="0">
              <a:buNone/>
            </a:pPr>
            <a:r>
              <a:rPr lang="en-GB" sz="1900" dirty="0">
                <a:latin typeface="Segoe UI" panose="020B0502040204020203" pitchFamily="34" charset="0"/>
                <a:cs typeface="Segoe UI" panose="020B0502040204020203" pitchFamily="34" charset="0"/>
              </a:rPr>
              <a:t>4. Process Operators		A. operates one or more sections of a processing plant</a:t>
            </a:r>
          </a:p>
          <a:p>
            <a:pPr marL="0" indent="0">
              <a:buNone/>
            </a:pPr>
            <a:r>
              <a:rPr lang="en-GB" sz="1900" dirty="0">
                <a:latin typeface="Segoe UI" panose="020B0502040204020203" pitchFamily="34" charset="0"/>
                <a:cs typeface="Segoe UI" panose="020B0502040204020203" pitchFamily="34" charset="0"/>
              </a:rPr>
              <a:t>5. Digital Engineers 		C. creates, captures and integrates digital devices, methods and 				systems</a:t>
            </a:r>
          </a:p>
          <a:p>
            <a:pPr marL="0" indent="0">
              <a:buNone/>
            </a:pPr>
            <a:endParaRPr lang="en-GB" sz="19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 are so many roles available, take a couple of minutes to look at the next slide.</a:t>
            </a:r>
          </a:p>
          <a:p>
            <a:pPr marL="0" indent="0">
              <a:buNone/>
            </a:pPr>
            <a:endParaRPr lang="en-GB" sz="19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4CF082-44F4-43DE-A4B1-4E28770DF4A3}"/>
              </a:ext>
            </a:extLst>
          </p:cNvPr>
          <p:cNvSpPr/>
          <p:nvPr/>
        </p:nvSpPr>
        <p:spPr>
          <a:xfrm rot="5400000">
            <a:off x="6036608" y="566182"/>
            <a:ext cx="118785" cy="1219200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437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 descr="Chart, bubble chart&#10;&#10;Description automatically generated">
            <a:extLst>
              <a:ext uri="{FF2B5EF4-FFF2-40B4-BE49-F238E27FC236}">
                <a16:creationId xmlns:a16="http://schemas.microsoft.com/office/drawing/2014/main" id="{9E1466FE-98F1-4C11-8B84-AF036E84B0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9" b="1626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4476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817" y="410223"/>
            <a:ext cx="9493897" cy="9414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Skills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>
            <a:off x="0" y="1351722"/>
            <a:ext cx="12192000" cy="18553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CBDCBD18-D732-4B55-8611-9537BE4AE39F}"/>
              </a:ext>
            </a:extLst>
          </p:cNvPr>
          <p:cNvSpPr/>
          <p:nvPr/>
        </p:nvSpPr>
        <p:spPr>
          <a:xfrm>
            <a:off x="11252579" y="525505"/>
            <a:ext cx="320723" cy="327546"/>
          </a:xfrm>
          <a:prstGeom prst="flowChartConnector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83B67929-9470-4A52-8515-656EA96F38DF}"/>
              </a:ext>
            </a:extLst>
          </p:cNvPr>
          <p:cNvSpPr/>
          <p:nvPr/>
        </p:nvSpPr>
        <p:spPr>
          <a:xfrm>
            <a:off x="9868715" y="522423"/>
            <a:ext cx="320723" cy="327546"/>
          </a:xfrm>
          <a:prstGeom prst="flowChartConnector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4947CDA1-F4A0-4267-8894-7C1478E87D96}"/>
              </a:ext>
            </a:extLst>
          </p:cNvPr>
          <p:cNvSpPr/>
          <p:nvPr/>
        </p:nvSpPr>
        <p:spPr>
          <a:xfrm>
            <a:off x="10560647" y="525505"/>
            <a:ext cx="320723" cy="327546"/>
          </a:xfrm>
          <a:prstGeom prst="flowChartConnector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A2B47FA-B42B-4246-9A67-BA904B7FB5C7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Let’s reflect on those jobs again. What affects the type of job you can get: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How skilled is the role? Do you need to do lots of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specific training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to be able to do it?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Is there a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demand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for the job? Is it a role that is needed and not many people have the skills to be able to do it?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common thing here is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skills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Having skills can increase your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earning potential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Looking at where there is a demand for jobs – or a skills gap – can increase your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employability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34EB86-2592-4DF5-855E-962A3D856B2F}"/>
              </a:ext>
            </a:extLst>
          </p:cNvPr>
          <p:cNvSpPr txBox="1"/>
          <p:nvPr/>
        </p:nvSpPr>
        <p:spPr>
          <a:xfrm>
            <a:off x="7962900" y="6091802"/>
            <a:ext cx="4229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</p:spTree>
    <p:extLst>
      <p:ext uri="{BB962C8B-B14F-4D97-AF65-F5344CB8AC3E}">
        <p14:creationId xmlns:p14="http://schemas.microsoft.com/office/powerpoint/2010/main" val="2665934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0274" y="0"/>
            <a:ext cx="4535606" cy="6858000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  <a:t>What do the terms </a:t>
            </a:r>
            <a:b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Health</a:t>
            </a:r>
            <a: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b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Social Care </a:t>
            </a:r>
            <a:b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  <a:t>mean to you?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101D9D7-0CF1-4590-A87A-D29FD312AA5A}"/>
              </a:ext>
            </a:extLst>
          </p:cNvPr>
          <p:cNvSpPr/>
          <p:nvPr/>
        </p:nvSpPr>
        <p:spPr>
          <a:xfrm>
            <a:off x="0" y="-1"/>
            <a:ext cx="4811331" cy="685799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C0AFDB-6DAA-451C-A9ED-1A2A6FDFCAB2}"/>
              </a:ext>
            </a:extLst>
          </p:cNvPr>
          <p:cNvSpPr/>
          <p:nvPr/>
        </p:nvSpPr>
        <p:spPr>
          <a:xfrm>
            <a:off x="1311172" y="-3"/>
            <a:ext cx="4784828" cy="6857999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3F5FC31-50AD-4F1A-BACA-75276CAA2A3B}"/>
              </a:ext>
            </a:extLst>
          </p:cNvPr>
          <p:cNvSpPr/>
          <p:nvPr/>
        </p:nvSpPr>
        <p:spPr>
          <a:xfrm>
            <a:off x="2933252" y="-7"/>
            <a:ext cx="4769649" cy="6857998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FA8ADE-F6F8-4C47-A9DD-079E26E2D5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220" y="0"/>
            <a:ext cx="10185779" cy="685799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17520B38-83FF-45FD-9AAA-031730E98957}"/>
              </a:ext>
            </a:extLst>
          </p:cNvPr>
          <p:cNvSpPr txBox="1">
            <a:spLocks/>
          </p:cNvSpPr>
          <p:nvPr/>
        </p:nvSpPr>
        <p:spPr>
          <a:xfrm>
            <a:off x="3085530" y="-15"/>
            <a:ext cx="4632549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What do the terms </a:t>
            </a: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Engineering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and </a:t>
            </a:r>
          </a:p>
          <a:p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Advanced Manufacturing</a:t>
            </a:r>
            <a:b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mean to you?</a:t>
            </a:r>
          </a:p>
        </p:txBody>
      </p:sp>
    </p:spTree>
    <p:extLst>
      <p:ext uri="{BB962C8B-B14F-4D97-AF65-F5344CB8AC3E}">
        <p14:creationId xmlns:p14="http://schemas.microsoft.com/office/powerpoint/2010/main" val="26704417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54FD7E-6B36-4FE5-A7A2-285AE78AF052}"/>
              </a:ext>
            </a:extLst>
          </p:cNvPr>
          <p:cNvSpPr/>
          <p:nvPr/>
        </p:nvSpPr>
        <p:spPr>
          <a:xfrm>
            <a:off x="0" y="1335846"/>
            <a:ext cx="6096000" cy="5511871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2F9376-DAFA-495B-902E-B851228079CA}"/>
              </a:ext>
            </a:extLst>
          </p:cNvPr>
          <p:cNvSpPr/>
          <p:nvPr/>
        </p:nvSpPr>
        <p:spPr>
          <a:xfrm>
            <a:off x="6096000" y="1335846"/>
            <a:ext cx="6096000" cy="5522154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374818" y="410223"/>
            <a:ext cx="7032158" cy="54083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4400">
                <a:latin typeface="Segoe UI" panose="020B0502040204020203" pitchFamily="34" charset="0"/>
                <a:cs typeface="Segoe UI" panose="020B0502040204020203" pitchFamily="34" charset="0"/>
              </a:rPr>
              <a:t>Skills</a:t>
            </a:r>
            <a:endParaRPr lang="en-GB" sz="4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834541-DC78-4D2F-82F2-7003F84349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898" y="1893051"/>
            <a:ext cx="4939353" cy="5884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Hard Skills or Vocational Skills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57200" lvl="1" indent="0">
              <a:buNone/>
            </a:pPr>
            <a:endParaRPr lang="en-GB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CA9545D-FBFC-4A96-9A4F-EAF11DBCC800}"/>
              </a:ext>
            </a:extLst>
          </p:cNvPr>
          <p:cNvSpPr/>
          <p:nvPr/>
        </p:nvSpPr>
        <p:spPr>
          <a:xfrm>
            <a:off x="6934199" y="1690687"/>
            <a:ext cx="463910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Soft Skills, Transferable Skills, or Employability Skills</a:t>
            </a:r>
            <a:endParaRPr lang="en-GB" b="1" dirty="0">
              <a:solidFill>
                <a:srgbClr val="F9A53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92FBA2C-DB4F-4A06-AACB-644F15A49D1E}"/>
              </a:ext>
            </a:extLst>
          </p:cNvPr>
          <p:cNvSpPr/>
          <p:nvPr/>
        </p:nvSpPr>
        <p:spPr>
          <a:xfrm>
            <a:off x="842898" y="2651260"/>
            <a:ext cx="44660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These will be learned in specific training, for example, being able to use the CAD and Slicer software to work with 3D printers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668509-8A62-4F3D-B716-02635CCC2E51}"/>
              </a:ext>
            </a:extLst>
          </p:cNvPr>
          <p:cNvSpPr/>
          <p:nvPr/>
        </p:nvSpPr>
        <p:spPr>
          <a:xfrm>
            <a:off x="6934198" y="2636517"/>
            <a:ext cx="447078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These are qualities that you pick up over time; for example in work experience or hobbies or </a:t>
            </a: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at</a:t>
            </a:r>
            <a:r>
              <a:rPr lang="en-GB" b="1" dirty="0">
                <a:solidFill>
                  <a:srgbClr val="CC1B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school</a:t>
            </a:r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These are things like: </a:t>
            </a:r>
          </a:p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Listening			Speaking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Problem Solving		Creativity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Staying Positive		Aiming High</a:t>
            </a:r>
          </a:p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Leadership		Team Work</a:t>
            </a:r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A47F35CF-9D92-416C-B63A-B25C291DBA83}"/>
              </a:ext>
            </a:extLst>
          </p:cNvPr>
          <p:cNvSpPr/>
          <p:nvPr/>
        </p:nvSpPr>
        <p:spPr>
          <a:xfrm>
            <a:off x="11252579" y="525505"/>
            <a:ext cx="320723" cy="327546"/>
          </a:xfrm>
          <a:prstGeom prst="flowChartConnector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A24895EA-C1CF-4718-A01C-7E691D77EDC4}"/>
              </a:ext>
            </a:extLst>
          </p:cNvPr>
          <p:cNvSpPr/>
          <p:nvPr/>
        </p:nvSpPr>
        <p:spPr>
          <a:xfrm>
            <a:off x="9868715" y="522423"/>
            <a:ext cx="320723" cy="327546"/>
          </a:xfrm>
          <a:prstGeom prst="flowChartConnector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18758EAB-B5C7-45A7-928B-7751B0C7D122}"/>
              </a:ext>
            </a:extLst>
          </p:cNvPr>
          <p:cNvSpPr/>
          <p:nvPr/>
        </p:nvSpPr>
        <p:spPr>
          <a:xfrm>
            <a:off x="10560647" y="525505"/>
            <a:ext cx="320723" cy="327546"/>
          </a:xfrm>
          <a:prstGeom prst="flowChartConnector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769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818" y="1"/>
            <a:ext cx="11817182" cy="1351722"/>
          </a:xfr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en-GB" sz="3600" dirty="0">
                <a:latin typeface="Segoe UI" panose="020B0502040204020203" pitchFamily="34" charset="0"/>
                <a:cs typeface="Segoe UI" panose="020B0502040204020203" pitchFamily="34" charset="0"/>
              </a:rPr>
              <a:t>Pathways into the Engineering and Advanced Manufacturing Industry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>
            <a:off x="0" y="1351722"/>
            <a:ext cx="12192000" cy="18553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Online Media 4" title="Department for Education Post-16 Choices Animation">
            <a:hlinkClick r:id="" action="ppaction://media"/>
            <a:extLst>
              <a:ext uri="{FF2B5EF4-FFF2-40B4-BE49-F238E27FC236}">
                <a16:creationId xmlns:a16="http://schemas.microsoft.com/office/drawing/2014/main" id="{7C937557-8134-48AB-B085-233F8199CB3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45519" y="1922567"/>
            <a:ext cx="7700962" cy="43513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A45245E-AFD1-4E50-AB2E-2C349382C5E4}"/>
              </a:ext>
            </a:extLst>
          </p:cNvPr>
          <p:cNvSpPr txBox="1"/>
          <p:nvPr/>
        </p:nvSpPr>
        <p:spPr>
          <a:xfrm>
            <a:off x="8764756" y="6373481"/>
            <a:ext cx="4229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</p:spTree>
    <p:extLst>
      <p:ext uri="{BB962C8B-B14F-4D97-AF65-F5344CB8AC3E}">
        <p14:creationId xmlns:p14="http://schemas.microsoft.com/office/powerpoint/2010/main" val="33017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lendar&#10;&#10;Description automatically generated">
            <a:extLst>
              <a:ext uri="{FF2B5EF4-FFF2-40B4-BE49-F238E27FC236}">
                <a16:creationId xmlns:a16="http://schemas.microsoft.com/office/drawing/2014/main" id="{57C087BD-293C-47CF-8A88-230FDCD817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5061" y="-181096"/>
            <a:ext cx="12427061" cy="7220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0436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54FD7E-6B36-4FE5-A7A2-285AE78AF052}"/>
              </a:ext>
            </a:extLst>
          </p:cNvPr>
          <p:cNvSpPr/>
          <p:nvPr/>
        </p:nvSpPr>
        <p:spPr>
          <a:xfrm>
            <a:off x="0" y="1335847"/>
            <a:ext cx="6096000" cy="4720658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2F9376-DAFA-495B-902E-B851228079CA}"/>
              </a:ext>
            </a:extLst>
          </p:cNvPr>
          <p:cNvSpPr/>
          <p:nvPr/>
        </p:nvSpPr>
        <p:spPr>
          <a:xfrm>
            <a:off x="6096000" y="1335846"/>
            <a:ext cx="6096000" cy="4718074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374818" y="334186"/>
            <a:ext cx="7032158" cy="9990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dirty="0">
                <a:latin typeface="Segoe UI" panose="020B0502040204020203" pitchFamily="34" charset="0"/>
                <a:cs typeface="Segoe UI" panose="020B0502040204020203" pitchFamily="34" charset="0"/>
              </a:rPr>
              <a:t>Pathways Mapping Activity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CA9545D-FBFC-4A96-9A4F-EAF11DBCC800}"/>
              </a:ext>
            </a:extLst>
          </p:cNvPr>
          <p:cNvSpPr/>
          <p:nvPr/>
        </p:nvSpPr>
        <p:spPr>
          <a:xfrm>
            <a:off x="6595057" y="1730859"/>
            <a:ext cx="5130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What does this mean for you?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92FBA2C-DB4F-4A06-AACB-644F15A49D1E}"/>
              </a:ext>
            </a:extLst>
          </p:cNvPr>
          <p:cNvSpPr/>
          <p:nvPr/>
        </p:nvSpPr>
        <p:spPr>
          <a:xfrm>
            <a:off x="787020" y="2443490"/>
            <a:ext cx="446608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this industry is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why it is an important industry locally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skills you have that are relevant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 different routes for further study:</a:t>
            </a:r>
          </a:p>
          <a:p>
            <a:pPr algn="ctr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Apprenticeship – A Level – T Level Technical/Vocational – Applied Traineeships – Entrepreneurship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668509-8A62-4F3D-B716-02635CCC2E51}"/>
              </a:ext>
            </a:extLst>
          </p:cNvPr>
          <p:cNvSpPr/>
          <p:nvPr/>
        </p:nvSpPr>
        <p:spPr>
          <a:xfrm>
            <a:off x="7002093" y="2426824"/>
            <a:ext cx="481508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Which job roles from this industry interest you the most? 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key employability skills and qualifications do you think you need to get this job?  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What route do you think you need to take to get there?  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 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25C836-6182-433C-A0BD-53F1DD9903B2}"/>
              </a:ext>
            </a:extLst>
          </p:cNvPr>
          <p:cNvSpPr/>
          <p:nvPr/>
        </p:nvSpPr>
        <p:spPr>
          <a:xfrm>
            <a:off x="466520" y="1726405"/>
            <a:ext cx="40323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Segoe UI" panose="020B0502040204020203" pitchFamily="34" charset="0"/>
                <a:cs typeface="Segoe UI" panose="020B0502040204020203" pitchFamily="34" charset="0"/>
              </a:rPr>
              <a:t>Today we have talked about: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545B0B7-79C8-4D9E-8256-3976F1225613}"/>
              </a:ext>
            </a:extLst>
          </p:cNvPr>
          <p:cNvSpPr/>
          <p:nvPr/>
        </p:nvSpPr>
        <p:spPr>
          <a:xfrm>
            <a:off x="595332" y="2579396"/>
            <a:ext cx="128617" cy="114242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C6750D8-B75C-4073-8477-742392E5B3A0}"/>
              </a:ext>
            </a:extLst>
          </p:cNvPr>
          <p:cNvSpPr/>
          <p:nvPr/>
        </p:nvSpPr>
        <p:spPr>
          <a:xfrm>
            <a:off x="595332" y="3189730"/>
            <a:ext cx="128617" cy="114242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9CBD7E4-7C92-4ACA-8D67-587D10058BD4}"/>
              </a:ext>
            </a:extLst>
          </p:cNvPr>
          <p:cNvSpPr/>
          <p:nvPr/>
        </p:nvSpPr>
        <p:spPr>
          <a:xfrm>
            <a:off x="595332" y="3800084"/>
            <a:ext cx="128617" cy="114242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4F51E8F-FBE5-44B3-B1F7-4C9AE93B84C1}"/>
              </a:ext>
            </a:extLst>
          </p:cNvPr>
          <p:cNvSpPr/>
          <p:nvPr/>
        </p:nvSpPr>
        <p:spPr>
          <a:xfrm>
            <a:off x="595331" y="4410418"/>
            <a:ext cx="128617" cy="114242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E84766-6FA0-43A9-A0E7-9E11EDE92F92}"/>
              </a:ext>
            </a:extLst>
          </p:cNvPr>
          <p:cNvSpPr/>
          <p:nvPr/>
        </p:nvSpPr>
        <p:spPr>
          <a:xfrm>
            <a:off x="0" y="6228850"/>
            <a:ext cx="12192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dirty="0">
                <a:latin typeface="Segoe UI" panose="020B0502040204020203" pitchFamily="34" charset="0"/>
                <a:cs typeface="Segoe UI" panose="020B0502040204020203" pitchFamily="34" charset="0"/>
              </a:rPr>
              <a:t>Use the Pathways poster and table handout to help you map out your pathway route.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1510EF6-0011-4864-936A-06103DC20FE8}"/>
              </a:ext>
            </a:extLst>
          </p:cNvPr>
          <p:cNvSpPr/>
          <p:nvPr/>
        </p:nvSpPr>
        <p:spPr>
          <a:xfrm>
            <a:off x="6810281" y="2554332"/>
            <a:ext cx="128617" cy="114242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ED13AE7-B5DE-42FF-A164-16C742BECC88}"/>
              </a:ext>
            </a:extLst>
          </p:cNvPr>
          <p:cNvSpPr/>
          <p:nvPr/>
        </p:nvSpPr>
        <p:spPr>
          <a:xfrm>
            <a:off x="6810281" y="3479955"/>
            <a:ext cx="128617" cy="114242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59EFC38-41CE-438E-B98B-F7AE38A8B684}"/>
              </a:ext>
            </a:extLst>
          </p:cNvPr>
          <p:cNvSpPr/>
          <p:nvPr/>
        </p:nvSpPr>
        <p:spPr>
          <a:xfrm>
            <a:off x="6810280" y="4700644"/>
            <a:ext cx="128617" cy="114242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23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5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5E1423-663E-448A-B5DC-B92FE6D8ABB1}"/>
              </a:ext>
            </a:extLst>
          </p:cNvPr>
          <p:cNvSpPr/>
          <p:nvPr/>
        </p:nvSpPr>
        <p:spPr>
          <a:xfrm>
            <a:off x="0" y="609600"/>
            <a:ext cx="12192000" cy="1126436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491319-0778-4983-B820-4B07EF11F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912" y="1029681"/>
            <a:ext cx="7416142" cy="53826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Want to know more? </a:t>
            </a:r>
            <a:endParaRPr lang="en-US" sz="4000" i="1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7F4B68A-B5AD-4983-9469-BD82CC922C30}"/>
              </a:ext>
            </a:extLst>
          </p:cNvPr>
          <p:cNvSpPr txBox="1">
            <a:spLocks/>
          </p:cNvSpPr>
          <p:nvPr/>
        </p:nvSpPr>
        <p:spPr>
          <a:xfrm>
            <a:off x="223912" y="2068890"/>
            <a:ext cx="11275683" cy="5382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Segoe UI" panose="020B0502040204020203" pitchFamily="34" charset="0"/>
                <a:cs typeface="Segoe UI" panose="020B0502040204020203" pitchFamily="34" charset="0"/>
              </a:rPr>
              <a:t>Where to look in school:</a:t>
            </a:r>
            <a:endParaRPr lang="en-US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Flowchart: Connector 40">
            <a:extLst>
              <a:ext uri="{FF2B5EF4-FFF2-40B4-BE49-F238E27FC236}">
                <a16:creationId xmlns:a16="http://schemas.microsoft.com/office/drawing/2014/main" id="{3E7C2816-819F-4DFD-B0A4-9F81CE155924}"/>
              </a:ext>
            </a:extLst>
          </p:cNvPr>
          <p:cNvSpPr/>
          <p:nvPr/>
        </p:nvSpPr>
        <p:spPr>
          <a:xfrm>
            <a:off x="4226952" y="2865305"/>
            <a:ext cx="1671546" cy="1665694"/>
          </a:xfrm>
          <a:prstGeom prst="flowChartConnector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Digital Careers Guidance Tool</a:t>
            </a:r>
          </a:p>
        </p:txBody>
      </p:sp>
      <p:sp>
        <p:nvSpPr>
          <p:cNvPr id="42" name="Flowchart: Connector 41">
            <a:extLst>
              <a:ext uri="{FF2B5EF4-FFF2-40B4-BE49-F238E27FC236}">
                <a16:creationId xmlns:a16="http://schemas.microsoft.com/office/drawing/2014/main" id="{78D696D3-07B6-400B-9BBB-E9AB3ACC57F7}"/>
              </a:ext>
            </a:extLst>
          </p:cNvPr>
          <p:cNvSpPr/>
          <p:nvPr/>
        </p:nvSpPr>
        <p:spPr>
          <a:xfrm>
            <a:off x="8244982" y="2867713"/>
            <a:ext cx="1709510" cy="1665695"/>
          </a:xfrm>
          <a:prstGeom prst="flowChartConnector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Enterprise Adviser</a:t>
            </a:r>
          </a:p>
        </p:txBody>
      </p:sp>
      <p:sp>
        <p:nvSpPr>
          <p:cNvPr id="43" name="Flowchart: Connector 42">
            <a:extLst>
              <a:ext uri="{FF2B5EF4-FFF2-40B4-BE49-F238E27FC236}">
                <a16:creationId xmlns:a16="http://schemas.microsoft.com/office/drawing/2014/main" id="{B14DC290-5627-4C34-AB90-9EB5C5C5E365}"/>
              </a:ext>
            </a:extLst>
          </p:cNvPr>
          <p:cNvSpPr/>
          <p:nvPr/>
        </p:nvSpPr>
        <p:spPr>
          <a:xfrm>
            <a:off x="2225432" y="2865304"/>
            <a:ext cx="1671546" cy="1660614"/>
          </a:xfrm>
          <a:prstGeom prst="flowChartConnector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Careers Leader</a:t>
            </a:r>
          </a:p>
        </p:txBody>
      </p:sp>
      <p:sp>
        <p:nvSpPr>
          <p:cNvPr id="44" name="Flowchart: Connector 43">
            <a:extLst>
              <a:ext uri="{FF2B5EF4-FFF2-40B4-BE49-F238E27FC236}">
                <a16:creationId xmlns:a16="http://schemas.microsoft.com/office/drawing/2014/main" id="{7A7B41A4-7EBA-4DE2-BAEF-7DF3EF7E8F38}"/>
              </a:ext>
            </a:extLst>
          </p:cNvPr>
          <p:cNvSpPr/>
          <p:nvPr/>
        </p:nvSpPr>
        <p:spPr>
          <a:xfrm>
            <a:off x="223912" y="2865304"/>
            <a:ext cx="1671546" cy="1660614"/>
          </a:xfrm>
          <a:prstGeom prst="flowChartConnector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Careers Adviser</a:t>
            </a:r>
          </a:p>
        </p:txBody>
      </p:sp>
      <p:sp>
        <p:nvSpPr>
          <p:cNvPr id="45" name="Flowchart: Connector 44">
            <a:extLst>
              <a:ext uri="{FF2B5EF4-FFF2-40B4-BE49-F238E27FC236}">
                <a16:creationId xmlns:a16="http://schemas.microsoft.com/office/drawing/2014/main" id="{A453C7F1-477D-43CE-A146-2A01EC153669}"/>
              </a:ext>
            </a:extLst>
          </p:cNvPr>
          <p:cNvSpPr/>
          <p:nvPr/>
        </p:nvSpPr>
        <p:spPr>
          <a:xfrm>
            <a:off x="10246502" y="2865304"/>
            <a:ext cx="1671546" cy="1665695"/>
          </a:xfrm>
          <a:prstGeom prst="flowChartConnector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Business Links</a:t>
            </a:r>
          </a:p>
        </p:txBody>
      </p:sp>
      <p:sp>
        <p:nvSpPr>
          <p:cNvPr id="46" name="Flowchart: Connector 45">
            <a:extLst>
              <a:ext uri="{FF2B5EF4-FFF2-40B4-BE49-F238E27FC236}">
                <a16:creationId xmlns:a16="http://schemas.microsoft.com/office/drawing/2014/main" id="{B7C41383-44D4-496C-8FD7-13F6DD73C96D}"/>
              </a:ext>
            </a:extLst>
          </p:cNvPr>
          <p:cNvSpPr/>
          <p:nvPr/>
        </p:nvSpPr>
        <p:spPr>
          <a:xfrm>
            <a:off x="6243462" y="2865304"/>
            <a:ext cx="1671546" cy="1665695"/>
          </a:xfrm>
          <a:prstGeom prst="flowChartConnector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School Intranet Careers Section</a:t>
            </a:r>
          </a:p>
        </p:txBody>
      </p:sp>
      <p:sp>
        <p:nvSpPr>
          <p:cNvPr id="47" name="Title 1">
            <a:extLst>
              <a:ext uri="{FF2B5EF4-FFF2-40B4-BE49-F238E27FC236}">
                <a16:creationId xmlns:a16="http://schemas.microsoft.com/office/drawing/2014/main" id="{BD7AFA8F-EC09-448F-BCAF-4ADE5D4B1516}"/>
              </a:ext>
            </a:extLst>
          </p:cNvPr>
          <p:cNvSpPr txBox="1">
            <a:spLocks/>
          </p:cNvSpPr>
          <p:nvPr/>
        </p:nvSpPr>
        <p:spPr>
          <a:xfrm>
            <a:off x="395307" y="4784063"/>
            <a:ext cx="4306957" cy="5382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Segoe UI" panose="020B0502040204020203" pitchFamily="34" charset="0"/>
                <a:cs typeface="Segoe UI" panose="020B0502040204020203" pitchFamily="34" charset="0"/>
              </a:rPr>
              <a:t>Where to look online:</a:t>
            </a:r>
            <a:endParaRPr lang="en-US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DCCD22-D929-4D79-8E95-EF2253D0BB9E}"/>
              </a:ext>
            </a:extLst>
          </p:cNvPr>
          <p:cNvSpPr/>
          <p:nvPr/>
        </p:nvSpPr>
        <p:spPr>
          <a:xfrm>
            <a:off x="1072444" y="5447016"/>
            <a:ext cx="12013582" cy="1938992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www.tomorrowsengineers.org.uk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www.lusep.co.uk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www.makeuk.org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www.miratechnologyinstitute.co.uk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  <a:hlinkClick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  <a:hlinkClick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www.futuremorph.org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www.theiet.org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www.thisisengineering.org.uk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www.themanufacturer.com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992159D-288C-4D16-825E-62B1561375BB}"/>
              </a:ext>
            </a:extLst>
          </p:cNvPr>
          <p:cNvSpPr/>
          <p:nvPr/>
        </p:nvSpPr>
        <p:spPr>
          <a:xfrm>
            <a:off x="757730" y="5575396"/>
            <a:ext cx="124865" cy="118784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3D8415B-30E3-4C92-B8CF-CF72E13DB156}"/>
              </a:ext>
            </a:extLst>
          </p:cNvPr>
          <p:cNvSpPr/>
          <p:nvPr/>
        </p:nvSpPr>
        <p:spPr>
          <a:xfrm>
            <a:off x="757729" y="5887852"/>
            <a:ext cx="124865" cy="118784"/>
          </a:xfrm>
          <a:prstGeom prst="ellipse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7D50CC4-123C-4E46-9859-6B882EB9127B}"/>
              </a:ext>
            </a:extLst>
          </p:cNvPr>
          <p:cNvSpPr/>
          <p:nvPr/>
        </p:nvSpPr>
        <p:spPr>
          <a:xfrm>
            <a:off x="757728" y="6200308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7DAC9B0A-8C86-45A7-9074-2D68E55DD65F}"/>
              </a:ext>
            </a:extLst>
          </p:cNvPr>
          <p:cNvSpPr/>
          <p:nvPr/>
        </p:nvSpPr>
        <p:spPr>
          <a:xfrm>
            <a:off x="757727" y="6512764"/>
            <a:ext cx="124865" cy="118784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AA28280-5957-47B6-A583-E987F6358D08}"/>
              </a:ext>
            </a:extLst>
          </p:cNvPr>
          <p:cNvSpPr/>
          <p:nvPr/>
        </p:nvSpPr>
        <p:spPr>
          <a:xfrm>
            <a:off x="6658923" y="5575396"/>
            <a:ext cx="124865" cy="118784"/>
          </a:xfrm>
          <a:prstGeom prst="ellipse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691C1A7-4FBD-4C8D-99AA-9416EC826ED3}"/>
              </a:ext>
            </a:extLst>
          </p:cNvPr>
          <p:cNvSpPr/>
          <p:nvPr/>
        </p:nvSpPr>
        <p:spPr>
          <a:xfrm>
            <a:off x="6658921" y="6200308"/>
            <a:ext cx="124865" cy="118784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9A93BEED-BCAA-4A7B-A566-A2FC9F0A6BA5}"/>
              </a:ext>
            </a:extLst>
          </p:cNvPr>
          <p:cNvSpPr/>
          <p:nvPr/>
        </p:nvSpPr>
        <p:spPr>
          <a:xfrm>
            <a:off x="6658921" y="5887852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30DB080-433E-4665-A556-EA0C470A352C}"/>
              </a:ext>
            </a:extLst>
          </p:cNvPr>
          <p:cNvSpPr/>
          <p:nvPr/>
        </p:nvSpPr>
        <p:spPr>
          <a:xfrm>
            <a:off x="6658920" y="6520757"/>
            <a:ext cx="124865" cy="118784"/>
          </a:xfrm>
          <a:prstGeom prst="ellipse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49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2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55E1423-663E-448A-B5DC-B92FE6D8ABB1}"/>
              </a:ext>
            </a:extLst>
          </p:cNvPr>
          <p:cNvSpPr/>
          <p:nvPr/>
        </p:nvSpPr>
        <p:spPr>
          <a:xfrm>
            <a:off x="0" y="1415270"/>
            <a:ext cx="12192000" cy="1126436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491319-0778-4983-B820-4B07EF11F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912" y="1832976"/>
            <a:ext cx="7416142" cy="53826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Want to know more? </a:t>
            </a:r>
            <a:endParaRPr lang="en-US" sz="4000" i="1" kern="1200" dirty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89920DA-32C2-45C9-8A83-775A985C658C}"/>
              </a:ext>
            </a:extLst>
          </p:cNvPr>
          <p:cNvSpPr txBox="1">
            <a:spLocks/>
          </p:cNvSpPr>
          <p:nvPr/>
        </p:nvSpPr>
        <p:spPr>
          <a:xfrm>
            <a:off x="223912" y="2674735"/>
            <a:ext cx="4306957" cy="5382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Segoe UI" panose="020B0502040204020203" pitchFamily="34" charset="0"/>
                <a:cs typeface="Segoe UI" panose="020B0502040204020203" pitchFamily="34" charset="0"/>
              </a:rPr>
              <a:t>Some local employers:</a:t>
            </a:r>
            <a:endParaRPr lang="en-US" sz="4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86C850B-BAEE-4263-AB29-C27A4E3E7A29}"/>
              </a:ext>
            </a:extLst>
          </p:cNvPr>
          <p:cNvSpPr/>
          <p:nvPr/>
        </p:nvSpPr>
        <p:spPr>
          <a:xfrm>
            <a:off x="10941120" y="465646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A3185E5-FFFA-4046-AB76-87DA58E6ED2B}"/>
              </a:ext>
            </a:extLst>
          </p:cNvPr>
          <p:cNvSpPr/>
          <p:nvPr/>
        </p:nvSpPr>
        <p:spPr>
          <a:xfrm>
            <a:off x="1359569" y="3479675"/>
            <a:ext cx="10495547" cy="415498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JJ Churchill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Taylor Hobson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Emerson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Fisher Scientific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Bostik</a:t>
            </a:r>
          </a:p>
          <a:p>
            <a:r>
              <a:rPr lang="en-GB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Druck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Nylacast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Honeywell</a:t>
            </a:r>
          </a:p>
          <a:p>
            <a:r>
              <a:rPr lang="en-GB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Coba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Winbro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Group</a:t>
            </a: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JC Metalworks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DPI (UK)</a:t>
            </a:r>
          </a:p>
          <a:p>
            <a:r>
              <a:rPr lang="en-GB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Ametek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Sigma Precision Components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Babcock International</a:t>
            </a:r>
          </a:p>
          <a:p>
            <a:r>
              <a:rPr lang="en-GB" sz="2000" dirty="0" err="1">
                <a:latin typeface="Segoe UI" panose="020B0502040204020203" pitchFamily="34" charset="0"/>
                <a:cs typeface="Segoe UI" panose="020B0502040204020203" pitchFamily="34" charset="0"/>
              </a:rPr>
              <a:t>Blanson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Ltd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Cook Optics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Triumph</a:t>
            </a:r>
          </a:p>
          <a:p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KJN Automation</a:t>
            </a:r>
          </a:p>
        </p:txBody>
      </p:sp>
      <p:pic>
        <p:nvPicPr>
          <p:cNvPr id="63" name="Picture 6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3FF7BDB-8AF1-4F7D-80A1-62BEB2EC24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66" name="Picture 65" descr="Logo&#10;&#10;Description automatically generated">
            <a:extLst>
              <a:ext uri="{FF2B5EF4-FFF2-40B4-BE49-F238E27FC236}">
                <a16:creationId xmlns:a16="http://schemas.microsoft.com/office/drawing/2014/main" id="{0E6A7307-68A7-44A7-8FDD-5C513B4341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67" name="Picture 66" descr="A picture containing chart&#10;&#10;Description automatically generated">
            <a:extLst>
              <a:ext uri="{FF2B5EF4-FFF2-40B4-BE49-F238E27FC236}">
                <a16:creationId xmlns:a16="http://schemas.microsoft.com/office/drawing/2014/main" id="{D43F5479-C0FC-4BDE-B646-501B4F7ED8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  <p:sp>
        <p:nvSpPr>
          <p:cNvPr id="71" name="Oval 70">
            <a:extLst>
              <a:ext uri="{FF2B5EF4-FFF2-40B4-BE49-F238E27FC236}">
                <a16:creationId xmlns:a16="http://schemas.microsoft.com/office/drawing/2014/main" id="{51618C96-B1C9-46EB-897C-12F85976054E}"/>
              </a:ext>
            </a:extLst>
          </p:cNvPr>
          <p:cNvSpPr/>
          <p:nvPr/>
        </p:nvSpPr>
        <p:spPr>
          <a:xfrm>
            <a:off x="1010519" y="3594860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0013713-6911-49A9-86A0-634C1E6A89F1}"/>
              </a:ext>
            </a:extLst>
          </p:cNvPr>
          <p:cNvSpPr/>
          <p:nvPr/>
        </p:nvSpPr>
        <p:spPr>
          <a:xfrm>
            <a:off x="1010519" y="4244234"/>
            <a:ext cx="124865" cy="118784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55FABEFB-FC64-402A-8A06-9531CE5E94A4}"/>
              </a:ext>
            </a:extLst>
          </p:cNvPr>
          <p:cNvSpPr/>
          <p:nvPr/>
        </p:nvSpPr>
        <p:spPr>
          <a:xfrm>
            <a:off x="1010523" y="3918408"/>
            <a:ext cx="124865" cy="118784"/>
          </a:xfrm>
          <a:prstGeom prst="ellipse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32C81A27-F365-4037-9979-895C81A195EE}"/>
              </a:ext>
            </a:extLst>
          </p:cNvPr>
          <p:cNvSpPr/>
          <p:nvPr/>
        </p:nvSpPr>
        <p:spPr>
          <a:xfrm>
            <a:off x="1010520" y="4553420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30FBB3B-07CE-4FAC-B643-A9F4F8BB9F4A}"/>
              </a:ext>
            </a:extLst>
          </p:cNvPr>
          <p:cNvSpPr/>
          <p:nvPr/>
        </p:nvSpPr>
        <p:spPr>
          <a:xfrm>
            <a:off x="1010520" y="4859750"/>
            <a:ext cx="124865" cy="118784"/>
          </a:xfrm>
          <a:prstGeom prst="ellipse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06CAC4F3-F179-485E-821A-08E950400510}"/>
              </a:ext>
            </a:extLst>
          </p:cNvPr>
          <p:cNvSpPr/>
          <p:nvPr/>
        </p:nvSpPr>
        <p:spPr>
          <a:xfrm>
            <a:off x="1010519" y="5172967"/>
            <a:ext cx="124865" cy="118784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1E6101A1-A8D6-431E-8C68-8BFF014435ED}"/>
              </a:ext>
            </a:extLst>
          </p:cNvPr>
          <p:cNvSpPr/>
          <p:nvPr/>
        </p:nvSpPr>
        <p:spPr>
          <a:xfrm>
            <a:off x="6248769" y="3594860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169088D9-8EFC-4CF2-AB4F-085817177EC0}"/>
              </a:ext>
            </a:extLst>
          </p:cNvPr>
          <p:cNvSpPr/>
          <p:nvPr/>
        </p:nvSpPr>
        <p:spPr>
          <a:xfrm>
            <a:off x="6246713" y="4244234"/>
            <a:ext cx="124865" cy="118784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2A37BCBD-A8D8-4413-8B34-4544464DAB58}"/>
              </a:ext>
            </a:extLst>
          </p:cNvPr>
          <p:cNvSpPr/>
          <p:nvPr/>
        </p:nvSpPr>
        <p:spPr>
          <a:xfrm>
            <a:off x="6246714" y="3918408"/>
            <a:ext cx="124865" cy="118784"/>
          </a:xfrm>
          <a:prstGeom prst="ellipse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34D1A4F2-6FA8-4E6B-9B62-A9BF4548FAC7}"/>
              </a:ext>
            </a:extLst>
          </p:cNvPr>
          <p:cNvSpPr/>
          <p:nvPr/>
        </p:nvSpPr>
        <p:spPr>
          <a:xfrm>
            <a:off x="6246711" y="4553420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A00E9CF6-2BC5-4D91-A287-F735E6AB3B87}"/>
              </a:ext>
            </a:extLst>
          </p:cNvPr>
          <p:cNvSpPr/>
          <p:nvPr/>
        </p:nvSpPr>
        <p:spPr>
          <a:xfrm>
            <a:off x="6246711" y="4859750"/>
            <a:ext cx="124865" cy="118784"/>
          </a:xfrm>
          <a:prstGeom prst="ellipse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DC42834-F08D-4F18-917B-82785499E758}"/>
              </a:ext>
            </a:extLst>
          </p:cNvPr>
          <p:cNvSpPr/>
          <p:nvPr/>
        </p:nvSpPr>
        <p:spPr>
          <a:xfrm>
            <a:off x="1010519" y="5479297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128EFD7-76E4-489F-B599-11EEA057F177}"/>
              </a:ext>
            </a:extLst>
          </p:cNvPr>
          <p:cNvSpPr/>
          <p:nvPr/>
        </p:nvSpPr>
        <p:spPr>
          <a:xfrm>
            <a:off x="1010519" y="5792984"/>
            <a:ext cx="124865" cy="118784"/>
          </a:xfrm>
          <a:prstGeom prst="ellipse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C1AF68E-9F67-4D29-8A36-F5B28D39703B}"/>
              </a:ext>
            </a:extLst>
          </p:cNvPr>
          <p:cNvSpPr/>
          <p:nvPr/>
        </p:nvSpPr>
        <p:spPr>
          <a:xfrm>
            <a:off x="1010518" y="6101700"/>
            <a:ext cx="124865" cy="118784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554E3C6-A8CA-45A5-9A38-538829392761}"/>
              </a:ext>
            </a:extLst>
          </p:cNvPr>
          <p:cNvSpPr/>
          <p:nvPr/>
        </p:nvSpPr>
        <p:spPr>
          <a:xfrm>
            <a:off x="1010518" y="6414917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C8A06E2-3CA6-4011-973C-A9A53038005C}"/>
              </a:ext>
            </a:extLst>
          </p:cNvPr>
          <p:cNvSpPr/>
          <p:nvPr/>
        </p:nvSpPr>
        <p:spPr>
          <a:xfrm>
            <a:off x="6246710" y="5182203"/>
            <a:ext cx="124865" cy="118784"/>
          </a:xfrm>
          <a:prstGeom prst="ellipse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657B5FC-A4C4-423F-82AA-61E7D8D6A3FA}"/>
              </a:ext>
            </a:extLst>
          </p:cNvPr>
          <p:cNvSpPr/>
          <p:nvPr/>
        </p:nvSpPr>
        <p:spPr>
          <a:xfrm>
            <a:off x="6246710" y="5479297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1A4BFAF-CFD2-4116-BCD7-0DB1D5CB2566}"/>
              </a:ext>
            </a:extLst>
          </p:cNvPr>
          <p:cNvSpPr/>
          <p:nvPr/>
        </p:nvSpPr>
        <p:spPr>
          <a:xfrm>
            <a:off x="6246710" y="5792984"/>
            <a:ext cx="124865" cy="118784"/>
          </a:xfrm>
          <a:prstGeom prst="ellipse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B869915-ECC7-4DDD-95AB-79E8E165C65A}"/>
              </a:ext>
            </a:extLst>
          </p:cNvPr>
          <p:cNvSpPr/>
          <p:nvPr/>
        </p:nvSpPr>
        <p:spPr>
          <a:xfrm>
            <a:off x="6246710" y="6107956"/>
            <a:ext cx="124865" cy="118784"/>
          </a:xfrm>
          <a:prstGeom prst="ellipse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5106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6D84416-99AC-4C62-8F00-B73F3F731D5E}"/>
              </a:ext>
            </a:extLst>
          </p:cNvPr>
          <p:cNvSpPr/>
          <p:nvPr/>
        </p:nvSpPr>
        <p:spPr>
          <a:xfrm>
            <a:off x="0" y="0"/>
            <a:ext cx="2343150" cy="685800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2DAD6E-B1B5-4E8E-B79B-FF2EA4AF6E47}"/>
              </a:ext>
            </a:extLst>
          </p:cNvPr>
          <p:cNvSpPr/>
          <p:nvPr/>
        </p:nvSpPr>
        <p:spPr>
          <a:xfrm>
            <a:off x="1162050" y="0"/>
            <a:ext cx="2114550" cy="4038600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A31666-249B-433E-A164-F02D58A6BBEF}"/>
              </a:ext>
            </a:extLst>
          </p:cNvPr>
          <p:cNvSpPr txBox="1"/>
          <p:nvPr/>
        </p:nvSpPr>
        <p:spPr>
          <a:xfrm>
            <a:off x="1162050" y="3429000"/>
            <a:ext cx="2114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Sectors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17CC5-D5D5-4C5C-99BA-431E5D0EE803}"/>
              </a:ext>
            </a:extLst>
          </p:cNvPr>
          <p:cNvSpPr txBox="1"/>
          <p:nvPr/>
        </p:nvSpPr>
        <p:spPr>
          <a:xfrm>
            <a:off x="8589204" y="5160108"/>
            <a:ext cx="35403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16ADBD8-C7F1-4148-91F2-5CB7F5D24338}"/>
              </a:ext>
            </a:extLst>
          </p:cNvPr>
          <p:cNvSpPr txBox="1"/>
          <p:nvPr/>
        </p:nvSpPr>
        <p:spPr>
          <a:xfrm>
            <a:off x="1133474" y="4002166"/>
            <a:ext cx="110585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600" b="1" dirty="0">
                <a:latin typeface="Segoe UI" panose="020B0502040204020203" pitchFamily="34" charset="0"/>
                <a:cs typeface="Segoe UI" panose="020B0502040204020203" pitchFamily="34" charset="0"/>
              </a:rPr>
              <a:t>Visit www.llep.org.uk/wow</a:t>
            </a:r>
          </a:p>
        </p:txBody>
      </p:sp>
      <p:pic>
        <p:nvPicPr>
          <p:cNvPr id="26" name="Picture 2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8150670-E902-4416-BD83-747EB11D0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625" y="278326"/>
            <a:ext cx="2044122" cy="828262"/>
          </a:xfrm>
          <a:prstGeom prst="rect">
            <a:avLst/>
          </a:prstGeom>
        </p:spPr>
      </p:pic>
      <p:pic>
        <p:nvPicPr>
          <p:cNvPr id="27" name="Picture 26" descr="Logo&#10;&#10;Description automatically generated">
            <a:extLst>
              <a:ext uri="{FF2B5EF4-FFF2-40B4-BE49-F238E27FC236}">
                <a16:creationId xmlns:a16="http://schemas.microsoft.com/office/drawing/2014/main" id="{9A8AEFCF-36D2-4B26-A0CE-56C084E27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614" y="99453"/>
            <a:ext cx="1563758" cy="1186008"/>
          </a:xfrm>
          <a:prstGeom prst="rect">
            <a:avLst/>
          </a:prstGeom>
        </p:spPr>
      </p:pic>
      <p:pic>
        <p:nvPicPr>
          <p:cNvPr id="28" name="Picture 27" descr="A picture containing chart&#10;&#10;Description automatically generated">
            <a:extLst>
              <a:ext uri="{FF2B5EF4-FFF2-40B4-BE49-F238E27FC236}">
                <a16:creationId xmlns:a16="http://schemas.microsoft.com/office/drawing/2014/main" id="{27C411A9-02A0-4535-A9AE-D65DA6D280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55" y="99453"/>
            <a:ext cx="1160106" cy="119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263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817" y="410223"/>
            <a:ext cx="9493897" cy="54083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Complete your quiz while we watch this video about the Engineering and Advanced Manufacturing industry in Leicester and Leicestershire.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7D96E9-7CDA-4BC6-97A9-E529878A2DAD}"/>
              </a:ext>
            </a:extLst>
          </p:cNvPr>
          <p:cNvSpPr/>
          <p:nvPr/>
        </p:nvSpPr>
        <p:spPr>
          <a:xfrm>
            <a:off x="0" y="1351722"/>
            <a:ext cx="12192000" cy="185530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CBDCBD18-D732-4B55-8611-9537BE4AE39F}"/>
              </a:ext>
            </a:extLst>
          </p:cNvPr>
          <p:cNvSpPr/>
          <p:nvPr/>
        </p:nvSpPr>
        <p:spPr>
          <a:xfrm>
            <a:off x="11252579" y="525505"/>
            <a:ext cx="320723" cy="327546"/>
          </a:xfrm>
          <a:prstGeom prst="flowChartConnector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83B67929-9470-4A52-8515-656EA96F38DF}"/>
              </a:ext>
            </a:extLst>
          </p:cNvPr>
          <p:cNvSpPr/>
          <p:nvPr/>
        </p:nvSpPr>
        <p:spPr>
          <a:xfrm>
            <a:off x="9868715" y="522423"/>
            <a:ext cx="320723" cy="327546"/>
          </a:xfrm>
          <a:prstGeom prst="flowChartConnector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4947CDA1-F4A0-4267-8894-7C1478E87D96}"/>
              </a:ext>
            </a:extLst>
          </p:cNvPr>
          <p:cNvSpPr/>
          <p:nvPr/>
        </p:nvSpPr>
        <p:spPr>
          <a:xfrm>
            <a:off x="10560647" y="525505"/>
            <a:ext cx="320723" cy="327546"/>
          </a:xfrm>
          <a:prstGeom prst="flowChartConnector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348348-E974-4536-B80C-3829B453EC47}"/>
              </a:ext>
            </a:extLst>
          </p:cNvPr>
          <p:cNvSpPr txBox="1"/>
          <p:nvPr/>
        </p:nvSpPr>
        <p:spPr>
          <a:xfrm>
            <a:off x="8514880" y="6247722"/>
            <a:ext cx="346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LLEP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 World of Work series.</a:t>
            </a:r>
          </a:p>
        </p:txBody>
      </p:sp>
      <p:pic>
        <p:nvPicPr>
          <p:cNvPr id="2" name="Online Media 1" title="Engineering and Advanced Manufacturing with subtitles - LLEP World of Work">
            <a:hlinkClick r:id="" action="ppaction://media"/>
            <a:extLst>
              <a:ext uri="{FF2B5EF4-FFF2-40B4-BE49-F238E27FC236}">
                <a16:creationId xmlns:a16="http://schemas.microsoft.com/office/drawing/2014/main" id="{6B73BDD3-29DE-4D02-B97E-CF5B70C9819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11584" y="2107170"/>
            <a:ext cx="6568831" cy="3711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76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654FD7E-6B36-4FE5-A7A2-285AE78AF052}"/>
              </a:ext>
            </a:extLst>
          </p:cNvPr>
          <p:cNvSpPr/>
          <p:nvPr/>
        </p:nvSpPr>
        <p:spPr>
          <a:xfrm>
            <a:off x="0" y="2137342"/>
            <a:ext cx="6096000" cy="4720658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E4C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2F9376-DAFA-495B-902E-B851228079CA}"/>
              </a:ext>
            </a:extLst>
          </p:cNvPr>
          <p:cNvSpPr/>
          <p:nvPr/>
        </p:nvSpPr>
        <p:spPr>
          <a:xfrm>
            <a:off x="6096000" y="2137341"/>
            <a:ext cx="6096000" cy="4718074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F025D6D-F755-4149-A69D-FC3525E783C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21347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  <a:t>What is Engineering and </a:t>
            </a:r>
          </a:p>
          <a:p>
            <a:pPr marL="0" indent="0" algn="ctr">
              <a:buNone/>
            </a:pPr>
            <a:r>
              <a:rPr lang="en-GB" sz="4000" dirty="0">
                <a:latin typeface="Segoe UI" panose="020B0502040204020203" pitchFamily="34" charset="0"/>
                <a:cs typeface="Segoe UI" panose="020B0502040204020203" pitchFamily="34" charset="0"/>
              </a:rPr>
              <a:t>Advanced Manufacturing?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92FBA2C-DB4F-4A06-AACB-644F15A49D1E}"/>
              </a:ext>
            </a:extLst>
          </p:cNvPr>
          <p:cNvSpPr/>
          <p:nvPr/>
        </p:nvSpPr>
        <p:spPr>
          <a:xfrm>
            <a:off x="586854" y="3314922"/>
            <a:ext cx="46662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the use of scientific and practical knowledge to invent, design and construct everything around us.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25C836-6182-433C-A0BD-53F1DD9903B2}"/>
              </a:ext>
            </a:extLst>
          </p:cNvPr>
          <p:cNvSpPr/>
          <p:nvPr/>
        </p:nvSpPr>
        <p:spPr>
          <a:xfrm>
            <a:off x="354841" y="2527900"/>
            <a:ext cx="57411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Engineering: </a:t>
            </a:r>
            <a:endParaRPr lang="en-GB" sz="3600" b="1" dirty="0">
              <a:solidFill>
                <a:srgbClr val="F9A53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40F6CA1-C18E-459D-BD7F-A614E7C6B180}"/>
              </a:ext>
            </a:extLst>
          </p:cNvPr>
          <p:cNvSpPr/>
          <p:nvPr/>
        </p:nvSpPr>
        <p:spPr>
          <a:xfrm>
            <a:off x="6803188" y="3314922"/>
            <a:ext cx="46662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the production of goods from raw materials into finished products, and is often very high tech. </a:t>
            </a: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D406DA-F672-41B8-A844-DE15E3D74F25}"/>
              </a:ext>
            </a:extLst>
          </p:cNvPr>
          <p:cNvSpPr/>
          <p:nvPr/>
        </p:nvSpPr>
        <p:spPr>
          <a:xfrm>
            <a:off x="6450839" y="2527900"/>
            <a:ext cx="57411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Manufacturing:</a:t>
            </a:r>
          </a:p>
        </p:txBody>
      </p:sp>
    </p:spTree>
    <p:extLst>
      <p:ext uri="{BB962C8B-B14F-4D97-AF65-F5344CB8AC3E}">
        <p14:creationId xmlns:p14="http://schemas.microsoft.com/office/powerpoint/2010/main" val="3133323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47502"/>
            <a:ext cx="9826388" cy="1325563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Why work in Engineering and Advanced Manufacturing?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2572" y="2015764"/>
            <a:ext cx="6966089" cy="3315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 are approximately 3,445 Engineering and Advanced Manufacturing businesses here in Leicester and Leicestershire. 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Those businesses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employ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58,000 people.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24,000 of those are in advanced (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high tech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) manufacturing.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If you work hard and show 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initiative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, you can </a:t>
            </a: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progress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AF9F5FB-52C2-454A-9FA2-C393751F23EB}"/>
              </a:ext>
            </a:extLst>
          </p:cNvPr>
          <p:cNvSpPr/>
          <p:nvPr/>
        </p:nvSpPr>
        <p:spPr>
          <a:xfrm>
            <a:off x="906528" y="2122135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D161256-9325-473D-984B-AB780A98EEC8}"/>
              </a:ext>
            </a:extLst>
          </p:cNvPr>
          <p:cNvSpPr/>
          <p:nvPr/>
        </p:nvSpPr>
        <p:spPr>
          <a:xfrm>
            <a:off x="906527" y="3091488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48F8AB6-11B7-4004-899B-EFE650B00024}"/>
              </a:ext>
            </a:extLst>
          </p:cNvPr>
          <p:cNvSpPr/>
          <p:nvPr/>
        </p:nvSpPr>
        <p:spPr>
          <a:xfrm>
            <a:off x="906528" y="3482868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089D245-6942-4D2A-893F-F80A26DC5657}"/>
              </a:ext>
            </a:extLst>
          </p:cNvPr>
          <p:cNvSpPr/>
          <p:nvPr/>
        </p:nvSpPr>
        <p:spPr>
          <a:xfrm>
            <a:off x="9840037" y="0"/>
            <a:ext cx="2336452" cy="685799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64B49D-1198-4BE0-A72A-B0FF89A6F080}"/>
              </a:ext>
            </a:extLst>
          </p:cNvPr>
          <p:cNvSpPr/>
          <p:nvPr/>
        </p:nvSpPr>
        <p:spPr>
          <a:xfrm>
            <a:off x="8484705" y="2347291"/>
            <a:ext cx="2160104" cy="2163418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933550-3833-4451-851B-DF1853FBE8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025" y="2304311"/>
            <a:ext cx="3511636" cy="1975295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385B6426-7EC5-4909-9728-D1011C9955A2}"/>
              </a:ext>
            </a:extLst>
          </p:cNvPr>
          <p:cNvSpPr/>
          <p:nvPr/>
        </p:nvSpPr>
        <p:spPr>
          <a:xfrm>
            <a:off x="906527" y="3874248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835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47502"/>
            <a:ext cx="9826388" cy="1325563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Why work in Engineering and Advanced Manufacturing?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2572" y="2015764"/>
            <a:ext cx="6966089" cy="3315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Opportunities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Only 25% of the local workforce is female so a skills gap that needs filling for women in this industry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There is an aging workforce and young people are needed to become the engineers and manufacturers of tomorrow.</a:t>
            </a:r>
          </a:p>
          <a:p>
            <a:pPr marL="0" indent="0">
              <a:buNone/>
            </a:pPr>
            <a:endParaRPr lang="en-GB" sz="20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b="1" dirty="0">
                <a:latin typeface="Segoe UI" panose="020B0502040204020203" pitchFamily="34" charset="0"/>
                <a:cs typeface="Segoe UI" panose="020B0502040204020203" pitchFamily="34" charset="0"/>
              </a:rPr>
              <a:t>Growth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is expected, especially in: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Next generation transport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Medical technology and pharmaceuticals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Future food processing</a:t>
            </a:r>
          </a:p>
          <a:p>
            <a:pPr lvl="1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Low carbon products. 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AF9F5FB-52C2-454A-9FA2-C393751F23EB}"/>
              </a:ext>
            </a:extLst>
          </p:cNvPr>
          <p:cNvSpPr/>
          <p:nvPr/>
        </p:nvSpPr>
        <p:spPr>
          <a:xfrm>
            <a:off x="906528" y="2122135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089D245-6942-4D2A-893F-F80A26DC5657}"/>
              </a:ext>
            </a:extLst>
          </p:cNvPr>
          <p:cNvSpPr/>
          <p:nvPr/>
        </p:nvSpPr>
        <p:spPr>
          <a:xfrm>
            <a:off x="9840037" y="0"/>
            <a:ext cx="2336452" cy="685799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64B49D-1198-4BE0-A72A-B0FF89A6F080}"/>
              </a:ext>
            </a:extLst>
          </p:cNvPr>
          <p:cNvSpPr/>
          <p:nvPr/>
        </p:nvSpPr>
        <p:spPr>
          <a:xfrm>
            <a:off x="8484705" y="2347291"/>
            <a:ext cx="2160104" cy="2163418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933550-3833-4451-851B-DF1853FBE8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025" y="2304311"/>
            <a:ext cx="3511636" cy="1975295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385B6426-7EC5-4909-9728-D1011C9955A2}"/>
              </a:ext>
            </a:extLst>
          </p:cNvPr>
          <p:cNvSpPr/>
          <p:nvPr/>
        </p:nvSpPr>
        <p:spPr>
          <a:xfrm>
            <a:off x="906527" y="4451317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529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963-B3D5-43C4-912F-240EF6C7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447502"/>
            <a:ext cx="9826388" cy="1325563"/>
          </a:xfrm>
        </p:spPr>
        <p:txBody>
          <a:bodyPr/>
          <a:lstStyle/>
          <a:p>
            <a:pPr algn="ctr"/>
            <a:r>
              <a:rPr lang="en-GB" dirty="0">
                <a:latin typeface="Segoe UI" panose="020B0502040204020203" pitchFamily="34" charset="0"/>
                <a:cs typeface="Segoe UI" panose="020B0502040204020203" pitchFamily="34" charset="0"/>
              </a:rPr>
              <a:t>Why work in Engineering and Advanced Manufacturing?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6152E3-530D-4ABC-8D7E-59C761DE4E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2572" y="2015764"/>
            <a:ext cx="6966089" cy="3315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We have a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strong manufacturing heritage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Manufacturing makes up 32% of the East Midlands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top 500 businesses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marL="0" indent="0">
              <a:buNone/>
            </a:pP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Many products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are made in Leicester and Leicestershire, from precision tools, electricals, football scarves to packaging and bricks.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Loughborough University Science and Enterprise Park (LUSEP) is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home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to 75 high-tech companies.</a:t>
            </a: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MIRA Technology Park (Hinckley) is the largest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automotive research and development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park in Europe, with an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on-site skills and training centre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AF9F5FB-52C2-454A-9FA2-C393751F23EB}"/>
              </a:ext>
            </a:extLst>
          </p:cNvPr>
          <p:cNvSpPr/>
          <p:nvPr/>
        </p:nvSpPr>
        <p:spPr>
          <a:xfrm>
            <a:off x="906528" y="2122135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D161256-9325-473D-984B-AB780A98EEC8}"/>
              </a:ext>
            </a:extLst>
          </p:cNvPr>
          <p:cNvSpPr/>
          <p:nvPr/>
        </p:nvSpPr>
        <p:spPr>
          <a:xfrm>
            <a:off x="906527" y="3232566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48F8AB6-11B7-4004-899B-EFE650B00024}"/>
              </a:ext>
            </a:extLst>
          </p:cNvPr>
          <p:cNvSpPr/>
          <p:nvPr/>
        </p:nvSpPr>
        <p:spPr>
          <a:xfrm>
            <a:off x="885006" y="4220214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089D245-6942-4D2A-893F-F80A26DC5657}"/>
              </a:ext>
            </a:extLst>
          </p:cNvPr>
          <p:cNvSpPr/>
          <p:nvPr/>
        </p:nvSpPr>
        <p:spPr>
          <a:xfrm>
            <a:off x="9840037" y="0"/>
            <a:ext cx="2336452" cy="6857999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64B49D-1198-4BE0-A72A-B0FF89A6F080}"/>
              </a:ext>
            </a:extLst>
          </p:cNvPr>
          <p:cNvSpPr/>
          <p:nvPr/>
        </p:nvSpPr>
        <p:spPr>
          <a:xfrm>
            <a:off x="8484705" y="2347291"/>
            <a:ext cx="2160104" cy="2163418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933550-3833-4451-851B-DF1853FBE8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025" y="2304311"/>
            <a:ext cx="3511636" cy="1975295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385B6426-7EC5-4909-9728-D1011C9955A2}"/>
              </a:ext>
            </a:extLst>
          </p:cNvPr>
          <p:cNvSpPr/>
          <p:nvPr/>
        </p:nvSpPr>
        <p:spPr>
          <a:xfrm>
            <a:off x="871358" y="4843601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07C1AED-0008-4EDA-ABFE-53C870FF5946}"/>
              </a:ext>
            </a:extLst>
          </p:cNvPr>
          <p:cNvSpPr/>
          <p:nvPr/>
        </p:nvSpPr>
        <p:spPr>
          <a:xfrm>
            <a:off x="906527" y="2556567"/>
            <a:ext cx="124865" cy="118784"/>
          </a:xfrm>
          <a:prstGeom prst="ellipse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74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363CA-02FA-4C69-8A83-AB0602CFA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597" y="2767322"/>
            <a:ext cx="11294660" cy="2132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Why do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 think Engineering and Advanced Manufacturing is a good career?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Over the next three slides, I will present you with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10 reasons why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Engineering and Advanced Manufacturing is a </a:t>
            </a:r>
            <a:r>
              <a:rPr lang="en-GB" sz="2000" b="1" dirty="0">
                <a:solidFill>
                  <a:srgbClr val="F9A53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great career option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  <a:p>
            <a:pPr marL="0" indent="0">
              <a:buNone/>
            </a:pPr>
            <a:endParaRPr lang="en-GB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7C8BCE7-8E13-4C99-9BB1-8F99C032E23D}"/>
              </a:ext>
            </a:extLst>
          </p:cNvPr>
          <p:cNvSpPr/>
          <p:nvPr/>
        </p:nvSpPr>
        <p:spPr>
          <a:xfrm>
            <a:off x="0" y="0"/>
            <a:ext cx="12192000" cy="1881803"/>
          </a:xfrm>
          <a:prstGeom prst="rect">
            <a:avLst/>
          </a:prstGeom>
          <a:solidFill>
            <a:srgbClr val="FDCA89"/>
          </a:solidFill>
          <a:ln>
            <a:solidFill>
              <a:srgbClr val="FDCA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CA89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82CB6A-E5A2-42E0-9010-69BBA762883B}"/>
              </a:ext>
            </a:extLst>
          </p:cNvPr>
          <p:cNvSpPr/>
          <p:nvPr/>
        </p:nvSpPr>
        <p:spPr>
          <a:xfrm>
            <a:off x="0" y="2167918"/>
            <a:ext cx="12192000" cy="131562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9F4632-8F37-4BDD-A848-F7FC4B1ABBCC}"/>
              </a:ext>
            </a:extLst>
          </p:cNvPr>
          <p:cNvSpPr/>
          <p:nvPr/>
        </p:nvSpPr>
        <p:spPr>
          <a:xfrm>
            <a:off x="0" y="1888939"/>
            <a:ext cx="12192000" cy="131561"/>
          </a:xfrm>
          <a:prstGeom prst="rect">
            <a:avLst/>
          </a:prstGeom>
          <a:solidFill>
            <a:srgbClr val="FFE4C2"/>
          </a:solidFill>
          <a:ln>
            <a:solidFill>
              <a:srgbClr val="FFE4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1105C7-57C4-4A69-98DE-AEE70BAA4FCB}"/>
              </a:ext>
            </a:extLst>
          </p:cNvPr>
          <p:cNvSpPr/>
          <p:nvPr/>
        </p:nvSpPr>
        <p:spPr>
          <a:xfrm>
            <a:off x="0" y="2028428"/>
            <a:ext cx="12192000" cy="131562"/>
          </a:xfrm>
          <a:prstGeom prst="rect">
            <a:avLst/>
          </a:prstGeom>
          <a:solidFill>
            <a:srgbClr val="F9A53A"/>
          </a:solidFill>
          <a:ln>
            <a:solidFill>
              <a:srgbClr val="F9A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18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E2FDFC55-B638-4413-B3E0-23ADC7D048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25" y="1228104"/>
            <a:ext cx="6555503" cy="3761850"/>
          </a:xfrm>
          <a:prstGeom prst="rect">
            <a:avLst/>
          </a:prstGeom>
        </p:spPr>
      </p:pic>
      <p:pic>
        <p:nvPicPr>
          <p:cNvPr id="9" name="Picture 8" descr="A picture containing company name&#10;&#10;Description automatically generated">
            <a:extLst>
              <a:ext uri="{FF2B5EF4-FFF2-40B4-BE49-F238E27FC236}">
                <a16:creationId xmlns:a16="http://schemas.microsoft.com/office/drawing/2014/main" id="{2E2BC1CC-EA8D-4459-97E6-FD2D51992D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700" y="932294"/>
            <a:ext cx="4480764" cy="435347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E84B8B4-7582-404F-A0BA-3AC57C2A450F}"/>
              </a:ext>
            </a:extLst>
          </p:cNvPr>
          <p:cNvSpPr txBox="1"/>
          <p:nvPr/>
        </p:nvSpPr>
        <p:spPr>
          <a:xfrm>
            <a:off x="7604881" y="6372666"/>
            <a:ext cx="4455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https://neonfutures.org.uk/career-resources/</a:t>
            </a:r>
          </a:p>
        </p:txBody>
      </p:sp>
    </p:spTree>
    <p:extLst>
      <p:ext uri="{BB962C8B-B14F-4D97-AF65-F5344CB8AC3E}">
        <p14:creationId xmlns:p14="http://schemas.microsoft.com/office/powerpoint/2010/main" val="2566366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1494</Words>
  <Application>Microsoft Office PowerPoint</Application>
  <PresentationFormat>Widescreen</PresentationFormat>
  <Paragraphs>190</Paragraphs>
  <Slides>26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Segoe UI</vt:lpstr>
      <vt:lpstr>Office Theme</vt:lpstr>
      <vt:lpstr>PowerPoint Presentation</vt:lpstr>
      <vt:lpstr>What do the terms  Health and  Social Care  mean to you?</vt:lpstr>
      <vt:lpstr>PowerPoint Presentation</vt:lpstr>
      <vt:lpstr>PowerPoint Presentation</vt:lpstr>
      <vt:lpstr>Why work in Engineering and Advanced Manufacturing?</vt:lpstr>
      <vt:lpstr>Why work in Engineering and Advanced Manufacturing?</vt:lpstr>
      <vt:lpstr>Why work in Engineering and Advanced Manufacturing?</vt:lpstr>
      <vt:lpstr>PowerPoint Presentation</vt:lpstr>
      <vt:lpstr>PowerPoint Presentation</vt:lpstr>
      <vt:lpstr>PowerPoint Presentation</vt:lpstr>
      <vt:lpstr>PowerPoint Presentation</vt:lpstr>
      <vt:lpstr>Activity</vt:lpstr>
      <vt:lpstr>Activity</vt:lpstr>
      <vt:lpstr>Activity</vt:lpstr>
      <vt:lpstr>Types of roles in Engineering and  Advanced Manufacturing</vt:lpstr>
      <vt:lpstr>Types of roles in Engineering  and Advanced Manufacturing</vt:lpstr>
      <vt:lpstr>Types of roles in Engineering  and Advanced Manufacturing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Want to know more? </vt:lpstr>
      <vt:lpstr>Want to know more?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Engineering and  Advanced Manufacturing</dc:title>
  <dc:creator>Laura Sherlock</dc:creator>
  <cp:lastModifiedBy>Laura Sherlock</cp:lastModifiedBy>
  <cp:revision>44</cp:revision>
  <dcterms:created xsi:type="dcterms:W3CDTF">2020-10-12T12:52:50Z</dcterms:created>
  <dcterms:modified xsi:type="dcterms:W3CDTF">2021-03-03T08:36:33Z</dcterms:modified>
</cp:coreProperties>
</file>