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416" r:id="rId2"/>
    <p:sldId id="362" r:id="rId3"/>
    <p:sldId id="396" r:id="rId4"/>
    <p:sldId id="403" r:id="rId5"/>
    <p:sldId id="374" r:id="rId6"/>
    <p:sldId id="382" r:id="rId7"/>
    <p:sldId id="389" r:id="rId8"/>
    <p:sldId id="414" r:id="rId9"/>
    <p:sldId id="404" r:id="rId10"/>
    <p:sldId id="415" r:id="rId11"/>
    <p:sldId id="342" r:id="rId12"/>
    <p:sldId id="381" r:id="rId13"/>
    <p:sldId id="405" r:id="rId14"/>
    <p:sldId id="406" r:id="rId15"/>
    <p:sldId id="407" r:id="rId16"/>
    <p:sldId id="408" r:id="rId17"/>
    <p:sldId id="409" r:id="rId18"/>
    <p:sldId id="410" r:id="rId19"/>
    <p:sldId id="411" r:id="rId20"/>
    <p:sldId id="412" r:id="rId21"/>
    <p:sldId id="417" r:id="rId22"/>
    <p:sldId id="413" r:id="rId23"/>
    <p:sldId id="367" r:id="rId24"/>
    <p:sldId id="397" r:id="rId25"/>
    <p:sldId id="369" r:id="rId26"/>
    <p:sldId id="398" r:id="rId27"/>
    <p:sldId id="399" r:id="rId28"/>
    <p:sldId id="36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cmAuthor id="2" name="Laura Sherlock" initials="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D3F0"/>
    <a:srgbClr val="4EC1C4"/>
    <a:srgbClr val="D2ECED"/>
    <a:srgbClr val="A1D9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72" d="100"/>
          <a:sy n="72" d="100"/>
        </p:scale>
        <p:origin x="672" y="66"/>
      </p:cViewPr>
      <p:guideLst>
        <p:guide orient="horz" pos="2160"/>
        <p:guide pos="3840"/>
      </p:guideLst>
    </p:cSldViewPr>
  </p:slideViewPr>
  <p:notesTextViewPr>
    <p:cViewPr>
      <p:scale>
        <a:sx n="1" d="1"/>
        <a:sy n="1" d="1"/>
      </p:scale>
      <p:origin x="0" y="0"/>
    </p:cViewPr>
  </p:notesTextViewPr>
  <p:notesViewPr>
    <p:cSldViewPr snapToGrid="0">
      <p:cViewPr varScale="1">
        <p:scale>
          <a:sx n="61" d="100"/>
          <a:sy n="61" d="100"/>
        </p:scale>
        <p:origin x="-259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098AF-8D6E-4468-A861-0FEB3BAD0C35}" type="datetimeFigureOut">
              <a:rPr lang="en-GB" smtClean="0"/>
              <a:t>01/03/2021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F2617-662B-4C02-9E64-66DB3DB9FACB}" type="slidenum">
              <a:rPr lang="en-GB" smtClean="0"/>
              <a:t>‹#›</a:t>
            </a:fld>
            <a:endParaRPr lang="en-GB"/>
          </a:p>
        </p:txBody>
      </p:sp>
    </p:spTree>
    <p:extLst>
      <p:ext uri="{BB962C8B-B14F-4D97-AF65-F5344CB8AC3E}">
        <p14:creationId xmlns:p14="http://schemas.microsoft.com/office/powerpoint/2010/main" val="304653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ccskills.org.uk/" TargetMode="External"/><Relationship Id="rId3" Type="http://schemas.openxmlformats.org/officeDocument/2006/relationships/hyperlink" Target="http://www.lcbdepot.co.uk/" TargetMode="External"/><Relationship Id="rId7" Type="http://schemas.openxmlformats.org/officeDocument/2006/relationships/hyperlink" Target="http://www.technojobs.co.uk/" TargetMode="External"/><Relationship Id="rId2" Type="http://schemas.openxmlformats.org/officeDocument/2006/relationships/hyperlink" Target="http://www.screenskills.com/" TargetMode="External"/><Relationship Id="rId1" Type="http://schemas.openxmlformats.org/officeDocument/2006/relationships/slideLayout" Target="../slideLayouts/slideLayout2.xml"/><Relationship Id="rId6" Type="http://schemas.openxmlformats.org/officeDocument/2006/relationships/hyperlink" Target="http://www.getintotheatre.org/" TargetMode="External"/><Relationship Id="rId5" Type="http://schemas.openxmlformats.org/officeDocument/2006/relationships/hyperlink" Target="http://www.bubble-jobs.co.uk/" TargetMode="External"/><Relationship Id="rId4" Type="http://schemas.openxmlformats.org/officeDocument/2006/relationships/hyperlink" Target="http://www.creativeleics.co.uk/"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lYTF7cHRWAQ?list=PLxFbJzCg94kFxawKw1ybFbLoCSVtmC68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358308" y="5375551"/>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323439"/>
          </a:xfrm>
          <a:prstGeom prst="rect">
            <a:avLst/>
          </a:prstGeom>
          <a:noFill/>
        </p:spPr>
        <p:txBody>
          <a:bodyPr wrap="square" rtlCol="0">
            <a:spAutoFit/>
          </a:bodyPr>
          <a:lstStyle/>
          <a:p>
            <a:r>
              <a:rPr lang="en-GB" sz="8000" b="1" dirty="0">
                <a:latin typeface="Segoe UI" panose="020B0502040204020203" pitchFamily="34" charset="0"/>
                <a:cs typeface="Segoe UI" panose="020B0502040204020203" pitchFamily="34" charset="0"/>
              </a:rPr>
              <a:t>Creative and Digital</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23102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551597" y="2767322"/>
            <a:ext cx="11294660" cy="4351338"/>
          </a:xfrm>
        </p:spPr>
        <p:txBody>
          <a:bodyPr>
            <a:normAutofit/>
          </a:bodyPr>
          <a:lstStyle/>
          <a:p>
            <a:pPr marL="0" indent="0">
              <a:buNone/>
            </a:pPr>
            <a:r>
              <a:rPr lang="en-GB" sz="2000" dirty="0">
                <a:latin typeface="Segoe UI" panose="020B0502040204020203" pitchFamily="34" charset="0"/>
                <a:cs typeface="Segoe UI" panose="020B0502040204020203" pitchFamily="34" charset="0"/>
              </a:rPr>
              <a:t>What affects the type of job you can get?</a:t>
            </a:r>
          </a:p>
          <a:p>
            <a:pPr marL="457200" lvl="1" indent="0">
              <a:buNone/>
            </a:pPr>
            <a:r>
              <a:rPr lang="en-GB" sz="2000" dirty="0">
                <a:latin typeface="Segoe UI" panose="020B0502040204020203" pitchFamily="34" charset="0"/>
                <a:cs typeface="Segoe UI" panose="020B0502040204020203" pitchFamily="34" charset="0"/>
              </a:rPr>
              <a:t>How skilled is the role? Do you need to do lots of specific training to be able to do it?</a:t>
            </a:r>
          </a:p>
          <a:p>
            <a:pPr marL="457200" lvl="1" indent="0">
              <a:buNone/>
            </a:pPr>
            <a:r>
              <a:rPr lang="en-GB" sz="2000" dirty="0">
                <a:latin typeface="Segoe UI" panose="020B0502040204020203" pitchFamily="34" charset="0"/>
                <a:cs typeface="Segoe UI" panose="020B0502040204020203" pitchFamily="34" charset="0"/>
              </a:rPr>
              <a:t>Is there a demand for the job? Is it a role that is needed and not many people have the skills to be able to do it?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 common thing here is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Having skills can increase your earning potential.</a:t>
            </a:r>
          </a:p>
          <a:p>
            <a:pPr marL="0" indent="0">
              <a:buNone/>
            </a:pPr>
            <a:r>
              <a:rPr lang="en-GB" sz="2000" dirty="0">
                <a:latin typeface="Segoe UI" panose="020B0502040204020203" pitchFamily="34" charset="0"/>
                <a:cs typeface="Segoe UI" panose="020B0502040204020203" pitchFamily="34" charset="0"/>
              </a:rPr>
              <a:t>Looking at where there is a demand for jobs – or a skills gap – can increase your employability. </a:t>
            </a: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A0882E60-37A6-4C83-8423-9793C2B87983}"/>
              </a:ext>
            </a:extLst>
          </p:cNvPr>
          <p:cNvSpPr>
            <a:spLocks noGrp="1"/>
          </p:cNvSpPr>
          <p:nvPr>
            <p:ph type="title"/>
          </p:nvPr>
        </p:nvSpPr>
        <p:spPr>
          <a:xfrm>
            <a:off x="551597" y="329455"/>
            <a:ext cx="10515600" cy="1325563"/>
          </a:xfrm>
        </p:spPr>
        <p:txBody>
          <a:bodyPr/>
          <a:lstStyle/>
          <a:p>
            <a:r>
              <a:rPr lang="en-GB" dirty="0">
                <a:latin typeface="Segoe UI" panose="020B0502040204020203" pitchFamily="34" charset="0"/>
                <a:cs typeface="Segoe UI" panose="020B0502040204020203" pitchFamily="34" charset="0"/>
              </a:rPr>
              <a:t>Creative and Digital Skills</a:t>
            </a:r>
          </a:p>
        </p:txBody>
      </p:sp>
      <p:sp>
        <p:nvSpPr>
          <p:cNvPr id="9" name="Oval 8">
            <a:extLst>
              <a:ext uri="{FF2B5EF4-FFF2-40B4-BE49-F238E27FC236}">
                <a16:creationId xmlns:a16="http://schemas.microsoft.com/office/drawing/2014/main" id="{51D54B45-0604-406E-AFB0-9C245C82A2D8}"/>
              </a:ext>
            </a:extLst>
          </p:cNvPr>
          <p:cNvSpPr/>
          <p:nvPr/>
        </p:nvSpPr>
        <p:spPr>
          <a:xfrm>
            <a:off x="774774" y="3250452"/>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78319E0-5849-4EE1-A315-A806BC19FCDF}"/>
              </a:ext>
            </a:extLst>
          </p:cNvPr>
          <p:cNvSpPr/>
          <p:nvPr/>
        </p:nvSpPr>
        <p:spPr>
          <a:xfrm>
            <a:off x="774774" y="3578339"/>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724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6"/>
            <a:ext cx="6096000" cy="5511871"/>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82352" y="1335846"/>
            <a:ext cx="6109648" cy="5522154"/>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a:latin typeface="Segoe UI" panose="020B0502040204020203" pitchFamily="34" charset="0"/>
                <a:cs typeface="Segoe UI" panose="020B0502040204020203" pitchFamily="34" charset="0"/>
              </a:rPr>
              <a:t>Skills</a:t>
            </a:r>
            <a:endParaRPr lang="en-GB" sz="4400"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842898" y="1893051"/>
            <a:ext cx="4939353" cy="588488"/>
          </a:xfrm>
          <a:noFill/>
        </p:spPr>
        <p:txBody>
          <a:bodyPr>
            <a:noAutofit/>
          </a:bodyPr>
          <a:lstStyle/>
          <a:p>
            <a:pPr marL="0" indent="0">
              <a:buNone/>
            </a:pPr>
            <a:r>
              <a:rPr lang="en-GB" sz="2400" b="1" dirty="0">
                <a:solidFill>
                  <a:srgbClr val="4EC1C4"/>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934199" y="1690687"/>
            <a:ext cx="4639104" cy="1138773"/>
          </a:xfrm>
          <a:prstGeom prst="rect">
            <a:avLst/>
          </a:prstGeom>
        </p:spPr>
        <p:txBody>
          <a:bodyPr wrap="square">
            <a:spAutoFit/>
          </a:bodyPr>
          <a:lstStyle/>
          <a:p>
            <a:r>
              <a:rPr lang="en-GB" sz="2400" b="1" dirty="0">
                <a:solidFill>
                  <a:srgbClr val="4EC1C4"/>
                </a:solidFill>
                <a:latin typeface="Segoe UI" panose="020B0502040204020203" pitchFamily="34" charset="0"/>
                <a:cs typeface="Segoe UI" panose="020B0502040204020203" pitchFamily="34" charset="0"/>
              </a:rPr>
              <a:t>Soft Skills, Transferable Skills, or Employability Skills</a:t>
            </a:r>
            <a:endParaRPr lang="en-GB" b="1" dirty="0">
              <a:solidFill>
                <a:srgbClr val="4EC1C4"/>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842898" y="2651260"/>
            <a:ext cx="4466082" cy="4247317"/>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being able to use </a:t>
            </a:r>
            <a:r>
              <a:rPr lang="en-GB" dirty="0" err="1">
                <a:latin typeface="Segoe UI" panose="020B0502040204020203" pitchFamily="34" charset="0"/>
                <a:cs typeface="Segoe UI" panose="020B0502040204020203" pitchFamily="34" charset="0"/>
              </a:rPr>
              <a:t>inDesign</a:t>
            </a:r>
            <a:r>
              <a:rPr lang="en-GB" dirty="0">
                <a:latin typeface="Segoe UI" panose="020B0502040204020203" pitchFamily="34" charset="0"/>
                <a:cs typeface="Segoe UI" panose="020B0502040204020203" pitchFamily="34" charset="0"/>
              </a:rPr>
              <a:t> if you are a graphic designer.</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Shortages in this sector are:</a:t>
            </a:r>
          </a:p>
          <a:p>
            <a:endParaRPr lang="en-GB" dirty="0">
              <a:latin typeface="Segoe UI" panose="020B0502040204020203" pitchFamily="34" charset="0"/>
              <a:cs typeface="Segoe UI" panose="020B0502040204020203" pitchFamily="34" charset="0"/>
            </a:endParaRPr>
          </a:p>
          <a:p>
            <a:pPr marL="800100" lvl="1" indent="-342900"/>
            <a:r>
              <a:rPr lang="en-GB" dirty="0">
                <a:latin typeface="Segoe UI" panose="020B0502040204020203" pitchFamily="34" charset="0"/>
                <a:cs typeface="Segoe UI" panose="020B0502040204020203" pitchFamily="34" charset="0"/>
              </a:rPr>
              <a:t>Data Analysts</a:t>
            </a:r>
          </a:p>
          <a:p>
            <a:pPr marL="800100" lvl="1" indent="-342900"/>
            <a:r>
              <a:rPr lang="en-GB" dirty="0">
                <a:latin typeface="Segoe UI" panose="020B0502040204020203" pitchFamily="34" charset="0"/>
                <a:cs typeface="Segoe UI" panose="020B0502040204020203" pitchFamily="34" charset="0"/>
              </a:rPr>
              <a:t>Cyber Security</a:t>
            </a:r>
          </a:p>
          <a:p>
            <a:pPr marL="800100" lvl="1" indent="-342900"/>
            <a:r>
              <a:rPr lang="en-GB" dirty="0">
                <a:latin typeface="Segoe UI" panose="020B0502040204020203" pitchFamily="34" charset="0"/>
                <a:cs typeface="Segoe UI" panose="020B0502040204020203" pitchFamily="34" charset="0"/>
              </a:rPr>
              <a:t>Cloud Engineers</a:t>
            </a:r>
          </a:p>
          <a:p>
            <a:pPr marL="800100" lvl="1" indent="-342900"/>
            <a:r>
              <a:rPr lang="en-GB" dirty="0">
                <a:latin typeface="Segoe UI" panose="020B0502040204020203" pitchFamily="34" charset="0"/>
                <a:cs typeface="Segoe UI" panose="020B0502040204020203" pitchFamily="34" charset="0"/>
              </a:rPr>
              <a:t>Foreign Languages</a:t>
            </a:r>
          </a:p>
          <a:p>
            <a:pPr marL="800100" lvl="1" indent="-342900"/>
            <a:r>
              <a:rPr lang="en-GB" dirty="0">
                <a:latin typeface="Segoe UI" panose="020B0502040204020203" pitchFamily="34" charset="0"/>
                <a:cs typeface="Segoe UI" panose="020B0502040204020203" pitchFamily="34" charset="0"/>
              </a:rPr>
              <a:t>3D Designers</a:t>
            </a:r>
          </a:p>
          <a:p>
            <a:pPr marL="800100" lvl="1" indent="-342900"/>
            <a:r>
              <a:rPr lang="en-GB" dirty="0">
                <a:latin typeface="Segoe UI" panose="020B0502040204020203" pitchFamily="34" charset="0"/>
                <a:cs typeface="Segoe UI" panose="020B0502040204020203" pitchFamily="34" charset="0"/>
              </a:rPr>
              <a:t>VR Specialists</a:t>
            </a:r>
          </a:p>
          <a:p>
            <a:pPr marL="800100" lvl="1" indent="-342900"/>
            <a:r>
              <a:rPr lang="en-GB" dirty="0">
                <a:latin typeface="Segoe UI" panose="020B0502040204020203" pitchFamily="34" charset="0"/>
                <a:cs typeface="Segoe UI" panose="020B0502040204020203" pitchFamily="34" charset="0"/>
              </a:rPr>
              <a:t>Illustrators</a:t>
            </a:r>
          </a:p>
          <a:p>
            <a:pPr marL="800100" lvl="1" indent="-342900"/>
            <a:r>
              <a:rPr lang="en-GB" dirty="0">
                <a:latin typeface="Segoe UI" panose="020B0502040204020203" pitchFamily="34" charset="0"/>
                <a:cs typeface="Segoe UI" panose="020B0502040204020203" pitchFamily="34" charset="0"/>
              </a:rPr>
              <a:t>Coders</a:t>
            </a:r>
          </a:p>
          <a:p>
            <a:endParaRPr lang="en-GB"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6934198" y="2636517"/>
            <a:ext cx="4470782"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4EC1C4"/>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034AC771-299F-4A56-B1A4-77AD81B04D2A}"/>
              </a:ext>
            </a:extLst>
          </p:cNvPr>
          <p:cNvSpPr/>
          <p:nvPr/>
        </p:nvSpPr>
        <p:spPr>
          <a:xfrm>
            <a:off x="1088672" y="4444541"/>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779C26DF-1CBE-4CF0-8B36-6C2C582C2116}"/>
              </a:ext>
            </a:extLst>
          </p:cNvPr>
          <p:cNvSpPr/>
          <p:nvPr/>
        </p:nvSpPr>
        <p:spPr>
          <a:xfrm>
            <a:off x="1088671" y="471552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29086AC3-2326-44C9-BE7B-4876C1324E1B}"/>
              </a:ext>
            </a:extLst>
          </p:cNvPr>
          <p:cNvSpPr/>
          <p:nvPr/>
        </p:nvSpPr>
        <p:spPr>
          <a:xfrm>
            <a:off x="1088670" y="4986511"/>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49AC7ECC-9C93-422C-A372-49847D0ECF4E}"/>
              </a:ext>
            </a:extLst>
          </p:cNvPr>
          <p:cNvSpPr/>
          <p:nvPr/>
        </p:nvSpPr>
        <p:spPr>
          <a:xfrm>
            <a:off x="1088669" y="526704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CA3772F-F0E4-44EE-8098-F29150CC5B65}"/>
              </a:ext>
            </a:extLst>
          </p:cNvPr>
          <p:cNvSpPr/>
          <p:nvPr/>
        </p:nvSpPr>
        <p:spPr>
          <a:xfrm>
            <a:off x="1088669" y="553802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C7DD51D0-C90A-467E-AA38-73322DC285E8}"/>
              </a:ext>
            </a:extLst>
          </p:cNvPr>
          <p:cNvSpPr/>
          <p:nvPr/>
        </p:nvSpPr>
        <p:spPr>
          <a:xfrm>
            <a:off x="1088668" y="578463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E140060-ECE6-4099-B93D-D84411B6C0C9}"/>
              </a:ext>
            </a:extLst>
          </p:cNvPr>
          <p:cNvSpPr/>
          <p:nvPr/>
        </p:nvSpPr>
        <p:spPr>
          <a:xfrm>
            <a:off x="1088668" y="606516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FD2DAC26-6959-4E2F-9F61-818C54B3E6AF}"/>
              </a:ext>
            </a:extLst>
          </p:cNvPr>
          <p:cNvSpPr/>
          <p:nvPr/>
        </p:nvSpPr>
        <p:spPr>
          <a:xfrm>
            <a:off x="1088668" y="6336153"/>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xEl>
                                              <p:pRg st="9" end="9"/>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8">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8">
                                            <p:txEl>
                                              <p:pRg st="11" end="11"/>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9">
                                            <p:txEl>
                                              <p:pRg st="4" end="4"/>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9">
                                            <p:txEl>
                                              <p:pRg st="5" end="5"/>
                                            </p:txEl>
                                          </p:spTgt>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9">
                                            <p:txEl>
                                              <p:pRg st="6" end="6"/>
                                            </p:txEl>
                                          </p:spTgt>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0" grpId="0" animBg="1"/>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Over the next 10 minutes we are going to look closely at a creative agency and the </a:t>
            </a:r>
            <a:r>
              <a:rPr lang="en-GB" sz="2000" b="1" dirty="0">
                <a:solidFill>
                  <a:srgbClr val="4EC1C4"/>
                </a:solidFill>
                <a:latin typeface="Segoe UI" panose="020B0502040204020203" pitchFamily="34" charset="0"/>
                <a:cs typeface="Segoe UI" panose="020B0502040204020203" pitchFamily="34" charset="0"/>
              </a:rPr>
              <a:t>roles</a:t>
            </a:r>
            <a:r>
              <a:rPr lang="en-GB" sz="2000" dirty="0">
                <a:latin typeface="Segoe UI" panose="020B0502040204020203" pitchFamily="34" charset="0"/>
                <a:cs typeface="Segoe UI" panose="020B0502040204020203" pitchFamily="34" charset="0"/>
              </a:rPr>
              <a:t> and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needed within it. Using this information you are then going to get into a group and take on these roles yourself so have a think about which you think would suit you.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To start then, what do you think we mean by ‘</a:t>
            </a:r>
            <a:r>
              <a:rPr lang="en-GB" sz="2000" b="1" dirty="0">
                <a:solidFill>
                  <a:srgbClr val="4EC1C4"/>
                </a:solidFill>
                <a:latin typeface="Segoe UI" panose="020B0502040204020203" pitchFamily="34" charset="0"/>
                <a:cs typeface="Segoe UI" panose="020B0502040204020203" pitchFamily="34" charset="0"/>
              </a:rPr>
              <a:t>agency</a:t>
            </a:r>
            <a:r>
              <a:rPr lang="en-GB" sz="2000" dirty="0">
                <a:latin typeface="Segoe UI" panose="020B0502040204020203" pitchFamily="34" charset="0"/>
                <a:cs typeface="Segoe UI" panose="020B0502040204020203" pitchFamily="34" charset="0"/>
              </a:rPr>
              <a: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Answer: a business or organisation providing a particular service on behalf of another business, person, or group.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 creative agency is a business made up of different </a:t>
            </a:r>
            <a:r>
              <a:rPr lang="en-GB" sz="2000" b="1" dirty="0">
                <a:solidFill>
                  <a:srgbClr val="4EC1C4"/>
                </a:solidFill>
                <a:latin typeface="Segoe UI" panose="020B0502040204020203" pitchFamily="34" charset="0"/>
                <a:cs typeface="Segoe UI" panose="020B0502040204020203" pitchFamily="34" charset="0"/>
              </a:rPr>
              <a:t>specialist roles</a:t>
            </a:r>
            <a:r>
              <a:rPr lang="en-GB" sz="2000" dirty="0">
                <a:latin typeface="Segoe UI" panose="020B0502040204020203" pitchFamily="34" charset="0"/>
                <a:cs typeface="Segoe UI" panose="020B0502040204020203" pitchFamily="34" charset="0"/>
              </a:rPr>
              <a:t>. We will look at some of those now.</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23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solidFill>
                  <a:srgbClr val="4EC1C4"/>
                </a:solidFill>
                <a:latin typeface="Segoe UI" panose="020B0502040204020203" pitchFamily="34" charset="0"/>
                <a:cs typeface="Segoe UI" panose="020B0502040204020203" pitchFamily="34" charset="0"/>
              </a:rPr>
              <a:t>Account Management </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Account managers are the </a:t>
            </a:r>
            <a:r>
              <a:rPr lang="en-GB" sz="2000" b="1" dirty="0">
                <a:solidFill>
                  <a:srgbClr val="4EC1C4"/>
                </a:solidFill>
                <a:latin typeface="Segoe UI" panose="020B0502040204020203" pitchFamily="34" charset="0"/>
                <a:cs typeface="Segoe UI" panose="020B0502040204020203" pitchFamily="34" charset="0"/>
              </a:rPr>
              <a:t>client advocate </a:t>
            </a:r>
            <a:r>
              <a:rPr lang="en-GB" sz="2000" dirty="0">
                <a:latin typeface="Segoe UI" panose="020B0502040204020203" pitchFamily="34" charset="0"/>
                <a:cs typeface="Segoe UI" panose="020B0502040204020203" pitchFamily="34" charset="0"/>
              </a:rPr>
              <a:t>within the agency. They are the </a:t>
            </a:r>
            <a:r>
              <a:rPr lang="en-GB" sz="2000" b="1" dirty="0">
                <a:solidFill>
                  <a:srgbClr val="4EC1C4"/>
                </a:solidFill>
                <a:latin typeface="Segoe UI" panose="020B0502040204020203" pitchFamily="34" charset="0"/>
                <a:cs typeface="Segoe UI" panose="020B0502040204020203" pitchFamily="34" charset="0"/>
              </a:rPr>
              <a:t>liaison</a:t>
            </a:r>
            <a:r>
              <a:rPr lang="en-GB" sz="2000" dirty="0">
                <a:latin typeface="Segoe UI" panose="020B0502040204020203" pitchFamily="34" charset="0"/>
                <a:cs typeface="Segoe UI" panose="020B0502040204020203" pitchFamily="34" charset="0"/>
              </a:rPr>
              <a:t> between the client and the agency and often present the client creative/marketing brief to the agency team.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do you think they might need?</a:t>
            </a:r>
          </a:p>
          <a:p>
            <a:pPr marL="0" indent="0">
              <a:buNone/>
            </a:pPr>
            <a:r>
              <a:rPr lang="en-GB" sz="2000" dirty="0">
                <a:latin typeface="Segoe UI" panose="020B0502040204020203" pitchFamily="34" charset="0"/>
                <a:cs typeface="Segoe UI" panose="020B0502040204020203" pitchFamily="34" charset="0"/>
              </a:rPr>
              <a:t>Skills: </a:t>
            </a:r>
            <a:r>
              <a:rPr lang="en-GB" sz="2000" b="1" dirty="0">
                <a:solidFill>
                  <a:srgbClr val="4EC1C4"/>
                </a:solidFill>
                <a:latin typeface="Segoe UI" panose="020B0502040204020203" pitchFamily="34" charset="0"/>
                <a:cs typeface="Segoe UI" panose="020B0502040204020203" pitchFamily="34" charset="0"/>
              </a:rPr>
              <a:t>problem solvers</a:t>
            </a:r>
            <a:r>
              <a:rPr lang="en-GB" sz="2000" dirty="0">
                <a:latin typeface="Segoe UI" panose="020B0502040204020203" pitchFamily="34" charset="0"/>
                <a:cs typeface="Segoe UI" panose="020B0502040204020203" pitchFamily="34" charset="0"/>
              </a:rPr>
              <a:t>, </a:t>
            </a:r>
            <a:r>
              <a:rPr lang="en-GB" sz="2000" b="1" dirty="0">
                <a:solidFill>
                  <a:srgbClr val="4EC1C4"/>
                </a:solidFill>
                <a:latin typeface="Segoe UI" panose="020B0502040204020203" pitchFamily="34" charset="0"/>
                <a:cs typeface="Segoe UI" panose="020B0502040204020203" pitchFamily="34" charset="0"/>
              </a:rPr>
              <a:t>analytically minded</a:t>
            </a:r>
            <a:r>
              <a:rPr lang="en-GB" sz="2000" dirty="0">
                <a:latin typeface="Segoe UI" panose="020B0502040204020203" pitchFamily="34" charset="0"/>
                <a:cs typeface="Segoe UI" panose="020B0502040204020203" pitchFamily="34" charset="0"/>
              </a:rPr>
              <a:t>, and </a:t>
            </a:r>
            <a:r>
              <a:rPr lang="en-GB" sz="2000" b="1" dirty="0">
                <a:solidFill>
                  <a:srgbClr val="4EC1C4"/>
                </a:solidFill>
                <a:latin typeface="Segoe UI" panose="020B0502040204020203" pitchFamily="34" charset="0"/>
                <a:cs typeface="Segoe UI" panose="020B0502040204020203" pitchFamily="34" charset="0"/>
              </a:rPr>
              <a:t>strong communicators</a:t>
            </a:r>
            <a:r>
              <a:rPr lang="en-GB" sz="2000" dirty="0">
                <a:latin typeface="Segoe UI" panose="020B0502040204020203" pitchFamily="34" charset="0"/>
                <a:cs typeface="Segoe UI" panose="020B0502040204020203" pitchFamily="34" charset="0"/>
              </a:rPr>
              <a:t>. Some titles that fall under the arm of Account Management within an agency include:</a:t>
            </a:r>
          </a:p>
          <a:p>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Some job titles that fall under the Account Management umbrella in an agency include:</a:t>
            </a:r>
          </a:p>
          <a:p>
            <a:pPr marL="457200" lvl="1" indent="0">
              <a:buNone/>
            </a:pPr>
            <a:r>
              <a:rPr lang="en-GB" sz="2000" dirty="0">
                <a:latin typeface="Segoe UI" panose="020B0502040204020203" pitchFamily="34" charset="0"/>
                <a:cs typeface="Segoe UI" panose="020B0502040204020203" pitchFamily="34" charset="0"/>
              </a:rPr>
              <a:t>Account Manager</a:t>
            </a:r>
          </a:p>
          <a:p>
            <a:pPr marL="457200" lvl="1" indent="0">
              <a:buNone/>
            </a:pPr>
            <a:r>
              <a:rPr lang="en-GB" sz="2000" dirty="0">
                <a:latin typeface="Segoe UI" panose="020B0502040204020203" pitchFamily="34" charset="0"/>
                <a:cs typeface="Segoe UI" panose="020B0502040204020203" pitchFamily="34" charset="0"/>
              </a:rPr>
              <a:t>Relationship Manager</a:t>
            </a:r>
          </a:p>
          <a:p>
            <a:pPr marL="457200" lvl="1" indent="0">
              <a:buNone/>
            </a:pPr>
            <a:r>
              <a:rPr lang="en-GB" sz="2000" dirty="0">
                <a:latin typeface="Segoe UI" panose="020B0502040204020203" pitchFamily="34" charset="0"/>
                <a:cs typeface="Segoe UI" panose="020B0502040204020203" pitchFamily="34" charset="0"/>
              </a:rPr>
              <a:t>Client Coordinator</a:t>
            </a: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53187" y="498683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53188" y="533664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973F22-F599-4E1C-92DB-664AFC6A1D67}"/>
              </a:ext>
            </a:extLst>
          </p:cNvPr>
          <p:cNvSpPr/>
          <p:nvPr/>
        </p:nvSpPr>
        <p:spPr>
          <a:xfrm>
            <a:off x="953187" y="569298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9240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solidFill>
                  <a:srgbClr val="4EC1C4"/>
                </a:solidFill>
                <a:latin typeface="Segoe UI" panose="020B0502040204020203" pitchFamily="34" charset="0"/>
                <a:cs typeface="Segoe UI" panose="020B0502040204020203" pitchFamily="34" charset="0"/>
              </a:rPr>
              <a:t>Business Development </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70941"/>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Most agencies want to </a:t>
            </a:r>
            <a:r>
              <a:rPr lang="en-GB" sz="2000" b="1" dirty="0">
                <a:solidFill>
                  <a:srgbClr val="4EC1C4"/>
                </a:solidFill>
                <a:latin typeface="Segoe UI" panose="020B0502040204020203" pitchFamily="34" charset="0"/>
                <a:cs typeface="Segoe UI" panose="020B0502040204020203" pitchFamily="34" charset="0"/>
              </a:rPr>
              <a:t>grow</a:t>
            </a:r>
            <a:r>
              <a:rPr lang="en-GB" sz="2000" dirty="0">
                <a:latin typeface="Segoe UI" panose="020B0502040204020203" pitchFamily="34" charset="0"/>
                <a:cs typeface="Segoe UI" panose="020B0502040204020203" pitchFamily="34" charset="0"/>
              </a:rPr>
              <a:t>, and they rely on the business development team to bring in </a:t>
            </a:r>
            <a:r>
              <a:rPr lang="en-GB" sz="2000" b="1" dirty="0">
                <a:solidFill>
                  <a:srgbClr val="4EC1C4"/>
                </a:solidFill>
                <a:latin typeface="Segoe UI" panose="020B0502040204020203" pitchFamily="34" charset="0"/>
                <a:cs typeface="Segoe UI" panose="020B0502040204020203" pitchFamily="34" charset="0"/>
              </a:rPr>
              <a:t>new revenue </a:t>
            </a:r>
            <a:r>
              <a:rPr lang="en-GB" sz="2000" dirty="0">
                <a:latin typeface="Segoe UI" panose="020B0502040204020203" pitchFamily="34" charset="0"/>
                <a:cs typeface="Segoe UI" panose="020B0502040204020203" pitchFamily="34" charset="0"/>
              </a:rPr>
              <a:t>from new and existing client accounts.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do you think they might need?</a:t>
            </a:r>
          </a:p>
          <a:p>
            <a:pPr marL="0" indent="0">
              <a:buNone/>
            </a:pPr>
            <a:r>
              <a:rPr lang="en-GB" sz="2000" dirty="0">
                <a:latin typeface="Segoe UI" panose="020B0502040204020203" pitchFamily="34" charset="0"/>
                <a:cs typeface="Segoe UI" panose="020B0502040204020203" pitchFamily="34" charset="0"/>
              </a:rPr>
              <a:t>Skills: </a:t>
            </a:r>
            <a:r>
              <a:rPr lang="en-GB" sz="2000" b="1" dirty="0">
                <a:solidFill>
                  <a:srgbClr val="4EC1C4"/>
                </a:solidFill>
                <a:latin typeface="Segoe UI" panose="020B0502040204020203" pitchFamily="34" charset="0"/>
                <a:cs typeface="Segoe UI" panose="020B0502040204020203" pitchFamily="34" charset="0"/>
              </a:rPr>
              <a:t>strong communicators</a:t>
            </a:r>
            <a:r>
              <a:rPr lang="en-GB" sz="2000" dirty="0">
                <a:latin typeface="Segoe UI" panose="020B0502040204020203" pitchFamily="34" charset="0"/>
                <a:cs typeface="Segoe UI" panose="020B0502040204020203" pitchFamily="34" charset="0"/>
              </a:rPr>
              <a:t>, </a:t>
            </a:r>
            <a:r>
              <a:rPr lang="en-GB" sz="2000" b="1" dirty="0">
                <a:solidFill>
                  <a:srgbClr val="4EC1C4"/>
                </a:solidFill>
                <a:latin typeface="Segoe UI" panose="020B0502040204020203" pitchFamily="34" charset="0"/>
                <a:cs typeface="Segoe UI" panose="020B0502040204020203" pitchFamily="34" charset="0"/>
              </a:rPr>
              <a:t>relationship-oriented</a:t>
            </a:r>
            <a:r>
              <a:rPr lang="en-GB" sz="2000" dirty="0">
                <a:latin typeface="Segoe UI" panose="020B0502040204020203" pitchFamily="34" charset="0"/>
                <a:cs typeface="Segoe UI" panose="020B0502040204020203" pitchFamily="34" charset="0"/>
              </a:rPr>
              <a:t>, </a:t>
            </a:r>
            <a:r>
              <a:rPr lang="en-GB" sz="2000" b="1" dirty="0">
                <a:solidFill>
                  <a:srgbClr val="4EC1C4"/>
                </a:solidFill>
                <a:latin typeface="Segoe UI" panose="020B0502040204020203" pitchFamily="34" charset="0"/>
                <a:cs typeface="Segoe UI" panose="020B0502040204020203" pitchFamily="34" charset="0"/>
              </a:rPr>
              <a:t>strategic</a:t>
            </a:r>
            <a:r>
              <a:rPr lang="en-GB" sz="2000" dirty="0">
                <a:latin typeface="Segoe UI" panose="020B0502040204020203" pitchFamily="34" charset="0"/>
                <a:cs typeface="Segoe UI" panose="020B0502040204020203" pitchFamily="34" charset="0"/>
              </a:rPr>
              <a:t>, and they have to bring sales and marketing together to close deals.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Some job titles include:</a:t>
            </a:r>
          </a:p>
          <a:p>
            <a:pPr marL="457200" lvl="1" indent="0">
              <a:buNone/>
            </a:pPr>
            <a:r>
              <a:rPr lang="en-GB" sz="2000" dirty="0">
                <a:latin typeface="Segoe UI" panose="020B0502040204020203" pitchFamily="34" charset="0"/>
                <a:cs typeface="Segoe UI" panose="020B0502040204020203" pitchFamily="34" charset="0"/>
              </a:rPr>
              <a:t>Business Development Manager</a:t>
            </a:r>
          </a:p>
          <a:p>
            <a:pPr marL="457200" lvl="1" indent="0">
              <a:buNone/>
            </a:pPr>
            <a:r>
              <a:rPr lang="en-GB" sz="2000" dirty="0">
                <a:latin typeface="Segoe UI" panose="020B0502040204020203" pitchFamily="34" charset="0"/>
                <a:cs typeface="Segoe UI" panose="020B0502040204020203" pitchFamily="34" charset="0"/>
              </a:rPr>
              <a:t>Marketing Coordinator/Specialist</a:t>
            </a:r>
          </a:p>
          <a:p>
            <a:pPr marL="457200" lvl="1" indent="0">
              <a:buNone/>
            </a:pPr>
            <a:r>
              <a:rPr lang="en-GB" sz="2000" dirty="0">
                <a:latin typeface="Segoe UI" panose="020B0502040204020203" pitchFamily="34" charset="0"/>
                <a:cs typeface="Segoe UI" panose="020B0502040204020203" pitchFamily="34" charset="0"/>
              </a:rPr>
              <a:t>New Business Coordinator</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53187" y="498683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53188" y="533664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973F22-F599-4E1C-92DB-664AFC6A1D67}"/>
              </a:ext>
            </a:extLst>
          </p:cNvPr>
          <p:cNvSpPr/>
          <p:nvPr/>
        </p:nvSpPr>
        <p:spPr>
          <a:xfrm>
            <a:off x="953187" y="569298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2881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E4F3063B-0577-4724-B36A-1958EF976EA8}"/>
              </a:ext>
            </a:extLst>
          </p:cNvPr>
          <p:cNvSpPr txBox="1"/>
          <p:nvPr/>
        </p:nvSpPr>
        <p:spPr>
          <a:xfrm>
            <a:off x="1218409" y="4521038"/>
            <a:ext cx="8662570" cy="1631216"/>
          </a:xfrm>
          <a:prstGeom prst="rect">
            <a:avLst/>
          </a:prstGeom>
          <a:noFill/>
        </p:spPr>
        <p:txBody>
          <a:bodyPr wrap="square" numCol="2" rtlCol="0">
            <a:spAutoFit/>
          </a:bodyPr>
          <a:lstStyle/>
          <a:p>
            <a:r>
              <a:rPr lang="en-GB" sz="2000" dirty="0">
                <a:latin typeface="Segoe UI" panose="020B0502040204020203" pitchFamily="34" charset="0"/>
                <a:cs typeface="Segoe UI" panose="020B0502040204020203" pitchFamily="34" charset="0"/>
              </a:rPr>
              <a:t>Head of Production</a:t>
            </a:r>
          </a:p>
          <a:p>
            <a:r>
              <a:rPr lang="en-GB" sz="2000" dirty="0">
                <a:latin typeface="Segoe UI" panose="020B0502040204020203" pitchFamily="34" charset="0"/>
                <a:cs typeface="Segoe UI" panose="020B0502040204020203" pitchFamily="34" charset="0"/>
              </a:rPr>
              <a:t>Lead Creative</a:t>
            </a:r>
          </a:p>
          <a:p>
            <a:r>
              <a:rPr lang="en-GB" sz="2000" dirty="0">
                <a:latin typeface="Segoe UI" panose="020B0502040204020203" pitchFamily="34" charset="0"/>
                <a:cs typeface="Segoe UI" panose="020B0502040204020203" pitchFamily="34" charset="0"/>
              </a:rPr>
              <a:t>Artworker / Designer</a:t>
            </a:r>
          </a:p>
          <a:p>
            <a:r>
              <a:rPr lang="en-GB" sz="2000" dirty="0">
                <a:latin typeface="Segoe UI" panose="020B0502040204020203" pitchFamily="34" charset="0"/>
                <a:cs typeface="Segoe UI" panose="020B0502040204020203" pitchFamily="34" charset="0"/>
              </a:rPr>
              <a:t>Studio Manager</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Junior Copywriter</a:t>
            </a:r>
          </a:p>
          <a:p>
            <a:r>
              <a:rPr lang="en-GB" sz="2000" dirty="0">
                <a:latin typeface="Segoe UI" panose="020B0502040204020203" pitchFamily="34" charset="0"/>
                <a:cs typeface="Segoe UI" panose="020B0502040204020203" pitchFamily="34" charset="0"/>
              </a:rPr>
              <a:t>Assistant Graphic Designer</a:t>
            </a:r>
          </a:p>
          <a:p>
            <a:r>
              <a:rPr lang="en-GB" sz="2000" dirty="0">
                <a:latin typeface="Segoe UI" panose="020B0502040204020203" pitchFamily="34" charset="0"/>
                <a:cs typeface="Segoe UI" panose="020B0502040204020203" pitchFamily="34" charset="0"/>
              </a:rPr>
              <a:t>Creative Coordinator</a:t>
            </a:r>
          </a:p>
          <a:p>
            <a:r>
              <a:rPr lang="en-GB" sz="2000" dirty="0">
                <a:latin typeface="Segoe UI" panose="020B0502040204020203" pitchFamily="34" charset="0"/>
                <a:cs typeface="Segoe UI" panose="020B0502040204020203" pitchFamily="34" charset="0"/>
              </a:rPr>
              <a:t>User Experience (UX / UI) Designer</a:t>
            </a:r>
          </a:p>
          <a:p>
            <a:endParaRPr lang="en-GB" dirty="0"/>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solidFill>
                  <a:srgbClr val="4EC1C4"/>
                </a:solidFill>
                <a:latin typeface="Segoe UI" panose="020B0502040204020203" pitchFamily="34" charset="0"/>
                <a:cs typeface="Segoe UI" panose="020B0502040204020203" pitchFamily="34" charset="0"/>
              </a:rPr>
              <a:t>Creative</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70941"/>
            <a:ext cx="10515600" cy="2517464"/>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The creative team is responsible for </a:t>
            </a:r>
            <a:r>
              <a:rPr lang="en-GB" sz="2000" b="1" dirty="0">
                <a:solidFill>
                  <a:srgbClr val="4EC1C4"/>
                </a:solidFill>
                <a:latin typeface="Segoe UI" panose="020B0502040204020203" pitchFamily="34" charset="0"/>
                <a:cs typeface="Segoe UI" panose="020B0502040204020203" pitchFamily="34" charset="0"/>
              </a:rPr>
              <a:t>bringing projects to life</a:t>
            </a:r>
            <a:r>
              <a:rPr lang="en-GB" sz="2000" dirty="0">
                <a:latin typeface="Segoe UI" panose="020B0502040204020203" pitchFamily="34" charset="0"/>
                <a:cs typeface="Segoe UI" panose="020B0502040204020203" pitchFamily="34" charset="0"/>
              </a:rPr>
              <a:t>.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do you think they might need?</a:t>
            </a:r>
          </a:p>
          <a:p>
            <a:pPr marL="0" indent="0">
              <a:buNone/>
            </a:pPr>
            <a:r>
              <a:rPr lang="en-GB" sz="2000" dirty="0">
                <a:latin typeface="Segoe UI" panose="020B0502040204020203" pitchFamily="34" charset="0"/>
                <a:cs typeface="Segoe UI" panose="020B0502040204020203" pitchFamily="34" charset="0"/>
              </a:rPr>
              <a:t>Skills: </a:t>
            </a:r>
            <a:r>
              <a:rPr lang="en-GB" sz="2000" b="1" dirty="0">
                <a:solidFill>
                  <a:srgbClr val="4EC1C4"/>
                </a:solidFill>
                <a:latin typeface="Segoe UI" panose="020B0502040204020203" pitchFamily="34" charset="0"/>
                <a:cs typeface="Segoe UI" panose="020B0502040204020203" pitchFamily="34" charset="0"/>
              </a:rPr>
              <a:t>imaginative</a:t>
            </a:r>
            <a:r>
              <a:rPr lang="en-GB" sz="2000" dirty="0">
                <a:latin typeface="Segoe UI" panose="020B0502040204020203" pitchFamily="34" charset="0"/>
                <a:cs typeface="Segoe UI" panose="020B0502040204020203" pitchFamily="34" charset="0"/>
              </a:rPr>
              <a:t>, able to interpret the client’s </a:t>
            </a:r>
            <a:r>
              <a:rPr lang="en-GB" sz="2000" b="1" dirty="0">
                <a:solidFill>
                  <a:srgbClr val="4EC1C4"/>
                </a:solidFill>
                <a:latin typeface="Segoe UI" panose="020B0502040204020203" pitchFamily="34" charset="0"/>
                <a:cs typeface="Segoe UI" panose="020B0502040204020203" pitchFamily="34" charset="0"/>
              </a:rPr>
              <a:t>vision</a:t>
            </a:r>
            <a:r>
              <a:rPr lang="en-GB" sz="2000" dirty="0">
                <a:latin typeface="Segoe UI" panose="020B0502040204020203" pitchFamily="34" charset="0"/>
                <a:cs typeface="Segoe UI" panose="020B0502040204020203" pitchFamily="34" charset="0"/>
              </a:rPr>
              <a:t> and </a:t>
            </a:r>
            <a:r>
              <a:rPr lang="en-GB" sz="2000" b="1" dirty="0">
                <a:solidFill>
                  <a:srgbClr val="4EC1C4"/>
                </a:solidFill>
                <a:latin typeface="Segoe UI" panose="020B0502040204020203" pitchFamily="34" charset="0"/>
                <a:cs typeface="Segoe UI" panose="020B0502040204020203" pitchFamily="34" charset="0"/>
              </a:rPr>
              <a:t>communicate</a:t>
            </a:r>
            <a:r>
              <a:rPr lang="en-GB" sz="2000" dirty="0">
                <a:latin typeface="Segoe UI" panose="020B0502040204020203" pitchFamily="34" charset="0"/>
                <a:cs typeface="Segoe UI" panose="020B0502040204020203" pitchFamily="34" charset="0"/>
              </a:rPr>
              <a:t> ideas.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Creative department job titles within an agency include:</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53187" y="497191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53187" y="5274573"/>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973F22-F599-4E1C-92DB-664AFC6A1D67}"/>
              </a:ext>
            </a:extLst>
          </p:cNvPr>
          <p:cNvSpPr/>
          <p:nvPr/>
        </p:nvSpPr>
        <p:spPr>
          <a:xfrm>
            <a:off x="953186" y="557800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186FF90-E65F-417E-8CA6-55601028517A}"/>
              </a:ext>
            </a:extLst>
          </p:cNvPr>
          <p:cNvSpPr/>
          <p:nvPr/>
        </p:nvSpPr>
        <p:spPr>
          <a:xfrm>
            <a:off x="953187" y="467496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F1B19AA-54B5-4F19-8A52-D2192EB52F43}"/>
              </a:ext>
            </a:extLst>
          </p:cNvPr>
          <p:cNvSpPr/>
          <p:nvPr/>
        </p:nvSpPr>
        <p:spPr>
          <a:xfrm>
            <a:off x="5186268" y="497191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E274387F-1DE2-4EF1-870A-989144FC7104}"/>
              </a:ext>
            </a:extLst>
          </p:cNvPr>
          <p:cNvSpPr/>
          <p:nvPr/>
        </p:nvSpPr>
        <p:spPr>
          <a:xfrm>
            <a:off x="5186268" y="527725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EA7D2CB4-FFD9-46CF-819B-77A0F898DBFA}"/>
              </a:ext>
            </a:extLst>
          </p:cNvPr>
          <p:cNvSpPr/>
          <p:nvPr/>
        </p:nvSpPr>
        <p:spPr>
          <a:xfrm>
            <a:off x="5186268" y="557800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E35A4DF-444F-40F9-9E7F-90BFB0226989}"/>
              </a:ext>
            </a:extLst>
          </p:cNvPr>
          <p:cNvSpPr/>
          <p:nvPr/>
        </p:nvSpPr>
        <p:spPr>
          <a:xfrm>
            <a:off x="5186268" y="467496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013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
                                            <p:txEl>
                                              <p:pRg st="6" end="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solidFill>
                  <a:srgbClr val="4EC1C4"/>
                </a:solidFill>
                <a:latin typeface="Segoe UI" panose="020B0502040204020203" pitchFamily="34" charset="0"/>
                <a:cs typeface="Segoe UI" panose="020B0502040204020203" pitchFamily="34" charset="0"/>
              </a:rPr>
              <a:t>Media</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70941"/>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The media team handles the </a:t>
            </a:r>
            <a:r>
              <a:rPr lang="en-GB" sz="2000" b="1" dirty="0">
                <a:solidFill>
                  <a:srgbClr val="4EC1C4"/>
                </a:solidFill>
                <a:latin typeface="Segoe UI" panose="020B0502040204020203" pitchFamily="34" charset="0"/>
                <a:cs typeface="Segoe UI" panose="020B0502040204020203" pitchFamily="34" charset="0"/>
              </a:rPr>
              <a:t>visibility</a:t>
            </a:r>
            <a:r>
              <a:rPr lang="en-GB" sz="2000" dirty="0">
                <a:latin typeface="Segoe UI" panose="020B0502040204020203" pitchFamily="34" charset="0"/>
                <a:cs typeface="Segoe UI" panose="020B0502040204020203" pitchFamily="34" charset="0"/>
              </a:rPr>
              <a:t> of a client’s campaign including radio time, TV advertisements, magazine features, influencers, and digital takeovers.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do you think they might need?</a:t>
            </a:r>
          </a:p>
          <a:p>
            <a:pPr marL="0" indent="0">
              <a:buNone/>
            </a:pPr>
            <a:r>
              <a:rPr lang="en-GB" sz="2000" dirty="0">
                <a:latin typeface="Segoe UI" panose="020B0502040204020203" pitchFamily="34" charset="0"/>
                <a:cs typeface="Segoe UI" panose="020B0502040204020203" pitchFamily="34" charset="0"/>
              </a:rPr>
              <a:t>Skills: </a:t>
            </a:r>
            <a:r>
              <a:rPr lang="en-GB" sz="2000" b="1" dirty="0">
                <a:solidFill>
                  <a:srgbClr val="4EC1C4"/>
                </a:solidFill>
                <a:latin typeface="Segoe UI" panose="020B0502040204020203" pitchFamily="34" charset="0"/>
                <a:cs typeface="Segoe UI" panose="020B0502040204020203" pitchFamily="34" charset="0"/>
              </a:rPr>
              <a:t>strategic planners</a:t>
            </a:r>
            <a:r>
              <a:rPr lang="en-GB" sz="2000" dirty="0">
                <a:latin typeface="Segoe UI" panose="020B0502040204020203" pitchFamily="34" charset="0"/>
                <a:cs typeface="Segoe UI" panose="020B0502040204020203" pitchFamily="34" charset="0"/>
              </a:rPr>
              <a:t>, </a:t>
            </a:r>
            <a:r>
              <a:rPr lang="en-GB" sz="2000" b="1" dirty="0">
                <a:solidFill>
                  <a:srgbClr val="4EC1C4"/>
                </a:solidFill>
                <a:latin typeface="Segoe UI" panose="020B0502040204020203" pitchFamily="34" charset="0"/>
                <a:cs typeface="Segoe UI" panose="020B0502040204020203" pitchFamily="34" charset="0"/>
              </a:rPr>
              <a:t>creative thinkers</a:t>
            </a:r>
            <a:r>
              <a:rPr lang="en-GB" sz="2000" dirty="0">
                <a:latin typeface="Segoe UI" panose="020B0502040204020203" pitchFamily="34" charset="0"/>
                <a:cs typeface="Segoe UI" panose="020B0502040204020203" pitchFamily="34" charset="0"/>
              </a:rPr>
              <a:t>, </a:t>
            </a:r>
            <a:r>
              <a:rPr lang="en-GB" sz="2000" b="1" dirty="0">
                <a:solidFill>
                  <a:srgbClr val="4EC1C4"/>
                </a:solidFill>
                <a:latin typeface="Segoe UI" panose="020B0502040204020203" pitchFamily="34" charset="0"/>
                <a:cs typeface="Segoe UI" panose="020B0502040204020203" pitchFamily="34" charset="0"/>
              </a:rPr>
              <a:t>communicators</a:t>
            </a:r>
            <a:r>
              <a:rPr lang="en-GB" sz="2000" dirty="0">
                <a:latin typeface="Segoe UI" panose="020B0502040204020203" pitchFamily="34" charset="0"/>
                <a:cs typeface="Segoe UI" panose="020B0502040204020203" pitchFamily="34" charset="0"/>
              </a:rPr>
              <a:t>, and have a deep understanding and knowledge of the community, industry, and </a:t>
            </a:r>
            <a:r>
              <a:rPr lang="en-GB" sz="2000" b="1" dirty="0">
                <a:solidFill>
                  <a:srgbClr val="4EC1C4"/>
                </a:solidFill>
                <a:latin typeface="Segoe UI" panose="020B0502040204020203" pitchFamily="34" charset="0"/>
                <a:cs typeface="Segoe UI" panose="020B0502040204020203" pitchFamily="34" charset="0"/>
              </a:rPr>
              <a:t>digital trends</a:t>
            </a:r>
            <a:r>
              <a:rPr lang="en-GB" sz="2000" dirty="0">
                <a:latin typeface="Segoe UI" panose="020B0502040204020203" pitchFamily="34" charset="0"/>
                <a:cs typeface="Segoe UI" panose="020B0502040204020203" pitchFamily="34" charset="0"/>
              </a:rPr>
              <a:t>.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Media department job titles within an agency include:</a:t>
            </a:r>
          </a:p>
          <a:p>
            <a:pPr marL="457200" lvl="1" indent="0">
              <a:buNone/>
            </a:pPr>
            <a:r>
              <a:rPr lang="en-GB" sz="2000" dirty="0">
                <a:latin typeface="Segoe UI" panose="020B0502040204020203" pitchFamily="34" charset="0"/>
                <a:cs typeface="Segoe UI" panose="020B0502040204020203" pitchFamily="34" charset="0"/>
              </a:rPr>
              <a:t>Social Media &amp; Content Manager</a:t>
            </a:r>
          </a:p>
          <a:p>
            <a:pPr marL="457200" lvl="1" indent="0">
              <a:buNone/>
            </a:pPr>
            <a:r>
              <a:rPr lang="en-GB" sz="2000" dirty="0">
                <a:latin typeface="Segoe UI" panose="020B0502040204020203" pitchFamily="34" charset="0"/>
                <a:cs typeface="Segoe UI" panose="020B0502040204020203" pitchFamily="34" charset="0"/>
              </a:rPr>
              <a:t>Marketing Manager</a:t>
            </a:r>
          </a:p>
          <a:p>
            <a:pPr marL="457200" lvl="1" indent="0">
              <a:buNone/>
            </a:pPr>
            <a:r>
              <a:rPr lang="en-GB" sz="2000" dirty="0">
                <a:latin typeface="Segoe UI" panose="020B0502040204020203" pitchFamily="34" charset="0"/>
                <a:cs typeface="Segoe UI" panose="020B0502040204020203" pitchFamily="34" charset="0"/>
              </a:rPr>
              <a:t>Digital Marketing Executive</a:t>
            </a:r>
          </a:p>
          <a:p>
            <a:pPr marL="457200" lvl="1" indent="0">
              <a:buNone/>
            </a:pPr>
            <a:r>
              <a:rPr lang="en-GB" sz="2000" dirty="0">
                <a:latin typeface="Segoe UI" panose="020B0502040204020203" pitchFamily="34" charset="0"/>
                <a:cs typeface="Segoe UI" panose="020B0502040204020203" pitchFamily="34" charset="0"/>
              </a:rPr>
              <a:t>PR &amp; Social Media Account Executive</a:t>
            </a:r>
            <a:endParaRPr lang="en-GB" sz="16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06247" y="533423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06248" y="5636897"/>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973F22-F599-4E1C-92DB-664AFC6A1D67}"/>
              </a:ext>
            </a:extLst>
          </p:cNvPr>
          <p:cNvSpPr/>
          <p:nvPr/>
        </p:nvSpPr>
        <p:spPr>
          <a:xfrm>
            <a:off x="906248" y="5939559"/>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186FF90-E65F-417E-8CA6-55601028517A}"/>
              </a:ext>
            </a:extLst>
          </p:cNvPr>
          <p:cNvSpPr/>
          <p:nvPr/>
        </p:nvSpPr>
        <p:spPr>
          <a:xfrm>
            <a:off x="906246" y="495151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473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solidFill>
                  <a:srgbClr val="4EC1C4"/>
                </a:solidFill>
                <a:latin typeface="Segoe UI" panose="020B0502040204020203" pitchFamily="34" charset="0"/>
                <a:cs typeface="Segoe UI" panose="020B0502040204020203" pitchFamily="34" charset="0"/>
              </a:rPr>
              <a:t>Operations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70941"/>
            <a:ext cx="10515600" cy="4351338"/>
          </a:xfrm>
          <a:noFill/>
        </p:spPr>
        <p:txBody>
          <a:bodyPr>
            <a:noAutofit/>
          </a:bodyPr>
          <a:lstStyle/>
          <a:p>
            <a:pPr marL="0" indent="0">
              <a:buNone/>
            </a:pPr>
            <a:r>
              <a:rPr lang="en-US" sz="2000" dirty="0">
                <a:latin typeface="Segoe UI" panose="020B0502040204020203" pitchFamily="34" charset="0"/>
                <a:cs typeface="Segoe UI" panose="020B0502040204020203" pitchFamily="34" charset="0"/>
              </a:rPr>
              <a:t>The Operations team deals with both internal and external </a:t>
            </a:r>
            <a:r>
              <a:rPr lang="en-US" sz="2000" b="1" dirty="0">
                <a:solidFill>
                  <a:srgbClr val="4EC1C4"/>
                </a:solidFill>
                <a:latin typeface="Segoe UI" panose="020B0502040204020203" pitchFamily="34" charset="0"/>
                <a:cs typeface="Segoe UI" panose="020B0502040204020203" pitchFamily="34" charset="0"/>
              </a:rPr>
              <a:t>business operations</a:t>
            </a:r>
            <a:r>
              <a:rPr lang="en-US" sz="2000" dirty="0">
                <a:latin typeface="Segoe UI" panose="020B0502040204020203" pitchFamily="34" charset="0"/>
                <a:cs typeface="Segoe UI" panose="020B0502040204020203" pitchFamily="34" charset="0"/>
              </a:rPr>
              <a:t>; they manage the timeline, </a:t>
            </a:r>
            <a:r>
              <a:rPr lang="en-US" sz="2000" b="1" dirty="0">
                <a:solidFill>
                  <a:srgbClr val="4EC1C4"/>
                </a:solidFill>
                <a:latin typeface="Segoe UI" panose="020B0502040204020203" pitchFamily="34" charset="0"/>
                <a:cs typeface="Segoe UI" panose="020B0502040204020203" pitchFamily="34" charset="0"/>
              </a:rPr>
              <a:t>budget</a:t>
            </a:r>
            <a:r>
              <a:rPr lang="en-US" sz="2000" dirty="0">
                <a:latin typeface="Segoe UI" panose="020B0502040204020203" pitchFamily="34" charset="0"/>
                <a:cs typeface="Segoe UI" panose="020B0502040204020203" pitchFamily="34" charset="0"/>
              </a:rPr>
              <a:t>, and </a:t>
            </a:r>
            <a:r>
              <a:rPr lang="en-US" sz="2000" b="1" dirty="0">
                <a:solidFill>
                  <a:srgbClr val="4EC1C4"/>
                </a:solidFill>
                <a:latin typeface="Segoe UI" panose="020B0502040204020203" pitchFamily="34" charset="0"/>
                <a:cs typeface="Segoe UI" panose="020B0502040204020203" pitchFamily="34" charset="0"/>
              </a:rPr>
              <a:t>resources</a:t>
            </a:r>
            <a:r>
              <a:rPr lang="en-US" sz="2000" dirty="0">
                <a:latin typeface="Segoe UI" panose="020B0502040204020203" pitchFamily="34" charset="0"/>
                <a:cs typeface="Segoe UI" panose="020B0502040204020203" pitchFamily="34" charset="0"/>
              </a:rPr>
              <a:t> allocated to the project; as well as internal operations like finance, </a:t>
            </a:r>
            <a:r>
              <a:rPr lang="en-US" sz="2000" b="1" dirty="0">
                <a:solidFill>
                  <a:srgbClr val="4EC1C4"/>
                </a:solidFill>
                <a:latin typeface="Segoe UI" panose="020B0502040204020203" pitchFamily="34" charset="0"/>
                <a:cs typeface="Segoe UI" panose="020B0502040204020203" pitchFamily="34" charset="0"/>
              </a:rPr>
              <a:t>HR</a:t>
            </a:r>
            <a:r>
              <a:rPr lang="en-US" sz="2000" dirty="0">
                <a:latin typeface="Segoe UI" panose="020B0502040204020203" pitchFamily="34" charset="0"/>
                <a:cs typeface="Segoe UI" panose="020B0502040204020203" pitchFamily="34" charset="0"/>
              </a:rPr>
              <a:t> and the general running of the company.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t>
            </a:r>
            <a:r>
              <a:rPr lang="en-GB" sz="2000" b="1" dirty="0">
                <a:solidFill>
                  <a:srgbClr val="4EC1C4"/>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 do you think they might need?</a:t>
            </a:r>
          </a:p>
          <a:p>
            <a:pPr marL="0" indent="0">
              <a:buNone/>
            </a:pPr>
            <a:r>
              <a:rPr lang="en-GB" sz="2000" dirty="0">
                <a:latin typeface="Segoe UI" panose="020B0502040204020203" pitchFamily="34" charset="0"/>
                <a:cs typeface="Segoe UI" panose="020B0502040204020203" pitchFamily="34" charset="0"/>
              </a:rPr>
              <a:t>Skills: organisation, time management, people management, communication.</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US" sz="2000" dirty="0">
                <a:latin typeface="Segoe UI" panose="020B0502040204020203" pitchFamily="34" charset="0"/>
                <a:cs typeface="Segoe UI" panose="020B0502040204020203" pitchFamily="34" charset="0"/>
              </a:rPr>
              <a:t>Job titles that are found in the agency Operations department include:</a:t>
            </a:r>
            <a:endParaRPr lang="en-GB" sz="2000" dirty="0">
              <a:latin typeface="Segoe UI" panose="020B0502040204020203" pitchFamily="34" charset="0"/>
              <a:cs typeface="Segoe UI" panose="020B0502040204020203" pitchFamily="34" charset="0"/>
            </a:endParaRPr>
          </a:p>
          <a:p>
            <a:pPr marL="457200" lvl="1" indent="0">
              <a:buNone/>
            </a:pPr>
            <a:r>
              <a:rPr lang="en-GB" sz="2000" dirty="0">
                <a:latin typeface="Segoe UI" panose="020B0502040204020203" pitchFamily="34" charset="0"/>
                <a:cs typeface="Segoe UI" panose="020B0502040204020203" pitchFamily="34" charset="0"/>
              </a:rPr>
              <a:t>Office manager </a:t>
            </a:r>
          </a:p>
          <a:p>
            <a:pPr marL="457200" lvl="1" indent="0">
              <a:buNone/>
            </a:pPr>
            <a:r>
              <a:rPr lang="en-GB" sz="2000" dirty="0">
                <a:latin typeface="Segoe UI" panose="020B0502040204020203" pitchFamily="34" charset="0"/>
                <a:cs typeface="Segoe UI" panose="020B0502040204020203" pitchFamily="34" charset="0"/>
              </a:rPr>
              <a:t>Reception / Accounts</a:t>
            </a:r>
          </a:p>
          <a:p>
            <a:pPr marL="457200" lvl="1" indent="0">
              <a:buNone/>
            </a:pPr>
            <a:r>
              <a:rPr lang="en-GB" sz="2000" dirty="0">
                <a:latin typeface="Segoe UI" panose="020B0502040204020203" pitchFamily="34" charset="0"/>
                <a:cs typeface="Segoe UI" panose="020B0502040204020203" pitchFamily="34" charset="0"/>
              </a:rPr>
              <a:t>Accountant</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06246" y="532190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06248" y="5636897"/>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186FF90-E65F-417E-8CA6-55601028517A}"/>
              </a:ext>
            </a:extLst>
          </p:cNvPr>
          <p:cNvSpPr/>
          <p:nvPr/>
        </p:nvSpPr>
        <p:spPr>
          <a:xfrm>
            <a:off x="906246" y="5006907"/>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842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US" dirty="0">
                <a:solidFill>
                  <a:srgbClr val="4EC1C4"/>
                </a:solidFill>
                <a:latin typeface="Segoe UI" panose="020B0502040204020203" pitchFamily="34" charset="0"/>
                <a:cs typeface="Segoe UI" panose="020B0502040204020203" pitchFamily="34" charset="0"/>
              </a:rPr>
              <a:t>Digital &amp; Analytics</a:t>
            </a:r>
            <a:endParaRPr lang="en-GB" dirty="0">
              <a:solidFill>
                <a:srgbClr val="4EC1C4"/>
              </a:solidFill>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970941"/>
            <a:ext cx="10515600" cy="4351338"/>
          </a:xfrm>
          <a:noFill/>
        </p:spPr>
        <p:txBody>
          <a:bodyPr>
            <a:noAutofit/>
          </a:bodyPr>
          <a:lstStyle/>
          <a:p>
            <a:pPr marL="0" indent="0">
              <a:buNone/>
            </a:pPr>
            <a:r>
              <a:rPr lang="en-US" sz="2000" dirty="0">
                <a:latin typeface="Segoe UI" panose="020B0502040204020203" pitchFamily="34" charset="0"/>
                <a:cs typeface="Segoe UI" panose="020B0502040204020203" pitchFamily="34" charset="0"/>
              </a:rPr>
              <a:t>Technology is central to creative agencies. Developers, engineers, and software techies must </a:t>
            </a:r>
            <a:r>
              <a:rPr lang="en-US" sz="2000" b="1" dirty="0">
                <a:solidFill>
                  <a:srgbClr val="4EC1C4"/>
                </a:solidFill>
                <a:latin typeface="Segoe UI" panose="020B0502040204020203" pitchFamily="34" charset="0"/>
                <a:cs typeface="Segoe UI" panose="020B0502040204020203" pitchFamily="34" charset="0"/>
              </a:rPr>
              <a:t>turn vision into reality through technology</a:t>
            </a:r>
            <a:r>
              <a:rPr lang="en-US" sz="2000" dirty="0">
                <a:latin typeface="Segoe UI" panose="020B0502040204020203" pitchFamily="34" charset="0"/>
                <a:cs typeface="Segoe UI" panose="020B0502040204020203" pitchFamily="34" charset="0"/>
              </a:rPr>
              <a:t>. They handle anything from website development, mobile application design, and the creation of interactive experiences. </a:t>
            </a:r>
            <a:endParaRPr lang="en-GB" sz="2000" dirty="0">
              <a:latin typeface="Segoe UI" panose="020B0502040204020203" pitchFamily="34" charset="0"/>
              <a:cs typeface="Segoe UI" panose="020B0502040204020203" pitchFamily="34" charset="0"/>
            </a:endParaRPr>
          </a:p>
          <a:p>
            <a:pPr marL="0" indent="0">
              <a:buNone/>
            </a:pPr>
            <a:endParaRPr lang="en-US" sz="2000" dirty="0">
              <a:latin typeface="Segoe UI" panose="020B0502040204020203" pitchFamily="34" charset="0"/>
              <a:cs typeface="Segoe UI" panose="020B0502040204020203" pitchFamily="34" charset="0"/>
            </a:endParaRPr>
          </a:p>
          <a:p>
            <a:pPr marL="0" indent="0">
              <a:buNone/>
            </a:pPr>
            <a:r>
              <a:rPr lang="en-US" sz="2000" dirty="0">
                <a:latin typeface="Segoe UI" panose="020B0502040204020203" pitchFamily="34" charset="0"/>
                <a:cs typeface="Segoe UI" panose="020B0502040204020203" pitchFamily="34" charset="0"/>
              </a:rPr>
              <a:t>Analytical roles, are for </a:t>
            </a:r>
            <a:r>
              <a:rPr lang="en-US" sz="2000" b="1" dirty="0">
                <a:solidFill>
                  <a:srgbClr val="4EC1C4"/>
                </a:solidFill>
                <a:latin typeface="Segoe UI" panose="020B0502040204020203" pitchFamily="34" charset="0"/>
                <a:cs typeface="Segoe UI" panose="020B0502040204020203" pitchFamily="34" charset="0"/>
              </a:rPr>
              <a:t>data-driven people </a:t>
            </a:r>
            <a:r>
              <a:rPr lang="en-US" sz="2000" dirty="0">
                <a:latin typeface="Segoe UI" panose="020B0502040204020203" pitchFamily="34" charset="0"/>
                <a:cs typeface="Segoe UI" panose="020B0502040204020203" pitchFamily="34" charset="0"/>
              </a:rPr>
              <a:t>who can provide insights from the vast amount of data available. Whether in social media, traditional media, mobile, web, print, or digital marketing, analysts in an agency make recommendations based on facts and figures. </a:t>
            </a:r>
            <a:endParaRPr lang="en-GB" sz="2000" dirty="0">
              <a:latin typeface="Segoe UI" panose="020B0502040204020203" pitchFamily="34" charset="0"/>
              <a:cs typeface="Segoe UI" panose="020B0502040204020203" pitchFamily="34" charset="0"/>
            </a:endParaRPr>
          </a:p>
          <a:p>
            <a:pPr marL="0" indent="0">
              <a:buNone/>
            </a:pPr>
            <a:endParaRPr lang="en-US" sz="2000" dirty="0">
              <a:latin typeface="Segoe UI" panose="020B0502040204020203" pitchFamily="34" charset="0"/>
              <a:cs typeface="Segoe UI" panose="020B0502040204020203" pitchFamily="34" charset="0"/>
            </a:endParaRPr>
          </a:p>
          <a:p>
            <a:pPr marL="0" indent="0">
              <a:buNone/>
            </a:pPr>
            <a:r>
              <a:rPr lang="en-US" sz="2000" dirty="0">
                <a:latin typeface="Segoe UI" panose="020B0502040204020203" pitchFamily="34" charset="0"/>
                <a:cs typeface="Segoe UI" panose="020B0502040204020203" pitchFamily="34" charset="0"/>
              </a:rPr>
              <a:t>Job titles include:</a:t>
            </a:r>
          </a:p>
          <a:p>
            <a:pPr marL="457200" lvl="1" indent="0">
              <a:buNone/>
            </a:pPr>
            <a:r>
              <a:rPr lang="en-GB" sz="2000" dirty="0">
                <a:latin typeface="Segoe UI" panose="020B0502040204020203" pitchFamily="34" charset="0"/>
                <a:cs typeface="Segoe UI" panose="020B0502040204020203" pitchFamily="34" charset="0"/>
              </a:rPr>
              <a:t>Head of Digital Production</a:t>
            </a:r>
          </a:p>
          <a:p>
            <a:pPr marL="457200" lvl="1" indent="0">
              <a:buNone/>
            </a:pPr>
            <a:r>
              <a:rPr lang="en-GB" sz="2000" dirty="0">
                <a:latin typeface="Segoe UI" panose="020B0502040204020203" pitchFamily="34" charset="0"/>
                <a:cs typeface="Segoe UI" panose="020B0502040204020203" pitchFamily="34" charset="0"/>
              </a:rPr>
              <a:t>Senior Developer</a:t>
            </a:r>
          </a:p>
          <a:p>
            <a:pPr marL="457200" lvl="1" indent="0">
              <a:buNone/>
            </a:pPr>
            <a:r>
              <a:rPr lang="en-GB" sz="2000" dirty="0">
                <a:latin typeface="Segoe UI" panose="020B0502040204020203" pitchFamily="34" charset="0"/>
                <a:cs typeface="Segoe UI" panose="020B0502040204020203" pitchFamily="34" charset="0"/>
              </a:rPr>
              <a:t>Front-end Developer</a:t>
            </a:r>
          </a:p>
          <a:p>
            <a:pPr marL="457200" lvl="1" indent="0">
              <a:buNone/>
            </a:pPr>
            <a:r>
              <a:rPr lang="en-GB" sz="2000" dirty="0">
                <a:latin typeface="Segoe UI" panose="020B0502040204020203" pitchFamily="34" charset="0"/>
                <a:cs typeface="Segoe UI" panose="020B0502040204020203" pitchFamily="34" charset="0"/>
              </a:rPr>
              <a:t>User Researcher</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8247191-8877-4AE9-8CD0-D73DB5D68622}"/>
              </a:ext>
            </a:extLst>
          </p:cNvPr>
          <p:cNvSpPr/>
          <p:nvPr/>
        </p:nvSpPr>
        <p:spPr>
          <a:xfrm>
            <a:off x="906246" y="5787978"/>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36967C8-44EC-4643-8F9F-81B587519223}"/>
              </a:ext>
            </a:extLst>
          </p:cNvPr>
          <p:cNvSpPr/>
          <p:nvPr/>
        </p:nvSpPr>
        <p:spPr>
          <a:xfrm>
            <a:off x="906246" y="6150167"/>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186FF90-E65F-417E-8CA6-55601028517A}"/>
              </a:ext>
            </a:extLst>
          </p:cNvPr>
          <p:cNvSpPr/>
          <p:nvPr/>
        </p:nvSpPr>
        <p:spPr>
          <a:xfrm>
            <a:off x="906246" y="5419588"/>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A4D9356-8986-4E35-98B0-AC1BD3C128A2}"/>
              </a:ext>
            </a:extLst>
          </p:cNvPr>
          <p:cNvSpPr/>
          <p:nvPr/>
        </p:nvSpPr>
        <p:spPr>
          <a:xfrm>
            <a:off x="906246" y="508914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65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24642"/>
            <a:ext cx="10515600" cy="4024681"/>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We have quickly looked at six different agency roles: </a:t>
            </a:r>
          </a:p>
          <a:p>
            <a:pPr marL="457200" lvl="1" indent="0">
              <a:buNone/>
            </a:pPr>
            <a:r>
              <a:rPr lang="en-GB" sz="2000" dirty="0">
                <a:latin typeface="Segoe UI" panose="020B0502040204020203" pitchFamily="34" charset="0"/>
                <a:cs typeface="Segoe UI" panose="020B0502040204020203" pitchFamily="34" charset="0"/>
              </a:rPr>
              <a:t>Account Management</a:t>
            </a:r>
          </a:p>
          <a:p>
            <a:pPr marL="457200" lvl="1" indent="0">
              <a:buNone/>
            </a:pPr>
            <a:r>
              <a:rPr lang="en-GB" sz="2000" dirty="0">
                <a:latin typeface="Segoe UI" panose="020B0502040204020203" pitchFamily="34" charset="0"/>
                <a:cs typeface="Segoe UI" panose="020B0502040204020203" pitchFamily="34" charset="0"/>
              </a:rPr>
              <a:t>Creative</a:t>
            </a:r>
          </a:p>
          <a:p>
            <a:pPr marL="457200" lvl="1" indent="0">
              <a:buNone/>
            </a:pPr>
            <a:r>
              <a:rPr lang="en-GB" sz="2000" dirty="0">
                <a:latin typeface="Segoe UI" panose="020B0502040204020203" pitchFamily="34" charset="0"/>
                <a:cs typeface="Segoe UI" panose="020B0502040204020203" pitchFamily="34" charset="0"/>
              </a:rPr>
              <a:t>Operations</a:t>
            </a:r>
          </a:p>
          <a:p>
            <a:pPr marL="457200" lvl="1" indent="0">
              <a:buNone/>
            </a:pPr>
            <a:r>
              <a:rPr lang="en-GB" sz="2000" dirty="0">
                <a:latin typeface="Segoe UI" panose="020B0502040204020203" pitchFamily="34" charset="0"/>
                <a:cs typeface="Segoe UI" panose="020B0502040204020203" pitchFamily="34" charset="0"/>
              </a:rPr>
              <a:t>Media</a:t>
            </a:r>
          </a:p>
          <a:p>
            <a:pPr marL="457200" lvl="1" indent="0">
              <a:buNone/>
            </a:pPr>
            <a:r>
              <a:rPr lang="en-GB" sz="2000" dirty="0">
                <a:latin typeface="Segoe UI" panose="020B0502040204020203" pitchFamily="34" charset="0"/>
                <a:cs typeface="Segoe UI" panose="020B0502040204020203" pitchFamily="34" charset="0"/>
              </a:rPr>
              <a:t>Digital &amp; Analytics</a:t>
            </a:r>
          </a:p>
          <a:p>
            <a:pPr marL="457200" lvl="1" indent="0">
              <a:buNone/>
            </a:pPr>
            <a:r>
              <a:rPr lang="en-GB" sz="2000" dirty="0">
                <a:latin typeface="Segoe UI" panose="020B0502040204020203" pitchFamily="34" charset="0"/>
                <a:cs typeface="Segoe UI" panose="020B0502040204020203" pitchFamily="34" charset="0"/>
              </a:rPr>
              <a:t>Business Development.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Now we are going to split into groups of 6 and form our own marketing agencies.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96530E8-83C1-4D40-871B-DB73251C83F3}"/>
              </a:ext>
            </a:extLst>
          </p:cNvPr>
          <p:cNvSpPr/>
          <p:nvPr/>
        </p:nvSpPr>
        <p:spPr>
          <a:xfrm>
            <a:off x="918235" y="247867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C4B63F6-DA70-4E87-8D8E-51FFB9557506}"/>
              </a:ext>
            </a:extLst>
          </p:cNvPr>
          <p:cNvSpPr/>
          <p:nvPr/>
        </p:nvSpPr>
        <p:spPr>
          <a:xfrm>
            <a:off x="918234" y="284176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3A299A67-0768-4141-9C03-01B671BFD430}"/>
              </a:ext>
            </a:extLst>
          </p:cNvPr>
          <p:cNvSpPr/>
          <p:nvPr/>
        </p:nvSpPr>
        <p:spPr>
          <a:xfrm>
            <a:off x="918234" y="3204848"/>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A5CD70C-01AC-4079-B492-94262A4B085B}"/>
              </a:ext>
            </a:extLst>
          </p:cNvPr>
          <p:cNvSpPr/>
          <p:nvPr/>
        </p:nvSpPr>
        <p:spPr>
          <a:xfrm>
            <a:off x="918234" y="3523290"/>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B7A60FBA-02C9-4599-8389-0744CE176121}"/>
              </a:ext>
            </a:extLst>
          </p:cNvPr>
          <p:cNvSpPr/>
          <p:nvPr/>
        </p:nvSpPr>
        <p:spPr>
          <a:xfrm>
            <a:off x="918233" y="384173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46251BA8-C2DF-4FF8-85E5-310480909C78}"/>
              </a:ext>
            </a:extLst>
          </p:cNvPr>
          <p:cNvSpPr/>
          <p:nvPr/>
        </p:nvSpPr>
        <p:spPr>
          <a:xfrm>
            <a:off x="918233" y="4185783"/>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8202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graphical user interface&#10;&#10;Description automatically generated">
            <a:extLst>
              <a:ext uri="{FF2B5EF4-FFF2-40B4-BE49-F238E27FC236}">
                <a16:creationId xmlns:a16="http://schemas.microsoft.com/office/drawing/2014/main" id="{029A0DB1-ED5E-48B9-90C0-44531B89CF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1"/>
            <a:ext cx="12191998" cy="6857999"/>
          </a:xfrm>
          <a:prstGeom prst="rect">
            <a:avLst/>
          </a:prstGeom>
        </p:spPr>
      </p:pic>
      <p:sp>
        <p:nvSpPr>
          <p:cNvPr id="3" name="Rectangle 2">
            <a:extLst>
              <a:ext uri="{FF2B5EF4-FFF2-40B4-BE49-F238E27FC236}">
                <a16:creationId xmlns:a16="http://schemas.microsoft.com/office/drawing/2014/main" id="{156833EF-9D02-426F-A8C7-337F78B5931F}"/>
              </a:ext>
            </a:extLst>
          </p:cNvPr>
          <p:cNvSpPr/>
          <p:nvPr/>
        </p:nvSpPr>
        <p:spPr>
          <a:xfrm>
            <a:off x="0" y="0"/>
            <a:ext cx="4790364"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C5078E2-7DFB-4EA0-8680-20F103B45611}"/>
              </a:ext>
            </a:extLst>
          </p:cNvPr>
          <p:cNvSpPr/>
          <p:nvPr/>
        </p:nvSpPr>
        <p:spPr>
          <a:xfrm>
            <a:off x="1305636" y="0"/>
            <a:ext cx="4790364" cy="68580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89F157A2-963B-4705-ADBF-73CE782015A9}"/>
              </a:ext>
            </a:extLst>
          </p:cNvPr>
          <p:cNvSpPr/>
          <p:nvPr/>
        </p:nvSpPr>
        <p:spPr>
          <a:xfrm>
            <a:off x="2922895" y="0"/>
            <a:ext cx="4790364" cy="6858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4EC1C4"/>
                </a:solidFill>
                <a:latin typeface="Segoe UI" panose="020B0502040204020203" pitchFamily="34" charset="0"/>
                <a:cs typeface="Segoe UI" panose="020B0502040204020203" pitchFamily="34" charset="0"/>
              </a:rPr>
              <a:t>Creative</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sz="4000" b="1" dirty="0">
                <a:solidFill>
                  <a:srgbClr val="4EC1C4"/>
                </a:solidFill>
                <a:latin typeface="Segoe UI" panose="020B0502040204020203" pitchFamily="34" charset="0"/>
                <a:cs typeface="Segoe UI" panose="020B0502040204020203" pitchFamily="34" charset="0"/>
              </a:rPr>
              <a:t>Digital</a:t>
            </a:r>
            <a:r>
              <a:rPr lang="en-GB" b="1" dirty="0">
                <a:solidFill>
                  <a:srgbClr val="CC1B86"/>
                </a:solidFill>
                <a:latin typeface="Segoe UI" panose="020B0502040204020203" pitchFamily="34" charset="0"/>
                <a:cs typeface="Segoe UI" panose="020B0502040204020203" pitchFamily="34" charset="0"/>
              </a:rPr>
              <a:t>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499940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24642"/>
            <a:ext cx="10515600" cy="4024681"/>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In this activity, </a:t>
            </a:r>
            <a:r>
              <a:rPr lang="en-GB" sz="2000" b="1" dirty="0">
                <a:solidFill>
                  <a:srgbClr val="4EC1C4"/>
                </a:solidFill>
                <a:latin typeface="Segoe UI" panose="020B0502040204020203" pitchFamily="34" charset="0"/>
                <a:cs typeface="Segoe UI" panose="020B0502040204020203" pitchFamily="34" charset="0"/>
              </a:rPr>
              <a:t>YOU</a:t>
            </a:r>
            <a:r>
              <a:rPr lang="en-GB" sz="2000" dirty="0">
                <a:latin typeface="Segoe UI" panose="020B0502040204020203" pitchFamily="34" charset="0"/>
                <a:cs typeface="Segoe UI" panose="020B0502040204020203" pitchFamily="34" charset="0"/>
              </a:rPr>
              <a:t> are the marketing agency and the </a:t>
            </a:r>
            <a:r>
              <a:rPr lang="en-GB" sz="2000" b="1" dirty="0">
                <a:solidFill>
                  <a:srgbClr val="4EC1C4"/>
                </a:solidFill>
                <a:latin typeface="Segoe UI" panose="020B0502040204020203" pitchFamily="34" charset="0"/>
                <a:cs typeface="Segoe UI" panose="020B0502040204020203" pitchFamily="34" charset="0"/>
              </a:rPr>
              <a:t>SCHOOL</a:t>
            </a:r>
            <a:r>
              <a:rPr lang="en-GB" sz="2000" dirty="0">
                <a:latin typeface="Segoe UI" panose="020B0502040204020203" pitchFamily="34" charset="0"/>
                <a:cs typeface="Segoe UI" panose="020B0502040204020203" pitchFamily="34" charset="0"/>
              </a:rPr>
              <a:t> is your potential client but you will be competing against the other agencies to win their business.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You have 10 minutes for the following things:</a:t>
            </a:r>
          </a:p>
          <a:p>
            <a:pPr marL="457200" indent="-457200">
              <a:buAutoNum type="arabicPeriod"/>
            </a:pPr>
            <a:r>
              <a:rPr lang="en-GB" sz="2000" dirty="0">
                <a:latin typeface="Segoe UI" panose="020B0502040204020203" pitchFamily="34" charset="0"/>
                <a:cs typeface="Segoe UI" panose="020B0502040204020203" pitchFamily="34" charset="0"/>
              </a:rPr>
              <a:t>Your agencies name</a:t>
            </a:r>
          </a:p>
          <a:p>
            <a:pPr marL="457200" indent="-457200">
              <a:buAutoNum type="arabicPeriod"/>
            </a:pPr>
            <a:r>
              <a:rPr lang="en-GB" sz="2000" dirty="0">
                <a:latin typeface="Segoe UI" panose="020B0502040204020203" pitchFamily="34" charset="0"/>
                <a:cs typeface="Segoe UI" panose="020B0502040204020203" pitchFamily="34" charset="0"/>
              </a:rPr>
              <a:t>Your roles: there is a hand out with the job descriptions on. Start with the Operations Manager. If there are any disputes over the other roles, this person will resolve the issue and choose who is in each role. </a:t>
            </a:r>
          </a:p>
          <a:p>
            <a:pPr marL="457200" indent="-457200">
              <a:buAutoNum type="arabicPeriod"/>
            </a:pPr>
            <a:r>
              <a:rPr lang="en-GB" sz="2000" dirty="0">
                <a:latin typeface="Segoe UI" panose="020B0502040204020203" pitchFamily="34" charset="0"/>
                <a:cs typeface="Segoe UI" panose="020B0502040204020203" pitchFamily="34" charset="0"/>
              </a:rPr>
              <a:t>For the Account Manager to give the rest of the team the brief.</a:t>
            </a:r>
          </a:p>
          <a:p>
            <a:pPr marL="457200" indent="-457200">
              <a:buAutoNum type="arabicPeriod"/>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Once these tasks are complete…</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1353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24642"/>
            <a:ext cx="10515600" cy="4024681"/>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…the project can begin.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b="1" dirty="0">
                <a:solidFill>
                  <a:srgbClr val="4EC1C4"/>
                </a:solidFill>
                <a:latin typeface="Segoe UI" panose="020B0502040204020203" pitchFamily="34" charset="0"/>
                <a:cs typeface="Segoe UI" panose="020B0502040204020203" pitchFamily="34" charset="0"/>
              </a:rPr>
              <a:t>The Brief</a:t>
            </a:r>
            <a:endParaRPr lang="en-GB" sz="2000" dirty="0">
              <a:solidFill>
                <a:srgbClr val="4EC1C4"/>
              </a:solidFill>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Your school wants to hold a careers fair and invite local businesses to talk to students. You need to create a flyer.</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i="1" dirty="0">
                <a:solidFill>
                  <a:srgbClr val="4EC1C4"/>
                </a:solidFill>
                <a:latin typeface="Segoe UI" panose="020B0502040204020203" pitchFamily="34" charset="0"/>
                <a:cs typeface="Segoe UI" panose="020B0502040204020203" pitchFamily="34" charset="0"/>
              </a:rPr>
              <a:t>Questions to help you</a:t>
            </a:r>
          </a:p>
          <a:p>
            <a:pPr marL="0" indent="0">
              <a:buNone/>
            </a:pPr>
            <a:r>
              <a:rPr lang="en-GB" sz="1800" dirty="0">
                <a:latin typeface="Segoe UI" panose="020B0502040204020203" pitchFamily="34" charset="0"/>
                <a:cs typeface="Segoe UI" panose="020B0502040204020203" pitchFamily="34" charset="0"/>
              </a:rPr>
              <a:t>When do you think is the best time to run a careers fair for the school?</a:t>
            </a:r>
          </a:p>
          <a:p>
            <a:pPr marL="0" indent="0">
              <a:buNone/>
            </a:pPr>
            <a:r>
              <a:rPr lang="en-GB" sz="1800" dirty="0">
                <a:latin typeface="Segoe UI" panose="020B0502040204020203" pitchFamily="34" charset="0"/>
                <a:cs typeface="Segoe UI" panose="020B0502040204020203" pitchFamily="34" charset="0"/>
              </a:rPr>
              <a:t>How much notice do employers need? </a:t>
            </a:r>
          </a:p>
          <a:p>
            <a:pPr marL="0" indent="0">
              <a:buNone/>
            </a:pPr>
            <a:r>
              <a:rPr lang="en-GB" sz="1800" dirty="0">
                <a:latin typeface="Segoe UI" panose="020B0502040204020203" pitchFamily="34" charset="0"/>
                <a:cs typeface="Segoe UI" panose="020B0502040204020203" pitchFamily="34" charset="0"/>
              </a:rPr>
              <a:t>What image represents the school but will also attract businesses to come and speak to the students?</a:t>
            </a:r>
          </a:p>
          <a:p>
            <a:pPr marL="0" indent="0">
              <a:buNone/>
            </a:pPr>
            <a:r>
              <a:rPr lang="en-GB" sz="1800" dirty="0">
                <a:latin typeface="Segoe UI" panose="020B0502040204020203" pitchFamily="34" charset="0"/>
                <a:cs typeface="Segoe UI" panose="020B0502040204020203" pitchFamily="34" charset="0"/>
              </a:rPr>
              <a:t>What should the heading be? What will catch businesses attention?</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864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70890" y="293463"/>
            <a:ext cx="11521110" cy="1369793"/>
          </a:xfrm>
        </p:spPr>
        <p:txBody>
          <a:bodyPr/>
          <a:lstStyle/>
          <a:p>
            <a:r>
              <a:rPr lang="en-GB" dirty="0">
                <a:latin typeface="Segoe UI" panose="020B0502040204020203" pitchFamily="34" charset="0"/>
                <a:cs typeface="Segoe UI" panose="020B0502040204020203" pitchFamily="34" charset="0"/>
              </a:rPr>
              <a:t>Activity</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10"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670890" y="1909011"/>
            <a:ext cx="11521109" cy="545110"/>
          </a:xfrm>
        </p:spPr>
        <p:txBody>
          <a:bodyPr>
            <a:normAutofit/>
          </a:bodyPr>
          <a:lstStyle/>
          <a:p>
            <a:pPr marL="0" indent="0">
              <a:buNone/>
            </a:pPr>
            <a:r>
              <a:rPr lang="en-GB" sz="2000" dirty="0">
                <a:latin typeface="Segoe UI" panose="020B0502040204020203" pitchFamily="34" charset="0"/>
                <a:cs typeface="Segoe UI" panose="020B0502040204020203" pitchFamily="34" charset="0"/>
              </a:rPr>
              <a:t>Client presentation, each agency will </a:t>
            </a:r>
            <a:r>
              <a:rPr lang="en-GB" sz="2000" b="1" dirty="0">
                <a:solidFill>
                  <a:srgbClr val="4EC1C4"/>
                </a:solidFill>
                <a:latin typeface="Segoe UI" panose="020B0502040204020203" pitchFamily="34" charset="0"/>
                <a:cs typeface="Segoe UI" panose="020B0502040204020203" pitchFamily="34" charset="0"/>
              </a:rPr>
              <a:t>pitch</a:t>
            </a:r>
            <a:r>
              <a:rPr lang="en-GB" sz="2000" dirty="0">
                <a:latin typeface="Segoe UI" panose="020B0502040204020203" pitchFamily="34" charset="0"/>
                <a:cs typeface="Segoe UI" panose="020B0502040204020203" pitchFamily="34" charset="0"/>
              </a:rPr>
              <a:t> their project to the class with the following information:</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966590" y="2933528"/>
            <a:ext cx="6676156" cy="1693005"/>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Segoe UI" panose="020B0502040204020203" pitchFamily="34" charset="0"/>
                <a:cs typeface="Segoe UI" panose="020B0502040204020203" pitchFamily="34" charset="0"/>
              </a:rPr>
              <a:t>Agency Name</a:t>
            </a:r>
          </a:p>
          <a:p>
            <a:pPr marL="0" indent="0">
              <a:buNone/>
            </a:pPr>
            <a:r>
              <a:rPr lang="en-GB" sz="2000" dirty="0">
                <a:latin typeface="Segoe UI" panose="020B0502040204020203" pitchFamily="34" charset="0"/>
                <a:cs typeface="Segoe UI" panose="020B0502040204020203" pitchFamily="34" charset="0"/>
              </a:rPr>
              <a:t>Agency Roles</a:t>
            </a:r>
          </a:p>
          <a:p>
            <a:pPr marL="0" indent="0">
              <a:buNone/>
            </a:pPr>
            <a:r>
              <a:rPr lang="en-GB" sz="2000" dirty="0">
                <a:latin typeface="Segoe UI" panose="020B0502040204020203" pitchFamily="34" charset="0"/>
                <a:cs typeface="Segoe UI" panose="020B0502040204020203" pitchFamily="34" charset="0"/>
              </a:rPr>
              <a:t>Show the flyer, tell the class how you chose the following:</a:t>
            </a: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3"/>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E792F656-26C3-4C9B-8E42-1B1412D8BA47}"/>
              </a:ext>
            </a:extLst>
          </p:cNvPr>
          <p:cNvSpPr/>
          <p:nvPr/>
        </p:nvSpPr>
        <p:spPr>
          <a:xfrm>
            <a:off x="1346819" y="4337173"/>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56B1D30-4353-48F6-8177-31CE2CDCA851}"/>
              </a:ext>
            </a:extLst>
          </p:cNvPr>
          <p:cNvSpPr/>
          <p:nvPr/>
        </p:nvSpPr>
        <p:spPr>
          <a:xfrm>
            <a:off x="1342389" y="525409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6625341-74C8-496A-8472-6CE7028F86E8}"/>
              </a:ext>
            </a:extLst>
          </p:cNvPr>
          <p:cNvSpPr/>
          <p:nvPr/>
        </p:nvSpPr>
        <p:spPr>
          <a:xfrm>
            <a:off x="1348879" y="4626533"/>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3F94E5B-C85C-4C0E-AFF6-A80573467066}"/>
              </a:ext>
            </a:extLst>
          </p:cNvPr>
          <p:cNvSpPr/>
          <p:nvPr/>
        </p:nvSpPr>
        <p:spPr>
          <a:xfrm>
            <a:off x="1348879" y="4939379"/>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6F4AF44-0CBF-4351-8033-7684E222211D}"/>
              </a:ext>
            </a:extLst>
          </p:cNvPr>
          <p:cNvSpPr/>
          <p:nvPr/>
        </p:nvSpPr>
        <p:spPr>
          <a:xfrm>
            <a:off x="1342389" y="553571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5462E0C7-931D-4AFC-A20A-61881D0B7190}"/>
              </a:ext>
            </a:extLst>
          </p:cNvPr>
          <p:cNvSpPr/>
          <p:nvPr/>
        </p:nvSpPr>
        <p:spPr>
          <a:xfrm>
            <a:off x="1587689" y="4167705"/>
            <a:ext cx="9248633" cy="1631216"/>
          </a:xfrm>
          <a:prstGeom prst="rect">
            <a:avLst/>
          </a:prstGeom>
        </p:spPr>
        <p:txBody>
          <a:bodyPr wrap="square" numCol="1">
            <a:spAutoFit/>
          </a:bodyPr>
          <a:lstStyle/>
          <a:p>
            <a:r>
              <a:rPr lang="en-GB" sz="2000" dirty="0">
                <a:latin typeface="Segoe UI" panose="020B0502040204020203" pitchFamily="34" charset="0"/>
                <a:cs typeface="Segoe UI" panose="020B0502040204020203" pitchFamily="34" charset="0"/>
              </a:rPr>
              <a:t>The headline</a:t>
            </a:r>
          </a:p>
          <a:p>
            <a:r>
              <a:rPr lang="en-GB" sz="2000" dirty="0">
                <a:latin typeface="Segoe UI" panose="020B0502040204020203" pitchFamily="34" charset="0"/>
                <a:cs typeface="Segoe UI" panose="020B0502040204020203" pitchFamily="34" charset="0"/>
              </a:rPr>
              <a:t>The time of the event and when you would start to promote it, and why</a:t>
            </a:r>
          </a:p>
          <a:p>
            <a:r>
              <a:rPr lang="en-GB" sz="2000" dirty="0">
                <a:latin typeface="Segoe UI" panose="020B0502040204020203" pitchFamily="34" charset="0"/>
                <a:cs typeface="Segoe UI" panose="020B0502040204020203" pitchFamily="34" charset="0"/>
              </a:rPr>
              <a:t>The image</a:t>
            </a:r>
          </a:p>
          <a:p>
            <a:r>
              <a:rPr lang="en-GB" sz="2000" dirty="0">
                <a:latin typeface="Segoe UI" panose="020B0502040204020203" pitchFamily="34" charset="0"/>
                <a:cs typeface="Segoe UI" panose="020B0502040204020203" pitchFamily="34" charset="0"/>
              </a:rPr>
              <a:t>Read out one of your examples: the email, the social media or press release</a:t>
            </a:r>
          </a:p>
          <a:p>
            <a:r>
              <a:rPr lang="en-GB" sz="2000" dirty="0">
                <a:latin typeface="Segoe UI" panose="020B0502040204020203" pitchFamily="34" charset="0"/>
                <a:cs typeface="Segoe UI" panose="020B0502040204020203" pitchFamily="34" charset="0"/>
              </a:rPr>
              <a:t>How are you going to measure the success?</a:t>
            </a:r>
          </a:p>
        </p:txBody>
      </p:sp>
    </p:spTree>
    <p:extLst>
      <p:ext uri="{BB962C8B-B14F-4D97-AF65-F5344CB8AC3E}">
        <p14:creationId xmlns:p14="http://schemas.microsoft.com/office/powerpoint/2010/main" val="390220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64023"/>
            <a:ext cx="11817182" cy="887699"/>
          </a:xfrm>
        </p:spPr>
        <p:txBody>
          <a:bodyPr>
            <a:noAutofit/>
          </a:bodyPr>
          <a:lstStyle/>
          <a:p>
            <a:pPr marL="0" indent="0">
              <a:buNone/>
            </a:pPr>
            <a:r>
              <a:rPr lang="en-GB" sz="3600" dirty="0">
                <a:latin typeface="Segoe UI" panose="020B0502040204020203" pitchFamily="34" charset="0"/>
                <a:cs typeface="Segoe UI" panose="020B0502040204020203" pitchFamily="34" charset="0"/>
              </a:rPr>
              <a:t>Pathways into the Creative and Digital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01A0C0C4-E93D-4EB8-B3E1-0AF43FEDB5DB}"/>
              </a:ext>
            </a:extLst>
          </p:cNvPr>
          <p:cNvSpPr txBox="1"/>
          <p:nvPr/>
        </p:nvSpPr>
        <p:spPr>
          <a:xfrm>
            <a:off x="8596933" y="6393977"/>
            <a:ext cx="3595067"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2760037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72444" y="5411329"/>
            <a:ext cx="11427828" cy="1323439"/>
          </a:xfrm>
          <a:prstGeom prst="rect">
            <a:avLst/>
          </a:prstGeom>
        </p:spPr>
        <p:txBody>
          <a:bodyPr wrap="square" numCol="2">
            <a:spAutoFit/>
          </a:bodyPr>
          <a:lstStyle/>
          <a:p>
            <a:r>
              <a:rPr lang="en-GB" sz="2000"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www.screenskills.com</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www.lcbdepot.co.uk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www.creativeleics.co.uk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5">
                  <a:extLst>
                    <a:ext uri="{A12FA001-AC4F-418D-AE19-62706E023703}">
                      <ahyp:hlinkClr xmlns:ahyp="http://schemas.microsoft.com/office/drawing/2018/hyperlinkcolor" val="tx"/>
                    </a:ext>
                  </a:extLst>
                </a:hlinkClick>
              </a:rPr>
              <a:t>www.bubble-jobs.co.uk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6">
                  <a:extLst>
                    <a:ext uri="{A12FA001-AC4F-418D-AE19-62706E023703}">
                      <ahyp:hlinkClr xmlns:ahyp="http://schemas.microsoft.com/office/drawing/2018/hyperlinkcolor" val="tx"/>
                    </a:ext>
                  </a:extLst>
                </a:hlinkClick>
              </a:rPr>
              <a:t>www.getintotheatre.org</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7">
                  <a:extLst>
                    <a:ext uri="{A12FA001-AC4F-418D-AE19-62706E023703}">
                      <ahyp:hlinkClr xmlns:ahyp="http://schemas.microsoft.com/office/drawing/2018/hyperlinkcolor" val="tx"/>
                    </a:ext>
                  </a:extLst>
                </a:hlinkClick>
              </a:rPr>
              <a:t>www.technojobs.co.uk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8">
                  <a:extLst>
                    <a:ext uri="{A12FA001-AC4F-418D-AE19-62706E023703}">
                      <ahyp:hlinkClr xmlns:ahyp="http://schemas.microsoft.com/office/drawing/2018/hyperlinkcolor" val="tx"/>
                    </a:ext>
                  </a:extLst>
                </a:hlinkClick>
              </a:rPr>
              <a:t>www.ccskills.org.uk</a:t>
            </a:r>
            <a:endParaRPr lang="en-GB" sz="2000" dirty="0">
              <a:latin typeface="Segoe UI" panose="020B0502040204020203" pitchFamily="34" charset="0"/>
              <a:cs typeface="Segoe UI" panose="020B0502040204020203" pitchFamily="34" charset="0"/>
            </a:endParaRPr>
          </a:p>
        </p:txBody>
      </p:sp>
      <p:sp>
        <p:nvSpPr>
          <p:cNvPr id="4" name="Oval 3">
            <a:extLst>
              <a:ext uri="{FF2B5EF4-FFF2-40B4-BE49-F238E27FC236}">
                <a16:creationId xmlns:a16="http://schemas.microsoft.com/office/drawing/2014/main" id="{0992159D-288C-4D16-825E-62B1561375BB}"/>
              </a:ext>
            </a:extLst>
          </p:cNvPr>
          <p:cNvSpPr/>
          <p:nvPr/>
        </p:nvSpPr>
        <p:spPr>
          <a:xfrm>
            <a:off x="757730" y="5575396"/>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757729" y="588785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757728" y="620030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AA28280-5957-47B6-A583-E987F6358D08}"/>
              </a:ext>
            </a:extLst>
          </p:cNvPr>
          <p:cNvSpPr/>
          <p:nvPr/>
        </p:nvSpPr>
        <p:spPr>
          <a:xfrm>
            <a:off x="6386205" y="5575396"/>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9A93BEED-BCAA-4A7B-A566-A2FC9F0A6BA5}"/>
              </a:ext>
            </a:extLst>
          </p:cNvPr>
          <p:cNvSpPr/>
          <p:nvPr/>
        </p:nvSpPr>
        <p:spPr>
          <a:xfrm>
            <a:off x="6386205" y="588785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46A43166-A02C-4669-BE2B-9BA4E1EF66C8}"/>
              </a:ext>
            </a:extLst>
          </p:cNvPr>
          <p:cNvSpPr/>
          <p:nvPr/>
        </p:nvSpPr>
        <p:spPr>
          <a:xfrm>
            <a:off x="757727" y="6512764"/>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2438F2D-C738-44D4-B913-D6D21109A1AC}"/>
              </a:ext>
            </a:extLst>
          </p:cNvPr>
          <p:cNvSpPr/>
          <p:nvPr/>
        </p:nvSpPr>
        <p:spPr>
          <a:xfrm>
            <a:off x="6386204" y="620030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30" grpId="0" animBg="1"/>
      <p:bldP spid="32" grpId="0" animBg="1"/>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34466" y="3534732"/>
            <a:ext cx="6096000" cy="2862322"/>
          </a:xfrm>
          <a:prstGeom prst="rect">
            <a:avLst/>
          </a:prstGeom>
        </p:spPr>
        <p:txBody>
          <a:bodyPr>
            <a:spAutoFit/>
          </a:bodyPr>
          <a:lstStyle/>
          <a:p>
            <a:r>
              <a:rPr lang="en-GB" dirty="0" err="1">
                <a:latin typeface="Segoe UI" panose="020B0502040204020203" pitchFamily="34" charset="0"/>
                <a:cs typeface="Segoe UI" panose="020B0502040204020203" pitchFamily="34" charset="0"/>
              </a:rPr>
              <a:t>CloudCall</a:t>
            </a:r>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Adder Technology</a:t>
            </a:r>
          </a:p>
          <a:p>
            <a:r>
              <a:rPr lang="en-GB" dirty="0">
                <a:latin typeface="Segoe UI" panose="020B0502040204020203" pitchFamily="34" charset="0"/>
                <a:cs typeface="Segoe UI" panose="020B0502040204020203" pitchFamily="34" charset="0"/>
              </a:rPr>
              <a:t>Opus Trust Communications</a:t>
            </a:r>
          </a:p>
          <a:p>
            <a:r>
              <a:rPr lang="en-GB" dirty="0">
                <a:latin typeface="Segoe UI" panose="020B0502040204020203" pitchFamily="34" charset="0"/>
                <a:cs typeface="Segoe UI" panose="020B0502040204020203" pitchFamily="34" charset="0"/>
              </a:rPr>
              <a:t>Rare Ltd</a:t>
            </a:r>
          </a:p>
          <a:p>
            <a:r>
              <a:rPr lang="en-GB" dirty="0" err="1">
                <a:latin typeface="Segoe UI" panose="020B0502040204020203" pitchFamily="34" charset="0"/>
                <a:cs typeface="Segoe UI" panose="020B0502040204020203" pitchFamily="34" charset="0"/>
              </a:rPr>
              <a:t>Affixxius</a:t>
            </a:r>
            <a:r>
              <a:rPr lang="en-GB" dirty="0">
                <a:latin typeface="Segoe UI" panose="020B0502040204020203" pitchFamily="34" charset="0"/>
                <a:cs typeface="Segoe UI" panose="020B0502040204020203" pitchFamily="34" charset="0"/>
              </a:rPr>
              <a:t> Films</a:t>
            </a:r>
          </a:p>
          <a:p>
            <a:r>
              <a:rPr lang="en-GB" dirty="0">
                <a:latin typeface="Segoe UI" panose="020B0502040204020203" pitchFamily="34" charset="0"/>
                <a:cs typeface="Segoe UI" panose="020B0502040204020203" pitchFamily="34" charset="0"/>
              </a:rPr>
              <a:t>Soar Valley Press</a:t>
            </a:r>
          </a:p>
          <a:p>
            <a:r>
              <a:rPr lang="en-GB" dirty="0">
                <a:latin typeface="Segoe UI" panose="020B0502040204020203" pitchFamily="34" charset="0"/>
                <a:cs typeface="Segoe UI" panose="020B0502040204020203" pitchFamily="34" charset="0"/>
              </a:rPr>
              <a:t>Seed Creativity</a:t>
            </a:r>
          </a:p>
          <a:p>
            <a:r>
              <a:rPr lang="en-GB" dirty="0">
                <a:latin typeface="Segoe UI" panose="020B0502040204020203" pitchFamily="34" charset="0"/>
                <a:cs typeface="Segoe UI" panose="020B0502040204020203" pitchFamily="34" charset="0"/>
              </a:rPr>
              <a:t>Creative 62</a:t>
            </a:r>
          </a:p>
          <a:p>
            <a:r>
              <a:rPr lang="en-GB" dirty="0">
                <a:latin typeface="Segoe UI" panose="020B0502040204020203" pitchFamily="34" charset="0"/>
                <a:cs typeface="Segoe UI" panose="020B0502040204020203" pitchFamily="34" charset="0"/>
              </a:rPr>
              <a:t>Colab Creation</a:t>
            </a:r>
          </a:p>
          <a:p>
            <a:r>
              <a:rPr lang="en-GB" dirty="0" err="1">
                <a:latin typeface="Segoe UI" panose="020B0502040204020203" pitchFamily="34" charset="0"/>
                <a:cs typeface="Segoe UI" panose="020B0502040204020203" pitchFamily="34" charset="0"/>
              </a:rPr>
              <a:t>Checkland</a:t>
            </a:r>
            <a:r>
              <a:rPr lang="en-GB" dirty="0">
                <a:latin typeface="Segoe UI" panose="020B0502040204020203" pitchFamily="34" charset="0"/>
                <a:cs typeface="Segoe UI" panose="020B0502040204020203" pitchFamily="34" charset="0"/>
              </a:rPr>
              <a:t> </a:t>
            </a:r>
            <a:r>
              <a:rPr lang="en-GB" dirty="0" err="1">
                <a:latin typeface="Segoe UI" panose="020B0502040204020203" pitchFamily="34" charset="0"/>
                <a:cs typeface="Segoe UI" panose="020B0502040204020203" pitchFamily="34" charset="0"/>
              </a:rPr>
              <a:t>Kindleysides</a:t>
            </a:r>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6176599" y="3429000"/>
            <a:ext cx="6096000" cy="3170099"/>
          </a:xfrm>
          <a:prstGeom prst="rect">
            <a:avLst/>
          </a:prstGeom>
        </p:spPr>
        <p:txBody>
          <a:bodyPr wrap="square" numCol="1">
            <a:spAutoFit/>
          </a:bodyPr>
          <a:lstStyle/>
          <a:p>
            <a:r>
              <a:rPr lang="en-GB" sz="2000" dirty="0" err="1">
                <a:latin typeface="Segoe UI" panose="020B0502040204020203" pitchFamily="34" charset="0"/>
                <a:cs typeface="Segoe UI" panose="020B0502040204020203" pitchFamily="34" charset="0"/>
              </a:rPr>
              <a:t>Jadu</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Standout Design</a:t>
            </a:r>
          </a:p>
          <a:p>
            <a:r>
              <a:rPr lang="en-GB" sz="2000" dirty="0">
                <a:latin typeface="Segoe UI" panose="020B0502040204020203" pitchFamily="34" charset="0"/>
                <a:cs typeface="Segoe UI" panose="020B0502040204020203" pitchFamily="34" charset="0"/>
              </a:rPr>
              <a:t>Champions (UK) Plc</a:t>
            </a:r>
          </a:p>
          <a:p>
            <a:r>
              <a:rPr lang="en-GB" sz="2000" dirty="0" err="1">
                <a:latin typeface="Segoe UI" panose="020B0502040204020203" pitchFamily="34" charset="0"/>
                <a:cs typeface="Segoe UI" panose="020B0502040204020203" pitchFamily="34" charset="0"/>
              </a:rPr>
              <a:t>Anicca</a:t>
            </a:r>
            <a:r>
              <a:rPr lang="en-GB" sz="2000" dirty="0">
                <a:latin typeface="Segoe UI" panose="020B0502040204020203" pitchFamily="34" charset="0"/>
                <a:cs typeface="Segoe UI" panose="020B0502040204020203" pitchFamily="34" charset="0"/>
              </a:rPr>
              <a:t> Digital</a:t>
            </a:r>
          </a:p>
          <a:p>
            <a:r>
              <a:rPr lang="en-GB" sz="2000" dirty="0">
                <a:latin typeface="Segoe UI" panose="020B0502040204020203" pitchFamily="34" charset="0"/>
                <a:cs typeface="Segoe UI" panose="020B0502040204020203" pitchFamily="34" charset="0"/>
              </a:rPr>
              <a:t>Rock Kitchen Harris</a:t>
            </a:r>
          </a:p>
          <a:p>
            <a:r>
              <a:rPr lang="en-GB" sz="2000" dirty="0">
                <a:latin typeface="Segoe UI" panose="020B0502040204020203" pitchFamily="34" charset="0"/>
                <a:cs typeface="Segoe UI" panose="020B0502040204020203" pitchFamily="34" charset="0"/>
              </a:rPr>
              <a:t>Trident</a:t>
            </a:r>
          </a:p>
          <a:p>
            <a:r>
              <a:rPr lang="en-GB" sz="2000" dirty="0">
                <a:latin typeface="Segoe UI" panose="020B0502040204020203" pitchFamily="34" charset="0"/>
                <a:cs typeface="Segoe UI" panose="020B0502040204020203" pitchFamily="34" charset="0"/>
              </a:rPr>
              <a:t>Phoenix Arts Centre</a:t>
            </a:r>
          </a:p>
          <a:p>
            <a:r>
              <a:rPr lang="en-GB" sz="2000" dirty="0">
                <a:latin typeface="Segoe UI" panose="020B0502040204020203" pitchFamily="34" charset="0"/>
                <a:cs typeface="Segoe UI" panose="020B0502040204020203" pitchFamily="34" charset="0"/>
              </a:rPr>
              <a:t>ESL UK</a:t>
            </a:r>
          </a:p>
          <a:p>
            <a:r>
              <a:rPr lang="en-GB" sz="2000" dirty="0">
                <a:latin typeface="Segoe UI" panose="020B0502040204020203" pitchFamily="34" charset="0"/>
                <a:cs typeface="Segoe UI" panose="020B0502040204020203" pitchFamily="34" charset="0"/>
              </a:rPr>
              <a:t>Go Inspire</a:t>
            </a:r>
          </a:p>
          <a:p>
            <a:endParaRPr lang="en-GB" sz="2000" dirty="0">
              <a:latin typeface="Segoe UI" panose="020B0502040204020203" pitchFamily="34" charset="0"/>
              <a:cs typeface="Segoe UI" panose="020B0502040204020203" pitchFamily="34" charset="0"/>
            </a:endParaRP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1" name="Oval 70">
            <a:extLst>
              <a:ext uri="{FF2B5EF4-FFF2-40B4-BE49-F238E27FC236}">
                <a16:creationId xmlns:a16="http://schemas.microsoft.com/office/drawing/2014/main" id="{51618C96-B1C9-46EB-897C-12F85976054E}"/>
              </a:ext>
            </a:extLst>
          </p:cNvPr>
          <p:cNvSpPr/>
          <p:nvPr/>
        </p:nvSpPr>
        <p:spPr>
          <a:xfrm>
            <a:off x="5971135" y="3594860"/>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0013713-6911-49A9-86A0-634C1E6A89F1}"/>
              </a:ext>
            </a:extLst>
          </p:cNvPr>
          <p:cNvSpPr/>
          <p:nvPr/>
        </p:nvSpPr>
        <p:spPr>
          <a:xfrm>
            <a:off x="5969073" y="419890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5969073" y="388224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5969076" y="4523593"/>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5969073" y="4808360"/>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5969073" y="5112436"/>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854EFC63-FF46-4394-ABF1-B584ABE4E3FC}"/>
              </a:ext>
            </a:extLst>
          </p:cNvPr>
          <p:cNvSpPr/>
          <p:nvPr/>
        </p:nvSpPr>
        <p:spPr>
          <a:xfrm>
            <a:off x="5969073" y="5435984"/>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F66FEEDD-DA94-471D-8388-45DB8B4495F4}"/>
              </a:ext>
            </a:extLst>
          </p:cNvPr>
          <p:cNvSpPr/>
          <p:nvPr/>
        </p:nvSpPr>
        <p:spPr>
          <a:xfrm>
            <a:off x="5975862" y="5728922"/>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4B2F95F8-1DA5-4BF0-8226-1CFCDA650210}"/>
              </a:ext>
            </a:extLst>
          </p:cNvPr>
          <p:cNvSpPr/>
          <p:nvPr/>
        </p:nvSpPr>
        <p:spPr>
          <a:xfrm>
            <a:off x="5969073" y="603654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FEAE6B3-C368-4E32-84F0-91FE42F73E84}"/>
              </a:ext>
            </a:extLst>
          </p:cNvPr>
          <p:cNvSpPr/>
          <p:nvPr/>
        </p:nvSpPr>
        <p:spPr>
          <a:xfrm>
            <a:off x="771550" y="3950672"/>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9EAA1B8A-4FAB-4CAB-A693-DBDC89FADA23}"/>
              </a:ext>
            </a:extLst>
          </p:cNvPr>
          <p:cNvSpPr/>
          <p:nvPr/>
        </p:nvSpPr>
        <p:spPr>
          <a:xfrm>
            <a:off x="771550" y="363401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2D5E1953-8064-4C89-8796-68E0DCD607D7}"/>
              </a:ext>
            </a:extLst>
          </p:cNvPr>
          <p:cNvSpPr/>
          <p:nvPr/>
        </p:nvSpPr>
        <p:spPr>
          <a:xfrm>
            <a:off x="771550" y="424647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897E4690-2FA9-4AC6-A07B-96572FEBAC87}"/>
              </a:ext>
            </a:extLst>
          </p:cNvPr>
          <p:cNvSpPr/>
          <p:nvPr/>
        </p:nvSpPr>
        <p:spPr>
          <a:xfrm>
            <a:off x="771550" y="4523593"/>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FBAB8F67-4019-400F-AC03-6E258BDD8A46}"/>
              </a:ext>
            </a:extLst>
          </p:cNvPr>
          <p:cNvSpPr/>
          <p:nvPr/>
        </p:nvSpPr>
        <p:spPr>
          <a:xfrm>
            <a:off x="772984" y="478626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0C4B441E-9D49-48B5-A0A0-ED45F2BA2C3B}"/>
              </a:ext>
            </a:extLst>
          </p:cNvPr>
          <p:cNvSpPr/>
          <p:nvPr/>
        </p:nvSpPr>
        <p:spPr>
          <a:xfrm>
            <a:off x="771550" y="5050635"/>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CA1CFDD4-B9F1-45C2-8021-BFA43C4EEFFC}"/>
              </a:ext>
            </a:extLst>
          </p:cNvPr>
          <p:cNvSpPr/>
          <p:nvPr/>
        </p:nvSpPr>
        <p:spPr>
          <a:xfrm>
            <a:off x="778339" y="532394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F5817B16-0858-4634-9233-8E89A80188CC}"/>
              </a:ext>
            </a:extLst>
          </p:cNvPr>
          <p:cNvSpPr/>
          <p:nvPr/>
        </p:nvSpPr>
        <p:spPr>
          <a:xfrm>
            <a:off x="778339" y="5597257"/>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22288DFE-90A5-4483-8C22-F0904A308C2C}"/>
              </a:ext>
            </a:extLst>
          </p:cNvPr>
          <p:cNvSpPr/>
          <p:nvPr/>
        </p:nvSpPr>
        <p:spPr>
          <a:xfrm>
            <a:off x="779773" y="586154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FA74D4-F84B-4EAE-AB9B-6ACE9FE1580E}"/>
              </a:ext>
            </a:extLst>
          </p:cNvPr>
          <p:cNvSpPr/>
          <p:nvPr/>
        </p:nvSpPr>
        <p:spPr>
          <a:xfrm>
            <a:off x="774773" y="6161736"/>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51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3">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3">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xEl>
                                              <p:pRg st="8" end="8"/>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xEl>
                                              <p:pRg st="9" end="9"/>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7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7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2">
                                            <p:txEl>
                                              <p:pRg st="1" end="1"/>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7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7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2">
                                            <p:txEl>
                                              <p:pRg st="3" end="3"/>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75"/>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32">
                                            <p:txEl>
                                              <p:pRg st="4" end="4"/>
                                            </p:txEl>
                                          </p:spTgt>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7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32">
                                            <p:txEl>
                                              <p:pRg st="5" end="5"/>
                                            </p:txEl>
                                          </p:spTgt>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27"/>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32">
                                            <p:txEl>
                                              <p:pRg st="6" end="6"/>
                                            </p:txEl>
                                          </p:spTgt>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2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32">
                                            <p:txEl>
                                              <p:pRg st="7" end="7"/>
                                            </p:txEl>
                                          </p:spTgt>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9"/>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27" grpId="0" animBg="1"/>
      <p:bldP spid="28" grpId="0" animBg="1"/>
      <p:bldP spid="29" grpId="0" animBg="1"/>
      <p:bldP spid="30" grpId="0" animBg="1"/>
      <p:bldP spid="31" grpId="0" animBg="1"/>
      <p:bldP spid="33" grpId="0" animBg="1"/>
      <p:bldP spid="34" grpId="0" animBg="1"/>
      <p:bldP spid="35" grpId="0" animBg="1"/>
      <p:bldP spid="36" grpId="0" animBg="1"/>
      <p:bldP spid="37" grpId="0" animBg="1"/>
      <p:bldP spid="38" grpId="0" animBg="1"/>
      <p:bldP spid="39" grpId="0" animBg="1"/>
      <p:bldP spid="4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FCB06DBE-962C-4863-B556-2295F83D08CA}"/>
              </a:ext>
            </a:extLst>
          </p:cNvPr>
          <p:cNvSpPr/>
          <p:nvPr/>
        </p:nvSpPr>
        <p:spPr>
          <a:xfrm>
            <a:off x="9896474" y="347662"/>
            <a:ext cx="314325" cy="314325"/>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69B42FB8-003E-4067-B675-13869C2FD902}"/>
              </a:ext>
            </a:extLst>
          </p:cNvPr>
          <p:cNvSpPr/>
          <p:nvPr/>
        </p:nvSpPr>
        <p:spPr>
          <a:xfrm>
            <a:off x="10572749" y="347662"/>
            <a:ext cx="314325" cy="314325"/>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A509C381-0B43-4333-BE19-403690A83757}"/>
              </a:ext>
            </a:extLst>
          </p:cNvPr>
          <p:cNvSpPr/>
          <p:nvPr/>
        </p:nvSpPr>
        <p:spPr>
          <a:xfrm>
            <a:off x="11249024" y="347662"/>
            <a:ext cx="314325" cy="314325"/>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673008" y="5202495"/>
            <a:ext cx="3733177"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13" name="TextBox 12">
            <a:extLst>
              <a:ext uri="{FF2B5EF4-FFF2-40B4-BE49-F238E27FC236}">
                <a16:creationId xmlns:a16="http://schemas.microsoft.com/office/drawing/2014/main" id="{27FF916B-699B-4FD4-B60C-6EC3EDE2A42E}"/>
              </a:ext>
            </a:extLst>
          </p:cNvPr>
          <p:cNvSpPr txBox="1"/>
          <p:nvPr/>
        </p:nvSpPr>
        <p:spPr>
          <a:xfrm>
            <a:off x="1162050" y="4002166"/>
            <a:ext cx="11029949" cy="1015663"/>
          </a:xfrm>
          <a:prstGeom prst="rect">
            <a:avLst/>
          </a:prstGeom>
          <a:noFill/>
        </p:spPr>
        <p:txBody>
          <a:bodyPr wrap="square" rtlCol="0">
            <a:spAutoFit/>
          </a:bodyPr>
          <a:lstStyle/>
          <a:p>
            <a:r>
              <a:rPr lang="en-GB" sz="6000" b="1" dirty="0">
                <a:latin typeface="Segoe UI" panose="020B0502040204020203" pitchFamily="34" charset="0"/>
                <a:cs typeface="Segoe UI" panose="020B0502040204020203" pitchFamily="34" charset="0"/>
              </a:rPr>
              <a:t>Visit www.llep.org.uk/wow </a:t>
            </a:r>
          </a:p>
        </p:txBody>
      </p:sp>
    </p:spTree>
    <p:extLst>
      <p:ext uri="{BB962C8B-B14F-4D97-AF65-F5344CB8AC3E}">
        <p14:creationId xmlns:p14="http://schemas.microsoft.com/office/powerpoint/2010/main" val="1599762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551597" y="2767322"/>
            <a:ext cx="11294660" cy="4351338"/>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The creative sector is about original ideas and products.</a:t>
            </a:r>
          </a:p>
          <a:p>
            <a:pPr marL="0" lvl="0" indent="0">
              <a:buNone/>
            </a:pPr>
            <a:r>
              <a:rPr lang="en-GB" sz="2000" dirty="0">
                <a:latin typeface="Segoe UI" panose="020B0502040204020203" pitchFamily="34" charset="0"/>
                <a:cs typeface="Segoe UI" panose="020B0502040204020203" pitchFamily="34" charset="0"/>
              </a:rPr>
              <a:t>It is often split into three distinct parts. Can you match the three parts to their descriptions?</a:t>
            </a:r>
          </a:p>
          <a:p>
            <a:pPr marL="457200" lvl="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Art  		A. Content created for digital platforms.</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Culture  		B. Creating objects, environments or experiences that are beautiful, 				interesting or bring enjoyment.</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Creative Media  	C. Literature, art, music, dance, theatre, etc., that represent the 					traditions or the way of life of a particular people or group.</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A0882E60-37A6-4C83-8423-9793C2B87983}"/>
              </a:ext>
            </a:extLst>
          </p:cNvPr>
          <p:cNvSpPr>
            <a:spLocks noGrp="1"/>
          </p:cNvSpPr>
          <p:nvPr>
            <p:ph type="title"/>
          </p:nvPr>
        </p:nvSpPr>
        <p:spPr>
          <a:xfrm>
            <a:off x="551597" y="329455"/>
            <a:ext cx="10515600" cy="1325563"/>
          </a:xfrm>
        </p:spPr>
        <p:txBody>
          <a:bodyPr/>
          <a:lstStyle/>
          <a:p>
            <a:r>
              <a:rPr lang="en-GB" dirty="0">
                <a:latin typeface="Segoe UI" panose="020B0502040204020203" pitchFamily="34" charset="0"/>
                <a:cs typeface="Segoe UI" panose="020B0502040204020203" pitchFamily="34" charset="0"/>
              </a:rPr>
              <a:t>What is Creative and Digital?</a:t>
            </a:r>
          </a:p>
        </p:txBody>
      </p:sp>
      <p:pic>
        <p:nvPicPr>
          <p:cNvPr id="8" name="Picture 7" descr="A picture containing chart&#10;&#10;Description automatically generated">
            <a:extLst>
              <a:ext uri="{FF2B5EF4-FFF2-40B4-BE49-F238E27FC236}">
                <a16:creationId xmlns:a16="http://schemas.microsoft.com/office/drawing/2014/main" id="{71E09274-8781-4BF8-B8C1-A6ECB4AC7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38202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551597" y="2767322"/>
            <a:ext cx="11294660" cy="4351338"/>
          </a:xfrm>
        </p:spPr>
        <p:txBody>
          <a:bodyPr>
            <a:normAutofit/>
          </a:bodyPr>
          <a:lstStyle/>
          <a:p>
            <a:pPr marL="0" indent="0">
              <a:buNone/>
            </a:pPr>
            <a:r>
              <a:rPr lang="en-GB" sz="2000" dirty="0">
                <a:latin typeface="Segoe UI" panose="020B0502040204020203" pitchFamily="34" charset="0"/>
                <a:cs typeface="Segoe UI" panose="020B0502040204020203" pitchFamily="34" charset="0"/>
              </a:rPr>
              <a:t>It is often split into three distinct parts. Answers:</a:t>
            </a:r>
          </a:p>
          <a:p>
            <a:pPr marL="457200" lvl="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Art 			B. Creating objects, environments or experiences that are beautiful, 				interesting or bring enjoyment.</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Culture 		C. Literature, art, music, dance, theatre, etc., that represent the 					traditions or the way of life of a particular people or group.</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a:p>
            <a:pPr marL="457200" indent="-457200">
              <a:buFont typeface="+mj-lt"/>
              <a:buAutoNum type="arabicPeriod"/>
            </a:pPr>
            <a:r>
              <a:rPr lang="en-GB" sz="2000" dirty="0">
                <a:latin typeface="Segoe UI" panose="020B0502040204020203" pitchFamily="34" charset="0"/>
                <a:cs typeface="Segoe UI" panose="020B0502040204020203" pitchFamily="34" charset="0"/>
              </a:rPr>
              <a:t>Creative Media 	A. Content created for digital platforms.</a:t>
            </a:r>
          </a:p>
          <a:p>
            <a:pPr marL="457200" indent="-457200">
              <a:buFont typeface="+mj-lt"/>
              <a:buAutoNum type="arabicPeriod"/>
            </a:pPr>
            <a:endParaRPr lang="en-GB" sz="2000" dirty="0">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A0882E60-37A6-4C83-8423-9793C2B87983}"/>
              </a:ext>
            </a:extLst>
          </p:cNvPr>
          <p:cNvSpPr>
            <a:spLocks noGrp="1"/>
          </p:cNvSpPr>
          <p:nvPr>
            <p:ph type="title"/>
          </p:nvPr>
        </p:nvSpPr>
        <p:spPr>
          <a:xfrm>
            <a:off x="551597" y="329455"/>
            <a:ext cx="10515600" cy="1325563"/>
          </a:xfrm>
        </p:spPr>
        <p:txBody>
          <a:bodyPr/>
          <a:lstStyle/>
          <a:p>
            <a:r>
              <a:rPr lang="en-GB" dirty="0">
                <a:latin typeface="Segoe UI" panose="020B0502040204020203" pitchFamily="34" charset="0"/>
                <a:cs typeface="Segoe UI" panose="020B0502040204020203" pitchFamily="34" charset="0"/>
              </a:rPr>
              <a:t>What is Creative and Digital?</a:t>
            </a:r>
          </a:p>
        </p:txBody>
      </p:sp>
      <p:pic>
        <p:nvPicPr>
          <p:cNvPr id="8" name="Picture 7" descr="A picture containing chart&#10;&#10;Description automatically generated">
            <a:extLst>
              <a:ext uri="{FF2B5EF4-FFF2-40B4-BE49-F238E27FC236}">
                <a16:creationId xmlns:a16="http://schemas.microsoft.com/office/drawing/2014/main" id="{71E09274-8781-4BF8-B8C1-A6ECB4AC7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208502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10223"/>
            <a:ext cx="7032158"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Creative and Digital 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lowchart: Connector 4">
            <a:extLst>
              <a:ext uri="{FF2B5EF4-FFF2-40B4-BE49-F238E27FC236}">
                <a16:creationId xmlns:a16="http://schemas.microsoft.com/office/drawing/2014/main" id="{7B2C8AA8-E504-4248-9239-28E9774F1E82}"/>
              </a:ext>
            </a:extLst>
          </p:cNvPr>
          <p:cNvSpPr/>
          <p:nvPr/>
        </p:nvSpPr>
        <p:spPr>
          <a:xfrm>
            <a:off x="9886950" y="352659"/>
            <a:ext cx="314325" cy="323202"/>
          </a:xfrm>
          <a:prstGeom prst="flowChartConnector">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a:extLst>
              <a:ext uri="{FF2B5EF4-FFF2-40B4-BE49-F238E27FC236}">
                <a16:creationId xmlns:a16="http://schemas.microsoft.com/office/drawing/2014/main" id="{AEA12434-99EF-451A-8C1F-C6AD7E4C01BF}"/>
              </a:ext>
            </a:extLst>
          </p:cNvPr>
          <p:cNvSpPr/>
          <p:nvPr/>
        </p:nvSpPr>
        <p:spPr>
          <a:xfrm>
            <a:off x="10554321" y="349968"/>
            <a:ext cx="314325" cy="323202"/>
          </a:xfrm>
          <a:prstGeom prst="flowChartConnector">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a:extLst>
              <a:ext uri="{FF2B5EF4-FFF2-40B4-BE49-F238E27FC236}">
                <a16:creationId xmlns:a16="http://schemas.microsoft.com/office/drawing/2014/main" id="{E760AF48-6B22-40CF-9835-F71FD9ED903D}"/>
              </a:ext>
            </a:extLst>
          </p:cNvPr>
          <p:cNvSpPr/>
          <p:nvPr/>
        </p:nvSpPr>
        <p:spPr>
          <a:xfrm>
            <a:off x="11221692" y="345440"/>
            <a:ext cx="314325" cy="323202"/>
          </a:xfrm>
          <a:prstGeom prst="flowChartConnector">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A1833A3-6327-42EF-B92B-5EB79F89B274}"/>
              </a:ext>
            </a:extLst>
          </p:cNvPr>
          <p:cNvSpPr txBox="1"/>
          <p:nvPr/>
        </p:nvSpPr>
        <p:spPr>
          <a:xfrm>
            <a:off x="8596933" y="6305286"/>
            <a:ext cx="3595067"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2" name="Online Media 1" title="Creative &amp; Digital (Subtitled) - LLEP World of Work">
            <a:hlinkClick r:id="" action="ppaction://media"/>
            <a:extLst>
              <a:ext uri="{FF2B5EF4-FFF2-40B4-BE49-F238E27FC236}">
                <a16:creationId xmlns:a16="http://schemas.microsoft.com/office/drawing/2014/main" id="{76D6CDB3-222B-4863-AB53-C634EB2D33D7}"/>
              </a:ext>
            </a:extLst>
          </p:cNvPr>
          <p:cNvPicPr>
            <a:picLocks noRot="1" noChangeAspect="1"/>
          </p:cNvPicPr>
          <p:nvPr>
            <a:videoFile r:link="rId1"/>
          </p:nvPr>
        </p:nvPicPr>
        <p:blipFill>
          <a:blip r:embed="rId3"/>
          <a:stretch>
            <a:fillRect/>
          </a:stretch>
        </p:blipFill>
        <p:spPr>
          <a:xfrm>
            <a:off x="2561534" y="1968295"/>
            <a:ext cx="7068931" cy="3993946"/>
          </a:xfrm>
          <a:prstGeom prst="rect">
            <a:avLst/>
          </a:prstGeom>
          <a:ln>
            <a:solidFill>
              <a:srgbClr val="81D3F0"/>
            </a:solidFill>
          </a:ln>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70890" y="293463"/>
            <a:ext cx="11521110" cy="1369793"/>
          </a:xfrm>
        </p:spPr>
        <p:txBody>
          <a:bodyPr/>
          <a:lstStyle/>
          <a:p>
            <a:r>
              <a:rPr lang="en-GB" dirty="0">
                <a:latin typeface="Segoe UI" panose="020B0502040204020203" pitchFamily="34" charset="0"/>
                <a:cs typeface="Segoe UI" panose="020B0502040204020203" pitchFamily="34" charset="0"/>
              </a:rPr>
              <a:t>What is Creative and Digital?</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10" y="-348445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670890" y="1909011"/>
            <a:ext cx="11521109" cy="545110"/>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Can anyone name any jobs in the creative and digital sectors?</a:t>
            </a:r>
          </a:p>
          <a:p>
            <a:pPr marL="0" indent="0" algn="ctr">
              <a:buNone/>
            </a:pPr>
            <a:endParaRPr lang="en-GB" sz="9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1280489" y="3429000"/>
            <a:ext cx="10301909" cy="1693005"/>
          </a:xfrm>
          <a:prstGeom prst="rect">
            <a:avLst/>
          </a:prstGeom>
        </p:spPr>
        <p:txBody>
          <a:bodyPr vert="horz" lIns="91440" tIns="45720" rIns="91440" bIns="45720" numCol="2"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n-GB" sz="1800" dirty="0">
                <a:latin typeface="Segoe UI" panose="020B0502040204020203" pitchFamily="34" charset="0"/>
                <a:cs typeface="Segoe UI" panose="020B0502040204020203" pitchFamily="34" charset="0"/>
              </a:rPr>
              <a:t>Design</a:t>
            </a:r>
          </a:p>
          <a:p>
            <a:pPr marL="0" lvl="0" indent="0">
              <a:buNone/>
            </a:pPr>
            <a:r>
              <a:rPr lang="en-GB" sz="1800" dirty="0">
                <a:latin typeface="Segoe UI" panose="020B0502040204020203" pitchFamily="34" charset="0"/>
                <a:cs typeface="Segoe UI" panose="020B0502040204020203" pitchFamily="34" charset="0"/>
              </a:rPr>
              <a:t>Film Production</a:t>
            </a:r>
          </a:p>
          <a:p>
            <a:pPr marL="0" lvl="0" indent="0">
              <a:buNone/>
            </a:pPr>
            <a:r>
              <a:rPr lang="en-GB" sz="1800" dirty="0">
                <a:latin typeface="Segoe UI" panose="020B0502040204020203" pitchFamily="34" charset="0"/>
                <a:cs typeface="Segoe UI" panose="020B0502040204020203" pitchFamily="34" charset="0"/>
              </a:rPr>
              <a:t>Video Production</a:t>
            </a:r>
          </a:p>
          <a:p>
            <a:pPr marL="0" lvl="0" indent="0">
              <a:buNone/>
            </a:pPr>
            <a:r>
              <a:rPr lang="en-GB" sz="1800" dirty="0">
                <a:latin typeface="Segoe UI" panose="020B0502040204020203" pitchFamily="34" charset="0"/>
                <a:cs typeface="Segoe UI" panose="020B0502040204020203" pitchFamily="34" charset="0"/>
              </a:rPr>
              <a:t>Social Media Marketing</a:t>
            </a:r>
          </a:p>
          <a:p>
            <a:pPr marL="0" lvl="0" indent="0">
              <a:buNone/>
            </a:pPr>
            <a:r>
              <a:rPr lang="en-GB" sz="1800" dirty="0">
                <a:latin typeface="Segoe UI" panose="020B0502040204020203" pitchFamily="34" charset="0"/>
                <a:cs typeface="Segoe UI" panose="020B0502040204020203" pitchFamily="34" charset="0"/>
              </a:rPr>
              <a:t>Advertising</a:t>
            </a:r>
          </a:p>
          <a:p>
            <a:pPr marL="0" lvl="0" indent="0">
              <a:buNone/>
            </a:pPr>
            <a:endParaRPr lang="en-GB" sz="1800" dirty="0">
              <a:latin typeface="Segoe UI" panose="020B0502040204020203" pitchFamily="34" charset="0"/>
              <a:cs typeface="Segoe UI" panose="020B0502040204020203" pitchFamily="34" charset="0"/>
            </a:endParaRPr>
          </a:p>
          <a:p>
            <a:pPr marL="0" lvl="0" indent="0">
              <a:buNone/>
            </a:pPr>
            <a:endParaRPr lang="en-GB" sz="1800" dirty="0">
              <a:latin typeface="Segoe UI" panose="020B0502040204020203" pitchFamily="34" charset="0"/>
              <a:cs typeface="Segoe UI" panose="020B0502040204020203" pitchFamily="34" charset="0"/>
            </a:endParaRPr>
          </a:p>
          <a:p>
            <a:pPr marL="0" lvl="0" indent="0">
              <a:buNone/>
            </a:pPr>
            <a:endParaRPr lang="en-GB" sz="1800" dirty="0">
              <a:latin typeface="Segoe UI" panose="020B0502040204020203" pitchFamily="34" charset="0"/>
              <a:cs typeface="Segoe UI" panose="020B0502040204020203" pitchFamily="34" charset="0"/>
            </a:endParaRPr>
          </a:p>
          <a:p>
            <a:pPr marL="0" lvl="0" indent="0">
              <a:buNone/>
            </a:pPr>
            <a:r>
              <a:rPr lang="en-GB" sz="1800" dirty="0">
                <a:latin typeface="Segoe UI" panose="020B0502040204020203" pitchFamily="34" charset="0"/>
                <a:cs typeface="Segoe UI" panose="020B0502040204020203" pitchFamily="34" charset="0"/>
              </a:rPr>
              <a:t>Music</a:t>
            </a:r>
          </a:p>
          <a:p>
            <a:pPr marL="0" lvl="0" indent="0">
              <a:buNone/>
            </a:pPr>
            <a:r>
              <a:rPr lang="en-GB" sz="1800" dirty="0">
                <a:latin typeface="Segoe UI" panose="020B0502040204020203" pitchFamily="34" charset="0"/>
                <a:cs typeface="Segoe UI" panose="020B0502040204020203" pitchFamily="34" charset="0"/>
              </a:rPr>
              <a:t>Crafts</a:t>
            </a:r>
          </a:p>
          <a:p>
            <a:pPr marL="0" lvl="0" indent="0">
              <a:buNone/>
            </a:pPr>
            <a:r>
              <a:rPr lang="en-GB" sz="1800" dirty="0">
                <a:latin typeface="Segoe UI" panose="020B0502040204020203" pitchFamily="34" charset="0"/>
                <a:cs typeface="Segoe UI" panose="020B0502040204020203" pitchFamily="34" charset="0"/>
              </a:rPr>
              <a:t>Photography</a:t>
            </a:r>
          </a:p>
          <a:p>
            <a:pPr marL="0" lvl="0" indent="0">
              <a:buNone/>
            </a:pPr>
            <a:r>
              <a:rPr lang="en-GB" sz="1800" dirty="0">
                <a:latin typeface="Segoe UI" panose="020B0502040204020203" pitchFamily="34" charset="0"/>
                <a:cs typeface="Segoe UI" panose="020B0502040204020203" pitchFamily="34" charset="0"/>
              </a:rPr>
              <a:t>Computer Game Design and Development </a:t>
            </a:r>
          </a:p>
          <a:p>
            <a:pPr marL="0" lvl="0" indent="0">
              <a:buNone/>
            </a:pPr>
            <a:r>
              <a:rPr lang="en-GB" sz="1800" dirty="0">
                <a:latin typeface="Segoe UI" panose="020B0502040204020203" pitchFamily="34" charset="0"/>
                <a:cs typeface="Segoe UI" panose="020B0502040204020203" pitchFamily="34" charset="0"/>
              </a:rPr>
              <a:t>Animation</a:t>
            </a:r>
          </a:p>
          <a:p>
            <a:pPr marL="0" indent="0">
              <a:buNone/>
            </a:pPr>
            <a:endParaRPr lang="en-GB" sz="1800" dirty="0">
              <a:latin typeface="Segoe UI" panose="020B0502040204020203" pitchFamily="34" charset="0"/>
              <a:cs typeface="Segoe UI" panose="020B0502040204020203" pitchFamily="34" charset="0"/>
            </a:endParaRPr>
          </a:p>
          <a:p>
            <a:pPr marL="457200" lvl="1" indent="0">
              <a:buNone/>
            </a:pPr>
            <a:endParaRPr lang="en-GB" sz="1800" dirty="0">
              <a:latin typeface="Segoe UI" panose="020B0502040204020203" pitchFamily="34" charset="0"/>
              <a:cs typeface="Segoe UI" panose="020B0502040204020203" pitchFamily="34" charset="0"/>
            </a:endParaRPr>
          </a:p>
          <a:p>
            <a:pPr marL="457200" lvl="1" indent="0">
              <a:buNone/>
            </a:pPr>
            <a:endParaRPr lang="en-GB" sz="18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3"/>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E792F656-26C3-4C9B-8E42-1B1412D8BA47}"/>
              </a:ext>
            </a:extLst>
          </p:cNvPr>
          <p:cNvSpPr/>
          <p:nvPr/>
        </p:nvSpPr>
        <p:spPr>
          <a:xfrm>
            <a:off x="930149" y="355941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56B1D30-4353-48F6-8177-31CE2CDCA851}"/>
              </a:ext>
            </a:extLst>
          </p:cNvPr>
          <p:cNvSpPr/>
          <p:nvPr/>
        </p:nvSpPr>
        <p:spPr>
          <a:xfrm>
            <a:off x="930149" y="465012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6625341-74C8-496A-8472-6CE7028F86E8}"/>
              </a:ext>
            </a:extLst>
          </p:cNvPr>
          <p:cNvSpPr/>
          <p:nvPr/>
        </p:nvSpPr>
        <p:spPr>
          <a:xfrm>
            <a:off x="930149" y="392295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3F94E5B-C85C-4C0E-AFF6-A80573467066}"/>
              </a:ext>
            </a:extLst>
          </p:cNvPr>
          <p:cNvSpPr/>
          <p:nvPr/>
        </p:nvSpPr>
        <p:spPr>
          <a:xfrm>
            <a:off x="930148" y="4286489"/>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6F4AF44-0CBF-4351-8033-7684E222211D}"/>
              </a:ext>
            </a:extLst>
          </p:cNvPr>
          <p:cNvSpPr/>
          <p:nvPr/>
        </p:nvSpPr>
        <p:spPr>
          <a:xfrm>
            <a:off x="930147" y="5013563"/>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A5ED5242-E4DB-4660-8DFB-9F7BC9CDD886}"/>
              </a:ext>
            </a:extLst>
          </p:cNvPr>
          <p:cNvSpPr/>
          <p:nvPr/>
        </p:nvSpPr>
        <p:spPr>
          <a:xfrm>
            <a:off x="6059812" y="3559415"/>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2BFB617-C41B-40E8-AE34-3CE72A429719}"/>
              </a:ext>
            </a:extLst>
          </p:cNvPr>
          <p:cNvSpPr/>
          <p:nvPr/>
        </p:nvSpPr>
        <p:spPr>
          <a:xfrm>
            <a:off x="6059812" y="4650121"/>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4576EE96-5538-4E9C-A540-403BB3B8E8A9}"/>
              </a:ext>
            </a:extLst>
          </p:cNvPr>
          <p:cNvSpPr/>
          <p:nvPr/>
        </p:nvSpPr>
        <p:spPr>
          <a:xfrm>
            <a:off x="6059812" y="392295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CA4F30DB-630C-4022-BF3F-E260E15A9BDD}"/>
              </a:ext>
            </a:extLst>
          </p:cNvPr>
          <p:cNvSpPr/>
          <p:nvPr/>
        </p:nvSpPr>
        <p:spPr>
          <a:xfrm>
            <a:off x="6059811" y="4286489"/>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E37EB3B9-2ABD-49D4-BAD0-7B5CE2AF51A3}"/>
              </a:ext>
            </a:extLst>
          </p:cNvPr>
          <p:cNvSpPr/>
          <p:nvPr/>
        </p:nvSpPr>
        <p:spPr>
          <a:xfrm>
            <a:off x="6059810" y="5013563"/>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596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
                                            <p:txEl>
                                              <p:pRg st="9" end="9"/>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5">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5">
                                            <p:txEl>
                                              <p:pRg st="11" end="11"/>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7" grpId="0" animBg="1"/>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00E005F-C0AE-40E4-A33F-5946A5EFEDD0}"/>
              </a:ext>
            </a:extLst>
          </p:cNvPr>
          <p:cNvSpPr/>
          <p:nvPr/>
        </p:nvSpPr>
        <p:spPr>
          <a:xfrm>
            <a:off x="9836375" y="0"/>
            <a:ext cx="2355621"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746337" y="2358947"/>
            <a:ext cx="2160104" cy="2163418"/>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268416"/>
            <a:ext cx="9826388" cy="1325563"/>
          </a:xfrm>
        </p:spPr>
        <p:txBody>
          <a:bodyPr/>
          <a:lstStyle/>
          <a:p>
            <a:pPr algn="ctr"/>
            <a:r>
              <a:rPr lang="en-GB" dirty="0">
                <a:latin typeface="Segoe UI" panose="020B0502040204020203" pitchFamily="34" charset="0"/>
                <a:cs typeface="Segoe UI" panose="020B0502040204020203" pitchFamily="34" charset="0"/>
              </a:rPr>
              <a:t>Why work Creative and Digital?</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965689" y="2008898"/>
            <a:ext cx="7482275" cy="700098"/>
          </a:xfrm>
        </p:spPr>
        <p:txBody>
          <a:bodyPr>
            <a:noAutofit/>
          </a:bodyPr>
          <a:lstStyle/>
          <a:p>
            <a:pPr marL="0" indent="0">
              <a:buNone/>
            </a:pPr>
            <a:r>
              <a:rPr lang="en-GB" sz="2000" dirty="0">
                <a:latin typeface="Segoe UI" panose="020B0502040204020203" pitchFamily="34" charset="0"/>
                <a:cs typeface="Segoe UI" panose="020B0502040204020203" pitchFamily="34" charset="0"/>
              </a:rPr>
              <a:t>The sector employs around 18,000 people locally.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Programmers and software development professionals make up 12% of the sector locally.</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Software company The Access Group has a new headquarters in Loughborough at the Loughborough University Science and Enterprise Park (LUSEP), creating 500 jobs.</a:t>
            </a:r>
          </a:p>
        </p:txBody>
      </p:sp>
      <p:pic>
        <p:nvPicPr>
          <p:cNvPr id="6" name="Picture 5" descr="A picture containing graphical user interface&#10;&#10;Description automatically generated">
            <a:extLst>
              <a:ext uri="{FF2B5EF4-FFF2-40B4-BE49-F238E27FC236}">
                <a16:creationId xmlns:a16="http://schemas.microsoft.com/office/drawing/2014/main" id="{CA43A58C-86C1-4753-9E47-AA5B6540C8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441" y="1726156"/>
            <a:ext cx="6096000" cy="3429000"/>
          </a:xfrm>
          <a:prstGeom prst="rect">
            <a:avLst/>
          </a:prstGeom>
        </p:spPr>
      </p:pic>
    </p:spTree>
    <p:extLst>
      <p:ext uri="{BB962C8B-B14F-4D97-AF65-F5344CB8AC3E}">
        <p14:creationId xmlns:p14="http://schemas.microsoft.com/office/powerpoint/2010/main" val="189678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00E005F-C0AE-40E4-A33F-5946A5EFEDD0}"/>
              </a:ext>
            </a:extLst>
          </p:cNvPr>
          <p:cNvSpPr/>
          <p:nvPr/>
        </p:nvSpPr>
        <p:spPr>
          <a:xfrm>
            <a:off x="9836375" y="0"/>
            <a:ext cx="2355621"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746337" y="2358947"/>
            <a:ext cx="2160104" cy="2163418"/>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268416"/>
            <a:ext cx="9826388" cy="1325563"/>
          </a:xfrm>
        </p:spPr>
        <p:txBody>
          <a:bodyPr/>
          <a:lstStyle/>
          <a:p>
            <a:pPr algn="ctr"/>
            <a:r>
              <a:rPr lang="en-GB" dirty="0">
                <a:latin typeface="Segoe UI" panose="020B0502040204020203" pitchFamily="34" charset="0"/>
                <a:cs typeface="Segoe UI" panose="020B0502040204020203" pitchFamily="34" charset="0"/>
              </a:rPr>
              <a:t>Why work in Digital?</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760973" y="1658849"/>
            <a:ext cx="8304444" cy="700098"/>
          </a:xfrm>
        </p:spPr>
        <p:txBody>
          <a:bodyPr>
            <a:noAutofit/>
          </a:bodyPr>
          <a:lstStyle/>
          <a:p>
            <a:pPr marL="0" lvl="0" indent="0">
              <a:buNone/>
            </a:pPr>
            <a:r>
              <a:rPr lang="en-GB" sz="2000" dirty="0">
                <a:latin typeface="Segoe UI" panose="020B0502040204020203" pitchFamily="34" charset="0"/>
                <a:cs typeface="Segoe UI" panose="020B0502040204020203" pitchFamily="34" charset="0"/>
              </a:rPr>
              <a:t>Digital skills are in demand, as technology is revolutionising how we live and work, and all organisations use IT in some way. </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Covid-19 has created a surge in IT and digital demand as businesses across sectors invested in their digital systems to allow staff the capability to work from home.</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The digital sectors includes: </a:t>
            </a:r>
          </a:p>
          <a:p>
            <a:pPr marL="457200" lvl="1" indent="0">
              <a:buNone/>
            </a:pPr>
            <a:r>
              <a:rPr lang="en-GB" sz="2000" dirty="0">
                <a:latin typeface="Segoe UI" panose="020B0502040204020203" pitchFamily="34" charset="0"/>
                <a:cs typeface="Segoe UI" panose="020B0502040204020203" pitchFamily="34" charset="0"/>
              </a:rPr>
              <a:t>software development</a:t>
            </a:r>
          </a:p>
          <a:p>
            <a:pPr marL="457200" lvl="1" indent="0">
              <a:buNone/>
            </a:pPr>
            <a:r>
              <a:rPr lang="en-GB" sz="2000" dirty="0">
                <a:latin typeface="Segoe UI" panose="020B0502040204020203" pitchFamily="34" charset="0"/>
                <a:cs typeface="Segoe UI" panose="020B0502040204020203" pitchFamily="34" charset="0"/>
              </a:rPr>
              <a:t>cyber security</a:t>
            </a:r>
          </a:p>
          <a:p>
            <a:pPr marL="457200" lvl="1" indent="0">
              <a:buNone/>
            </a:pPr>
            <a:r>
              <a:rPr lang="en-GB" sz="2000" dirty="0">
                <a:latin typeface="Segoe UI" panose="020B0502040204020203" pitchFamily="34" charset="0"/>
                <a:cs typeface="Segoe UI" panose="020B0502040204020203" pitchFamily="34" charset="0"/>
              </a:rPr>
              <a:t>computer programming</a:t>
            </a:r>
          </a:p>
          <a:p>
            <a:pPr marL="457200" lvl="1" indent="0">
              <a:buNone/>
            </a:pPr>
            <a:r>
              <a:rPr lang="en-GB" sz="2000" dirty="0">
                <a:latin typeface="Segoe UI" panose="020B0502040204020203" pitchFamily="34" charset="0"/>
                <a:cs typeface="Segoe UI" panose="020B0502040204020203" pitchFamily="34" charset="0"/>
              </a:rPr>
              <a:t>web development</a:t>
            </a:r>
          </a:p>
          <a:p>
            <a:pPr marL="457200" lvl="1" indent="0">
              <a:buNone/>
            </a:pPr>
            <a:r>
              <a:rPr lang="en-GB" sz="2000" dirty="0">
                <a:latin typeface="Segoe UI" panose="020B0502040204020203" pitchFamily="34" charset="0"/>
                <a:cs typeface="Segoe UI" panose="020B0502040204020203" pitchFamily="34" charset="0"/>
              </a:rPr>
              <a:t>telecommunications</a:t>
            </a:r>
          </a:p>
          <a:p>
            <a:pPr marL="457200" lvl="1" indent="0">
              <a:buNone/>
            </a:pPr>
            <a:r>
              <a:rPr lang="en-GB" sz="2000" dirty="0">
                <a:latin typeface="Segoe UI" panose="020B0502040204020203" pitchFamily="34" charset="0"/>
                <a:cs typeface="Segoe UI" panose="020B0502040204020203" pitchFamily="34" charset="0"/>
              </a:rPr>
              <a:t>internet provision</a:t>
            </a:r>
          </a:p>
        </p:txBody>
      </p:sp>
      <p:sp>
        <p:nvSpPr>
          <p:cNvPr id="17" name="Oval 16">
            <a:extLst>
              <a:ext uri="{FF2B5EF4-FFF2-40B4-BE49-F238E27FC236}">
                <a16:creationId xmlns:a16="http://schemas.microsoft.com/office/drawing/2014/main" id="{4C3E4C92-897E-43A7-9DF4-FA300844D8BF}"/>
              </a:ext>
            </a:extLst>
          </p:cNvPr>
          <p:cNvSpPr/>
          <p:nvPr/>
        </p:nvSpPr>
        <p:spPr>
          <a:xfrm>
            <a:off x="1098259" y="457612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DA989ED5-9F63-43D2-90BE-00C9B5CB2151}"/>
              </a:ext>
            </a:extLst>
          </p:cNvPr>
          <p:cNvSpPr/>
          <p:nvPr/>
        </p:nvSpPr>
        <p:spPr>
          <a:xfrm>
            <a:off x="1093083" y="5584564"/>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37911DEB-65C5-4FFE-95D8-3F1EBBBA7325}"/>
              </a:ext>
            </a:extLst>
          </p:cNvPr>
          <p:cNvSpPr/>
          <p:nvPr/>
        </p:nvSpPr>
        <p:spPr>
          <a:xfrm>
            <a:off x="1093084" y="4912272"/>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8DF23791-1855-413A-BEDB-DD99A24B5E06}"/>
              </a:ext>
            </a:extLst>
          </p:cNvPr>
          <p:cNvSpPr/>
          <p:nvPr/>
        </p:nvSpPr>
        <p:spPr>
          <a:xfrm>
            <a:off x="1093084" y="5248418"/>
            <a:ext cx="124865" cy="118784"/>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B221070-78FD-4688-B981-0279F4BEE560}"/>
              </a:ext>
            </a:extLst>
          </p:cNvPr>
          <p:cNvSpPr/>
          <p:nvPr/>
        </p:nvSpPr>
        <p:spPr>
          <a:xfrm>
            <a:off x="1093082" y="5920710"/>
            <a:ext cx="124865" cy="118784"/>
          </a:xfrm>
          <a:prstGeom prst="ellipse">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C87B94C-6210-42DB-95EB-B328AF3224C9}"/>
              </a:ext>
            </a:extLst>
          </p:cNvPr>
          <p:cNvSpPr/>
          <p:nvPr/>
        </p:nvSpPr>
        <p:spPr>
          <a:xfrm>
            <a:off x="1093082" y="6256856"/>
            <a:ext cx="124865" cy="118784"/>
          </a:xfrm>
          <a:prstGeom prst="ellipse">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picture containing graphical user interface&#10;&#10;Description automatically generated">
            <a:extLst>
              <a:ext uri="{FF2B5EF4-FFF2-40B4-BE49-F238E27FC236}">
                <a16:creationId xmlns:a16="http://schemas.microsoft.com/office/drawing/2014/main" id="{6ADDE930-14B0-4BD0-BBF6-912A0412D0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441" y="1726156"/>
            <a:ext cx="6096000" cy="3429000"/>
          </a:xfrm>
          <a:prstGeom prst="rect">
            <a:avLst/>
          </a:prstGeom>
        </p:spPr>
      </p:pic>
    </p:spTree>
    <p:extLst>
      <p:ext uri="{BB962C8B-B14F-4D97-AF65-F5344CB8AC3E}">
        <p14:creationId xmlns:p14="http://schemas.microsoft.com/office/powerpoint/2010/main" val="40808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6096000" y="1939536"/>
            <a:ext cx="6096000" cy="3615104"/>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4204" y="1939536"/>
            <a:ext cx="6096000" cy="3615104"/>
          </a:xfrm>
          <a:prstGeom prst="rect">
            <a:avLst/>
          </a:prstGeom>
          <a:solidFill>
            <a:srgbClr val="D2ECED"/>
          </a:solidFill>
          <a:ln>
            <a:solidFill>
              <a:srgbClr val="D2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459427" y="238426"/>
            <a:ext cx="11648860"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4400" dirty="0">
              <a:latin typeface="Segoe UI" panose="020B0502040204020203" pitchFamily="34" charset="0"/>
              <a:cs typeface="Segoe UI" panose="020B0502040204020203" pitchFamily="34" charset="0"/>
            </a:endParaRPr>
          </a:p>
        </p:txBody>
      </p:sp>
      <p:sp>
        <p:nvSpPr>
          <p:cNvPr id="8" name="Oval 7">
            <a:extLst>
              <a:ext uri="{FF2B5EF4-FFF2-40B4-BE49-F238E27FC236}">
                <a16:creationId xmlns:a16="http://schemas.microsoft.com/office/drawing/2014/main" id="{F545B0B7-79C8-4D9E-8256-3976F1225613}"/>
              </a:ext>
            </a:extLst>
          </p:cNvPr>
          <p:cNvSpPr/>
          <p:nvPr/>
        </p:nvSpPr>
        <p:spPr>
          <a:xfrm>
            <a:off x="716842" y="3095842"/>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716840" y="3993702"/>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716841" y="337300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716841" y="367994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41510EF6-0011-4864-936A-06103DC20FE8}"/>
              </a:ext>
            </a:extLst>
          </p:cNvPr>
          <p:cNvSpPr/>
          <p:nvPr/>
        </p:nvSpPr>
        <p:spPr>
          <a:xfrm>
            <a:off x="6943102" y="3078471"/>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943102" y="277012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943102" y="338681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2FE96CA-93A8-474E-AC0D-E30025234494}"/>
              </a:ext>
            </a:extLst>
          </p:cNvPr>
          <p:cNvSpPr/>
          <p:nvPr/>
        </p:nvSpPr>
        <p:spPr>
          <a:xfrm>
            <a:off x="463631" y="2312224"/>
            <a:ext cx="4967168" cy="2554545"/>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In Leicester, the Cultural Quarter is home to many creative businesses, including:</a:t>
            </a:r>
          </a:p>
          <a:p>
            <a:pPr lvl="1"/>
            <a:r>
              <a:rPr lang="en-GB" sz="2000" dirty="0">
                <a:latin typeface="Segoe UI" panose="020B0502040204020203" pitchFamily="34" charset="0"/>
                <a:cs typeface="Segoe UI" panose="020B0502040204020203" pitchFamily="34" charset="0"/>
              </a:rPr>
              <a:t>The Curve Theatre</a:t>
            </a:r>
          </a:p>
          <a:p>
            <a:pPr lvl="1"/>
            <a:r>
              <a:rPr lang="en-GB" sz="2000" dirty="0">
                <a:latin typeface="Segoe UI" panose="020B0502040204020203" pitchFamily="34" charset="0"/>
                <a:cs typeface="Segoe UI" panose="020B0502040204020203" pitchFamily="34" charset="0"/>
              </a:rPr>
              <a:t>Makers Yard</a:t>
            </a:r>
          </a:p>
          <a:p>
            <a:pPr lvl="1"/>
            <a:r>
              <a:rPr lang="en-GB" sz="2000" dirty="0">
                <a:latin typeface="Segoe UI" panose="020B0502040204020203" pitchFamily="34" charset="0"/>
                <a:cs typeface="Segoe UI" panose="020B0502040204020203" pitchFamily="34" charset="0"/>
              </a:rPr>
              <a:t>Phoenix Square</a:t>
            </a:r>
          </a:p>
          <a:p>
            <a:pPr lvl="1"/>
            <a:r>
              <a:rPr lang="en-GB" sz="2000" dirty="0">
                <a:latin typeface="Segoe UI" panose="020B0502040204020203" pitchFamily="34" charset="0"/>
                <a:cs typeface="Segoe UI" panose="020B0502040204020203" pitchFamily="34" charset="0"/>
              </a:rPr>
              <a:t>the LCB Depot (which provides workspace for creative businesses)</a:t>
            </a:r>
          </a:p>
          <a:p>
            <a:pPr lvl="1"/>
            <a:endParaRPr lang="en-GB" sz="2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D3E227C1-7E6C-4AB1-9C5B-F3FC6F75334C}"/>
              </a:ext>
            </a:extLst>
          </p:cNvPr>
          <p:cNvSpPr/>
          <p:nvPr/>
        </p:nvSpPr>
        <p:spPr>
          <a:xfrm>
            <a:off x="6664620" y="2306543"/>
            <a:ext cx="5072157" cy="2554545"/>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In Leicestershire, creative centres include:</a:t>
            </a:r>
          </a:p>
          <a:p>
            <a:pPr lvl="1"/>
            <a:r>
              <a:rPr lang="en-GB" sz="2000" dirty="0">
                <a:latin typeface="Segoe UI" panose="020B0502040204020203" pitchFamily="34" charset="0"/>
                <a:cs typeface="Segoe UI" panose="020B0502040204020203" pitchFamily="34" charset="0"/>
              </a:rPr>
              <a:t>The Ferrers at Staunton Harold</a:t>
            </a:r>
          </a:p>
          <a:p>
            <a:pPr lvl="1"/>
            <a:r>
              <a:rPr lang="en-GB" sz="2000" dirty="0">
                <a:latin typeface="Segoe UI" panose="020B0502040204020203" pitchFamily="34" charset="0"/>
                <a:cs typeface="Segoe UI" panose="020B0502040204020203" pitchFamily="34" charset="0"/>
              </a:rPr>
              <a:t>The Atkins Building in Hinckley</a:t>
            </a:r>
          </a:p>
          <a:p>
            <a:pPr lvl="1"/>
            <a:r>
              <a:rPr lang="en-GB" sz="2000" dirty="0">
                <a:latin typeface="Segoe UI" panose="020B0502040204020203" pitchFamily="34" charset="0"/>
                <a:cs typeface="Segoe UI" panose="020B0502040204020203" pitchFamily="34" charset="0"/>
              </a:rPr>
              <a:t>Charnwood Arts</a:t>
            </a:r>
          </a:p>
          <a:p>
            <a:pPr lvl="1"/>
            <a:r>
              <a:rPr lang="en-GB" sz="2000" dirty="0">
                <a:latin typeface="Segoe UI" panose="020B0502040204020203" pitchFamily="34" charset="0"/>
                <a:cs typeface="Segoe UI" panose="020B0502040204020203" pitchFamily="34" charset="0"/>
              </a:rPr>
              <a:t>Melton Space</a:t>
            </a:r>
          </a:p>
          <a:p>
            <a:pPr lvl="1"/>
            <a:r>
              <a:rPr lang="en-GB" sz="2000" dirty="0">
                <a:latin typeface="Segoe UI" panose="020B0502040204020203" pitchFamily="34" charset="0"/>
                <a:cs typeface="Segoe UI" panose="020B0502040204020203" pitchFamily="34" charset="0"/>
              </a:rPr>
              <a:t>Harborough and Charnwood both have very strong clusters of creative businesses too.</a:t>
            </a:r>
          </a:p>
        </p:txBody>
      </p:sp>
      <p:sp>
        <p:nvSpPr>
          <p:cNvPr id="24" name="Oval 23">
            <a:extLst>
              <a:ext uri="{FF2B5EF4-FFF2-40B4-BE49-F238E27FC236}">
                <a16:creationId xmlns:a16="http://schemas.microsoft.com/office/drawing/2014/main" id="{91A90FB8-AC91-4273-8A19-5BB44C75C2CF}"/>
              </a:ext>
            </a:extLst>
          </p:cNvPr>
          <p:cNvSpPr/>
          <p:nvPr/>
        </p:nvSpPr>
        <p:spPr>
          <a:xfrm>
            <a:off x="6943101" y="3695806"/>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42F590EB-4CD3-4548-8F75-0691D0AD0015}"/>
              </a:ext>
            </a:extLst>
          </p:cNvPr>
          <p:cNvSpPr/>
          <p:nvPr/>
        </p:nvSpPr>
        <p:spPr>
          <a:xfrm>
            <a:off x="6943100" y="3988021"/>
            <a:ext cx="128617" cy="114242"/>
          </a:xfrm>
          <a:prstGeom prst="ellipse">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73F2E6EC-7E30-458A-B303-C9DBDDC165DD}"/>
              </a:ext>
            </a:extLst>
          </p:cNvPr>
          <p:cNvSpPr/>
          <p:nvPr/>
        </p:nvSpPr>
        <p:spPr>
          <a:xfrm rot="5400000">
            <a:off x="6036608" y="-4329243"/>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le 1">
            <a:extLst>
              <a:ext uri="{FF2B5EF4-FFF2-40B4-BE49-F238E27FC236}">
                <a16:creationId xmlns:a16="http://schemas.microsoft.com/office/drawing/2014/main" id="{DD0287A0-1EA3-49D9-8271-D91A32D3A3C4}"/>
              </a:ext>
            </a:extLst>
          </p:cNvPr>
          <p:cNvSpPr>
            <a:spLocks noGrp="1"/>
          </p:cNvSpPr>
          <p:nvPr>
            <p:ph type="title"/>
          </p:nvPr>
        </p:nvSpPr>
        <p:spPr>
          <a:xfrm>
            <a:off x="0" y="268416"/>
            <a:ext cx="12191999" cy="1325563"/>
          </a:xfrm>
        </p:spPr>
        <p:txBody>
          <a:bodyPr/>
          <a:lstStyle/>
          <a:p>
            <a:pPr algn="ctr"/>
            <a:r>
              <a:rPr lang="en-GB" dirty="0">
                <a:latin typeface="Segoe UI" panose="020B0502040204020203" pitchFamily="34" charset="0"/>
                <a:cs typeface="Segoe UI" panose="020B0502040204020203" pitchFamily="34" charset="0"/>
              </a:rPr>
              <a:t>Why work in Creative?</a:t>
            </a:r>
          </a:p>
        </p:txBody>
      </p:sp>
      <p:sp>
        <p:nvSpPr>
          <p:cNvPr id="32" name="Rectangle 31">
            <a:extLst>
              <a:ext uri="{FF2B5EF4-FFF2-40B4-BE49-F238E27FC236}">
                <a16:creationId xmlns:a16="http://schemas.microsoft.com/office/drawing/2014/main" id="{6F778E52-313C-4E29-91CF-F87AFDA112C3}"/>
              </a:ext>
            </a:extLst>
          </p:cNvPr>
          <p:cNvSpPr/>
          <p:nvPr/>
        </p:nvSpPr>
        <p:spPr>
          <a:xfrm rot="5400000">
            <a:off x="6036608" y="-368581"/>
            <a:ext cx="118785" cy="12192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ontent Placeholder 2">
            <a:extLst>
              <a:ext uri="{FF2B5EF4-FFF2-40B4-BE49-F238E27FC236}">
                <a16:creationId xmlns:a16="http://schemas.microsoft.com/office/drawing/2014/main" id="{FAE39574-968E-42DD-BCAD-27A2CA33C241}"/>
              </a:ext>
            </a:extLst>
          </p:cNvPr>
          <p:cNvSpPr>
            <a:spLocks noGrp="1"/>
          </p:cNvSpPr>
          <p:nvPr>
            <p:ph idx="1"/>
          </p:nvPr>
        </p:nvSpPr>
        <p:spPr>
          <a:xfrm>
            <a:off x="459426" y="6018223"/>
            <a:ext cx="11732573" cy="839777"/>
          </a:xfrm>
        </p:spPr>
        <p:txBody>
          <a:bodyPr>
            <a:normAutofit/>
          </a:bodyPr>
          <a:lstStyle/>
          <a:p>
            <a:pPr marL="0" indent="0">
              <a:buNone/>
            </a:pPr>
            <a:r>
              <a:rPr lang="en-GB" sz="2000" dirty="0">
                <a:latin typeface="Segoe UI" panose="020B0502040204020203" pitchFamily="34" charset="0"/>
                <a:cs typeface="Segoe UI" panose="020B0502040204020203" pitchFamily="34" charset="0"/>
              </a:rPr>
              <a:t>Job competition in the creative sector is high. You need to be tenacious with strong business and networking skills. </a:t>
            </a:r>
          </a:p>
          <a:p>
            <a:pPr marL="0" indent="0">
              <a:buNone/>
            </a:pPr>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59057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P spid="24" grpId="0" animBg="1"/>
      <p:bldP spid="2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TotalTime>
  <Words>1926</Words>
  <Application>Microsoft Office PowerPoint</Application>
  <PresentationFormat>Widescreen</PresentationFormat>
  <Paragraphs>279</Paragraphs>
  <Slides>28</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Segoe UI</vt:lpstr>
      <vt:lpstr>Office Theme</vt:lpstr>
      <vt:lpstr>PowerPoint Presentation</vt:lpstr>
      <vt:lpstr>What do the terms  Creative and  Digital  mean to you?</vt:lpstr>
      <vt:lpstr>What is Creative and Digital?</vt:lpstr>
      <vt:lpstr>What is Creative and Digital?</vt:lpstr>
      <vt:lpstr>PowerPoint Presentation</vt:lpstr>
      <vt:lpstr>What is Creative and Digital?</vt:lpstr>
      <vt:lpstr>Why work Creative and Digital?</vt:lpstr>
      <vt:lpstr>Why work in Digital?</vt:lpstr>
      <vt:lpstr>Why work in Creative?</vt:lpstr>
      <vt:lpstr>Creative and Digital Skills</vt:lpstr>
      <vt:lpstr>PowerPoint Presentation</vt:lpstr>
      <vt:lpstr>Activity</vt:lpstr>
      <vt:lpstr>Account Management </vt:lpstr>
      <vt:lpstr>Business Development </vt:lpstr>
      <vt:lpstr>Creative</vt:lpstr>
      <vt:lpstr>Media</vt:lpstr>
      <vt:lpstr>Operations</vt:lpstr>
      <vt:lpstr>Digital &amp; Analytics</vt:lpstr>
      <vt:lpstr>Activity</vt:lpstr>
      <vt:lpstr>Activity</vt:lpstr>
      <vt:lpstr>Activity</vt:lpstr>
      <vt:lpstr>Activity</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and  Advanced Manufacturing</dc:title>
  <dc:creator>Laura Sherlock</dc:creator>
  <cp:lastModifiedBy>Laura Sherlock</cp:lastModifiedBy>
  <cp:revision>65</cp:revision>
  <dcterms:created xsi:type="dcterms:W3CDTF">2020-10-12T12:52:50Z</dcterms:created>
  <dcterms:modified xsi:type="dcterms:W3CDTF">2021-03-01T08:28:25Z</dcterms:modified>
</cp:coreProperties>
</file>