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366" r:id="rId5"/>
    <p:sldId id="336" r:id="rId6"/>
    <p:sldId id="327" r:id="rId7"/>
    <p:sldId id="350" r:id="rId8"/>
    <p:sldId id="338" r:id="rId9"/>
    <p:sldId id="351" r:id="rId10"/>
    <p:sldId id="353" r:id="rId11"/>
    <p:sldId id="354" r:id="rId12"/>
    <p:sldId id="355" r:id="rId13"/>
    <p:sldId id="265" r:id="rId14"/>
    <p:sldId id="313" r:id="rId15"/>
    <p:sldId id="314" r:id="rId16"/>
    <p:sldId id="315" r:id="rId17"/>
    <p:sldId id="316" r:id="rId18"/>
    <p:sldId id="317" r:id="rId19"/>
    <p:sldId id="318" r:id="rId20"/>
    <p:sldId id="319" r:id="rId21"/>
    <p:sldId id="320" r:id="rId22"/>
    <p:sldId id="321" r:id="rId23"/>
    <p:sldId id="322" r:id="rId24"/>
    <p:sldId id="323" r:id="rId25"/>
    <p:sldId id="324" r:id="rId26"/>
    <p:sldId id="312" r:id="rId27"/>
    <p:sldId id="359" r:id="rId28"/>
    <p:sldId id="358" r:id="rId29"/>
    <p:sldId id="360" r:id="rId30"/>
    <p:sldId id="361" r:id="rId31"/>
    <p:sldId id="362" r:id="rId32"/>
    <p:sldId id="363" r:id="rId33"/>
    <p:sldId id="364" r:id="rId34"/>
    <p:sldId id="342" r:id="rId35"/>
    <p:sldId id="367" r:id="rId36"/>
    <p:sldId id="349" r:id="rId37"/>
    <p:sldId id="369" r:id="rId38"/>
    <p:sldId id="356" r:id="rId39"/>
    <p:sldId id="357" r:id="rId40"/>
    <p:sldId id="370" r:id="rId4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ke Sherlock" initials="MS" lastIdx="6" clrIdx="0">
    <p:extLst>
      <p:ext uri="{19B8F6BF-5375-455C-9EA6-DF929625EA0E}">
        <p15:presenceInfo xmlns:p15="http://schemas.microsoft.com/office/powerpoint/2012/main" userId="922b9c7b93af386b" providerId="Windows Live"/>
      </p:ext>
    </p:extLst>
  </p:cmAuthor>
  <p:cmAuthor id="2" name="Laura Sherlock" initials="LS" lastIdx="1" clrIdx="1">
    <p:extLst>
      <p:ext uri="{19B8F6BF-5375-455C-9EA6-DF929625EA0E}">
        <p15:presenceInfo xmlns:p15="http://schemas.microsoft.com/office/powerpoint/2012/main" userId="d1d5a114a114c0d6" providerId="Windows Live"/>
      </p:ext>
    </p:extLst>
  </p:cmAuthor>
  <p:cmAuthor id="3" name="Laura Sherlock" initials="LS [2]" lastIdx="1" clrIdx="2">
    <p:extLst>
      <p:ext uri="{19B8F6BF-5375-455C-9EA6-DF929625EA0E}">
        <p15:presenceInfo xmlns:p15="http://schemas.microsoft.com/office/powerpoint/2012/main" userId="S::Laura.Sherlock@leicester.gov.uk::b86b06f7-edc9-4f00-bfb9-ddbb2c23c6f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1D3F0"/>
    <a:srgbClr val="1BA9E1"/>
    <a:srgbClr val="B8E4F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43"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672D43-1BCC-4D52-BC68-5C56B2C7329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91C9EDD0-E0C8-447F-9932-C0CE2EB342B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B16CCA9-DE4E-4DD1-A6C6-BD9F4A888179}"/>
              </a:ext>
            </a:extLst>
          </p:cNvPr>
          <p:cNvSpPr>
            <a:spLocks noGrp="1"/>
          </p:cNvSpPr>
          <p:nvPr>
            <p:ph type="dt" sz="half" idx="10"/>
          </p:nvPr>
        </p:nvSpPr>
        <p:spPr/>
        <p:txBody>
          <a:bodyPr/>
          <a:lstStyle/>
          <a:p>
            <a:fld id="{F1ACFE2D-FF9A-4A6D-A323-1CCEFBBFF44E}" type="datetimeFigureOut">
              <a:rPr lang="en-GB" smtClean="0"/>
              <a:t>01/03/2021</a:t>
            </a:fld>
            <a:endParaRPr lang="en-GB"/>
          </a:p>
        </p:txBody>
      </p:sp>
      <p:sp>
        <p:nvSpPr>
          <p:cNvPr id="5" name="Footer Placeholder 4">
            <a:extLst>
              <a:ext uri="{FF2B5EF4-FFF2-40B4-BE49-F238E27FC236}">
                <a16:creationId xmlns:a16="http://schemas.microsoft.com/office/drawing/2014/main" id="{35864E3F-CA76-4DF8-8BF8-E14DBAAD097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B04E385-DB0C-4888-A50B-E26BF993DB22}"/>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38708974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08099B-62CC-4BF0-9270-85E69533330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C3D7F5A-54CB-44E1-A6A7-4172B7B2597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CA19F12-5B60-4971-B6E2-AE0D4C0E7FD4}"/>
              </a:ext>
            </a:extLst>
          </p:cNvPr>
          <p:cNvSpPr>
            <a:spLocks noGrp="1"/>
          </p:cNvSpPr>
          <p:nvPr>
            <p:ph type="dt" sz="half" idx="10"/>
          </p:nvPr>
        </p:nvSpPr>
        <p:spPr/>
        <p:txBody>
          <a:bodyPr/>
          <a:lstStyle/>
          <a:p>
            <a:fld id="{F1ACFE2D-FF9A-4A6D-A323-1CCEFBBFF44E}" type="datetimeFigureOut">
              <a:rPr lang="en-GB" smtClean="0"/>
              <a:t>01/03/2021</a:t>
            </a:fld>
            <a:endParaRPr lang="en-GB"/>
          </a:p>
        </p:txBody>
      </p:sp>
      <p:sp>
        <p:nvSpPr>
          <p:cNvPr id="5" name="Footer Placeholder 4">
            <a:extLst>
              <a:ext uri="{FF2B5EF4-FFF2-40B4-BE49-F238E27FC236}">
                <a16:creationId xmlns:a16="http://schemas.microsoft.com/office/drawing/2014/main" id="{868D4019-A610-47E2-A467-09E7BA4D175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1539BC0-8898-4208-8249-8599DB888229}"/>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27660023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D0B3C52-D879-4032-8ED5-2A8CE5C91A0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2477FB6-FD13-4DAD-9D9D-D7793020369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839BB6E-B0B3-4494-AB83-AE194D0A018D}"/>
              </a:ext>
            </a:extLst>
          </p:cNvPr>
          <p:cNvSpPr>
            <a:spLocks noGrp="1"/>
          </p:cNvSpPr>
          <p:nvPr>
            <p:ph type="dt" sz="half" idx="10"/>
          </p:nvPr>
        </p:nvSpPr>
        <p:spPr/>
        <p:txBody>
          <a:bodyPr/>
          <a:lstStyle/>
          <a:p>
            <a:fld id="{F1ACFE2D-FF9A-4A6D-A323-1CCEFBBFF44E}" type="datetimeFigureOut">
              <a:rPr lang="en-GB" smtClean="0"/>
              <a:t>01/03/2021</a:t>
            </a:fld>
            <a:endParaRPr lang="en-GB"/>
          </a:p>
        </p:txBody>
      </p:sp>
      <p:sp>
        <p:nvSpPr>
          <p:cNvPr id="5" name="Footer Placeholder 4">
            <a:extLst>
              <a:ext uri="{FF2B5EF4-FFF2-40B4-BE49-F238E27FC236}">
                <a16:creationId xmlns:a16="http://schemas.microsoft.com/office/drawing/2014/main" id="{5D812394-6D65-4F4F-9A1E-1B9E6A1D6A7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57AC7F8-F374-4D21-A1F9-07BF6DCE014F}"/>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21732297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F2AA4-EF7A-465C-B751-3230B542B2E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AFA14F1-9715-425F-9394-3D91AF5F42C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6EC3DCD-318E-4E03-A23D-EA1A106BC8FE}"/>
              </a:ext>
            </a:extLst>
          </p:cNvPr>
          <p:cNvSpPr>
            <a:spLocks noGrp="1"/>
          </p:cNvSpPr>
          <p:nvPr>
            <p:ph type="dt" sz="half" idx="10"/>
          </p:nvPr>
        </p:nvSpPr>
        <p:spPr/>
        <p:txBody>
          <a:bodyPr/>
          <a:lstStyle/>
          <a:p>
            <a:fld id="{F1ACFE2D-FF9A-4A6D-A323-1CCEFBBFF44E}" type="datetimeFigureOut">
              <a:rPr lang="en-GB" smtClean="0"/>
              <a:t>01/03/2021</a:t>
            </a:fld>
            <a:endParaRPr lang="en-GB"/>
          </a:p>
        </p:txBody>
      </p:sp>
      <p:sp>
        <p:nvSpPr>
          <p:cNvPr id="5" name="Footer Placeholder 4">
            <a:extLst>
              <a:ext uri="{FF2B5EF4-FFF2-40B4-BE49-F238E27FC236}">
                <a16:creationId xmlns:a16="http://schemas.microsoft.com/office/drawing/2014/main" id="{18EC132B-73BD-4586-A04A-5EBC57718B9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52FD65A-5D49-4574-83EC-70449D436A6C}"/>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17592831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15ED77-D796-497E-BB2B-1FDD228AF95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97AAD31E-FCEC-4DA4-A7AD-7543395A61C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92F6CBA-76F0-43E0-937B-CA57E3A4A2F1}"/>
              </a:ext>
            </a:extLst>
          </p:cNvPr>
          <p:cNvSpPr>
            <a:spLocks noGrp="1"/>
          </p:cNvSpPr>
          <p:nvPr>
            <p:ph type="dt" sz="half" idx="10"/>
          </p:nvPr>
        </p:nvSpPr>
        <p:spPr/>
        <p:txBody>
          <a:bodyPr/>
          <a:lstStyle/>
          <a:p>
            <a:fld id="{F1ACFE2D-FF9A-4A6D-A323-1CCEFBBFF44E}" type="datetimeFigureOut">
              <a:rPr lang="en-GB" smtClean="0"/>
              <a:t>01/03/2021</a:t>
            </a:fld>
            <a:endParaRPr lang="en-GB"/>
          </a:p>
        </p:txBody>
      </p:sp>
      <p:sp>
        <p:nvSpPr>
          <p:cNvPr id="5" name="Footer Placeholder 4">
            <a:extLst>
              <a:ext uri="{FF2B5EF4-FFF2-40B4-BE49-F238E27FC236}">
                <a16:creationId xmlns:a16="http://schemas.microsoft.com/office/drawing/2014/main" id="{95E37536-04EB-4262-861E-0E6905C94AA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05C9860-36E6-4992-9B22-5F49B939BDFF}"/>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27266875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32966A-1C0A-47E4-942D-E856F963FF2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DBD0171-E8B0-4792-9D6E-5F2C3A95239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9DD6719-DFAB-4CC7-BBD8-BFB3C25B215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BA0E8C5-837E-4280-902E-6BD5B025BEBA}"/>
              </a:ext>
            </a:extLst>
          </p:cNvPr>
          <p:cNvSpPr>
            <a:spLocks noGrp="1"/>
          </p:cNvSpPr>
          <p:nvPr>
            <p:ph type="dt" sz="half" idx="10"/>
          </p:nvPr>
        </p:nvSpPr>
        <p:spPr/>
        <p:txBody>
          <a:bodyPr/>
          <a:lstStyle/>
          <a:p>
            <a:fld id="{F1ACFE2D-FF9A-4A6D-A323-1CCEFBBFF44E}" type="datetimeFigureOut">
              <a:rPr lang="en-GB" smtClean="0"/>
              <a:t>01/03/2021</a:t>
            </a:fld>
            <a:endParaRPr lang="en-GB"/>
          </a:p>
        </p:txBody>
      </p:sp>
      <p:sp>
        <p:nvSpPr>
          <p:cNvPr id="6" name="Footer Placeholder 5">
            <a:extLst>
              <a:ext uri="{FF2B5EF4-FFF2-40B4-BE49-F238E27FC236}">
                <a16:creationId xmlns:a16="http://schemas.microsoft.com/office/drawing/2014/main" id="{95D08CCD-8628-434A-9430-2B5C226E5F6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E7EE158-F931-4EDF-9317-676639BF7F56}"/>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11196145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7A03EA-C5AB-45E8-9392-312F9145CE1F}"/>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4EEC9C7-F5E6-4664-B141-CE99262FBAD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90F5406-C1EA-4EC7-8376-1C904852E15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38ECF59-A375-4AA6-8D06-BA04B76762C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87A27EE-BE8D-40DF-AC56-4FF07595104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62439F10-709E-4811-A333-7E98F45AEF17}"/>
              </a:ext>
            </a:extLst>
          </p:cNvPr>
          <p:cNvSpPr>
            <a:spLocks noGrp="1"/>
          </p:cNvSpPr>
          <p:nvPr>
            <p:ph type="dt" sz="half" idx="10"/>
          </p:nvPr>
        </p:nvSpPr>
        <p:spPr/>
        <p:txBody>
          <a:bodyPr/>
          <a:lstStyle/>
          <a:p>
            <a:fld id="{F1ACFE2D-FF9A-4A6D-A323-1CCEFBBFF44E}" type="datetimeFigureOut">
              <a:rPr lang="en-GB" smtClean="0"/>
              <a:t>01/03/2021</a:t>
            </a:fld>
            <a:endParaRPr lang="en-GB"/>
          </a:p>
        </p:txBody>
      </p:sp>
      <p:sp>
        <p:nvSpPr>
          <p:cNvPr id="8" name="Footer Placeholder 7">
            <a:extLst>
              <a:ext uri="{FF2B5EF4-FFF2-40B4-BE49-F238E27FC236}">
                <a16:creationId xmlns:a16="http://schemas.microsoft.com/office/drawing/2014/main" id="{4E883089-2E7F-4AFB-BB4C-6DAD44728F13}"/>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DD81D14-08DB-479D-87CD-4BFB456D3A78}"/>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42451023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37EB9A-3422-40A3-9B9F-2C675C6E4BF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B968A39-2A1E-4921-B7B8-2557A1E62FEA}"/>
              </a:ext>
            </a:extLst>
          </p:cNvPr>
          <p:cNvSpPr>
            <a:spLocks noGrp="1"/>
          </p:cNvSpPr>
          <p:nvPr>
            <p:ph type="dt" sz="half" idx="10"/>
          </p:nvPr>
        </p:nvSpPr>
        <p:spPr/>
        <p:txBody>
          <a:bodyPr/>
          <a:lstStyle/>
          <a:p>
            <a:fld id="{F1ACFE2D-FF9A-4A6D-A323-1CCEFBBFF44E}" type="datetimeFigureOut">
              <a:rPr lang="en-GB" smtClean="0"/>
              <a:t>01/03/2021</a:t>
            </a:fld>
            <a:endParaRPr lang="en-GB"/>
          </a:p>
        </p:txBody>
      </p:sp>
      <p:sp>
        <p:nvSpPr>
          <p:cNvPr id="4" name="Footer Placeholder 3">
            <a:extLst>
              <a:ext uri="{FF2B5EF4-FFF2-40B4-BE49-F238E27FC236}">
                <a16:creationId xmlns:a16="http://schemas.microsoft.com/office/drawing/2014/main" id="{3DA4F4C9-C909-4BBA-BE29-78E7D83A087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E07F462-76FE-4821-98DD-1F56FDE8A5DE}"/>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19391673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15A85D2-F90D-4D66-8E34-AC530AB148C1}"/>
              </a:ext>
            </a:extLst>
          </p:cNvPr>
          <p:cNvSpPr>
            <a:spLocks noGrp="1"/>
          </p:cNvSpPr>
          <p:nvPr>
            <p:ph type="dt" sz="half" idx="10"/>
          </p:nvPr>
        </p:nvSpPr>
        <p:spPr/>
        <p:txBody>
          <a:bodyPr/>
          <a:lstStyle/>
          <a:p>
            <a:fld id="{F1ACFE2D-FF9A-4A6D-A323-1CCEFBBFF44E}" type="datetimeFigureOut">
              <a:rPr lang="en-GB" smtClean="0"/>
              <a:t>01/03/2021</a:t>
            </a:fld>
            <a:endParaRPr lang="en-GB"/>
          </a:p>
        </p:txBody>
      </p:sp>
      <p:sp>
        <p:nvSpPr>
          <p:cNvPr id="3" name="Footer Placeholder 2">
            <a:extLst>
              <a:ext uri="{FF2B5EF4-FFF2-40B4-BE49-F238E27FC236}">
                <a16:creationId xmlns:a16="http://schemas.microsoft.com/office/drawing/2014/main" id="{ABF2C38E-4D79-44D3-A3D0-94786E1F6B5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732735F-0AC5-492F-9D95-D45847BA1E06}"/>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13834436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CF55AE-2463-4963-87E3-53A97EC2BB0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FAA6055-9BD7-4C61-BEAA-9EA5511E11E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BBF70C8-DA18-4D2A-830E-6FD9C8A79EE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F3D8030-F38B-4E07-B904-E02B9F997DAE}"/>
              </a:ext>
            </a:extLst>
          </p:cNvPr>
          <p:cNvSpPr>
            <a:spLocks noGrp="1"/>
          </p:cNvSpPr>
          <p:nvPr>
            <p:ph type="dt" sz="half" idx="10"/>
          </p:nvPr>
        </p:nvSpPr>
        <p:spPr/>
        <p:txBody>
          <a:bodyPr/>
          <a:lstStyle/>
          <a:p>
            <a:fld id="{F1ACFE2D-FF9A-4A6D-A323-1CCEFBBFF44E}" type="datetimeFigureOut">
              <a:rPr lang="en-GB" smtClean="0"/>
              <a:t>01/03/2021</a:t>
            </a:fld>
            <a:endParaRPr lang="en-GB"/>
          </a:p>
        </p:txBody>
      </p:sp>
      <p:sp>
        <p:nvSpPr>
          <p:cNvPr id="6" name="Footer Placeholder 5">
            <a:extLst>
              <a:ext uri="{FF2B5EF4-FFF2-40B4-BE49-F238E27FC236}">
                <a16:creationId xmlns:a16="http://schemas.microsoft.com/office/drawing/2014/main" id="{9B1EB677-455D-4B51-81FD-E120F63F7B3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DF31247-5602-4D6C-A1E8-812C437F7BB6}"/>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9092663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03AA30-6748-4E2C-8D84-5EC0B2C8514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0D46146-C2DB-44F8-858B-F118A3805C9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5811F54-5AF6-45E0-9B8C-0D38093F00C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2638224-3BBA-432C-B5B7-7FBEFB71B00C}"/>
              </a:ext>
            </a:extLst>
          </p:cNvPr>
          <p:cNvSpPr>
            <a:spLocks noGrp="1"/>
          </p:cNvSpPr>
          <p:nvPr>
            <p:ph type="dt" sz="half" idx="10"/>
          </p:nvPr>
        </p:nvSpPr>
        <p:spPr/>
        <p:txBody>
          <a:bodyPr/>
          <a:lstStyle/>
          <a:p>
            <a:fld id="{F1ACFE2D-FF9A-4A6D-A323-1CCEFBBFF44E}" type="datetimeFigureOut">
              <a:rPr lang="en-GB" smtClean="0"/>
              <a:t>01/03/2021</a:t>
            </a:fld>
            <a:endParaRPr lang="en-GB"/>
          </a:p>
        </p:txBody>
      </p:sp>
      <p:sp>
        <p:nvSpPr>
          <p:cNvPr id="6" name="Footer Placeholder 5">
            <a:extLst>
              <a:ext uri="{FF2B5EF4-FFF2-40B4-BE49-F238E27FC236}">
                <a16:creationId xmlns:a16="http://schemas.microsoft.com/office/drawing/2014/main" id="{1D397CD9-60DB-4A6C-8B90-4983CBE1983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2BEEB59-75D2-444B-B966-C664FBE32F9D}"/>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33258577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E3C0092-ECBA-4005-9B1B-142A15D26F7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68DF237-64B7-481E-8807-0B23DB33BB6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6B38811-AA25-4344-A42D-8D01023E260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ACFE2D-FF9A-4A6D-A323-1CCEFBBFF44E}" type="datetimeFigureOut">
              <a:rPr lang="en-GB" smtClean="0"/>
              <a:t>01/03/2021</a:t>
            </a:fld>
            <a:endParaRPr lang="en-GB"/>
          </a:p>
        </p:txBody>
      </p:sp>
      <p:sp>
        <p:nvSpPr>
          <p:cNvPr id="5" name="Footer Placeholder 4">
            <a:extLst>
              <a:ext uri="{FF2B5EF4-FFF2-40B4-BE49-F238E27FC236}">
                <a16:creationId xmlns:a16="http://schemas.microsoft.com/office/drawing/2014/main" id="{EB36523B-65B1-4688-88F3-CCB3D2D4017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1EFCAED1-A1E8-4693-8FA2-9962CEC0A29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23BDE5-F0F1-453A-9B85-B3A9681AC211}" type="slidenum">
              <a:rPr lang="en-GB" smtClean="0"/>
              <a:t>‹#›</a:t>
            </a:fld>
            <a:endParaRPr lang="en-GB"/>
          </a:p>
        </p:txBody>
      </p:sp>
    </p:spTree>
    <p:extLst>
      <p:ext uri="{BB962C8B-B14F-4D97-AF65-F5344CB8AC3E}">
        <p14:creationId xmlns:p14="http://schemas.microsoft.com/office/powerpoint/2010/main" val="36001094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slideLayout" Target="../slideLayouts/slideLayout2.xml"/><Relationship Id="rId1" Type="http://schemas.openxmlformats.org/officeDocument/2006/relationships/video" Target="https://www.youtube.com/embed/hgn88SBl0Zc?feature=oembed" TargetMode="External"/><Relationship Id="rId4" Type="http://schemas.openxmlformats.org/officeDocument/2006/relationships/image" Target="../media/image3.JPG"/></Relationships>
</file>

<file path=ppt/slides/_rels/slide13.xml.rels><?xml version="1.0" encoding="UTF-8" standalone="yes"?>
<Relationships xmlns="http://schemas.openxmlformats.org/package/2006/relationships"><Relationship Id="rId3" Type="http://schemas.openxmlformats.org/officeDocument/2006/relationships/hyperlink" Target="http://www.goconstruct.org/" TargetMode="External"/><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Layout" Target="../slideLayouts/slideLayout2.xml"/><Relationship Id="rId1" Type="http://schemas.openxmlformats.org/officeDocument/2006/relationships/video" Target="https://www.youtube.com/embed/aCgsXC49318?feature=oembed"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slideLayout" Target="../slideLayouts/slideLayout2.xml"/><Relationship Id="rId1" Type="http://schemas.openxmlformats.org/officeDocument/2006/relationships/video" Target="https://www.youtube.com/embed/7Drcm22zQDU?feature=oembed"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slideLayout" Target="../slideLayouts/slideLayout2.xml"/><Relationship Id="rId1" Type="http://schemas.openxmlformats.org/officeDocument/2006/relationships/video" Target="https://www.youtube.com/embed/YtdjKioUqX4?feature=oembed"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slideLayout" Target="../slideLayouts/slideLayout2.xml"/><Relationship Id="rId1" Type="http://schemas.openxmlformats.org/officeDocument/2006/relationships/video" Target="https://www.youtube.com/embed/hqjaITUIScQ?feature=oembed" TargetMode="External"/></Relationships>
</file>

<file path=ppt/slides/_rels/slide3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video" Target="https://www.youtube.com/embed/f_xAQNNi4pA?feature=oembed" TargetMode="External"/><Relationship Id="rId5" Type="http://schemas.openxmlformats.org/officeDocument/2006/relationships/image" Target="../media/image18.jpeg"/><Relationship Id="rId4" Type="http://schemas.openxmlformats.org/officeDocument/2006/relationships/image" Target="../media/image17.png"/></Relationships>
</file>

<file path=ppt/slides/_rels/slide36.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8" Type="http://schemas.openxmlformats.org/officeDocument/2006/relationships/hyperlink" Target="http://www.citb.co.uk/" TargetMode="External"/><Relationship Id="rId3" Type="http://schemas.openxmlformats.org/officeDocument/2006/relationships/image" Target="../media/image20.JPG"/><Relationship Id="rId7" Type="http://schemas.openxmlformats.org/officeDocument/2006/relationships/hyperlink" Target="http://www.the-nhtg.org.uk/" TargetMode="External"/><Relationship Id="rId2" Type="http://schemas.openxmlformats.org/officeDocument/2006/relationships/hyperlink" Target="http://www.goconstruct.org.uk/" TargetMode="External"/><Relationship Id="rId1" Type="http://schemas.openxmlformats.org/officeDocument/2006/relationships/slideLayout" Target="../slideLayouts/slideLayout2.xml"/><Relationship Id="rId6" Type="http://schemas.openxmlformats.org/officeDocument/2006/relationships/hyperlink" Target="http://www.architecture.com/" TargetMode="External"/><Relationship Id="rId5" Type="http://schemas.openxmlformats.org/officeDocument/2006/relationships/image" Target="../media/image22.JPG"/><Relationship Id="rId10" Type="http://schemas.openxmlformats.org/officeDocument/2006/relationships/hyperlink" Target="http://www.housebuildingcareers.org.uk/" TargetMode="External"/><Relationship Id="rId4" Type="http://schemas.openxmlformats.org/officeDocument/2006/relationships/image" Target="../media/image21.JPG"/><Relationship Id="rId9" Type="http://schemas.openxmlformats.org/officeDocument/2006/relationships/hyperlink" Target="http://www.gov.uk/apply-apprenticeship" TargetMode="External"/></Relationships>
</file>

<file path=ppt/slides/_rels/slide39.xml.rels><?xml version="1.0" encoding="UTF-8" standalone="yes"?>
<Relationships xmlns="http://schemas.openxmlformats.org/package/2006/relationships"><Relationship Id="rId3" Type="http://schemas.openxmlformats.org/officeDocument/2006/relationships/image" Target="../media/image21.JPG"/><Relationship Id="rId7" Type="http://schemas.openxmlformats.org/officeDocument/2006/relationships/image" Target="../media/image3.JPG"/><Relationship Id="rId2" Type="http://schemas.openxmlformats.org/officeDocument/2006/relationships/image" Target="../media/image20.JPG"/><Relationship Id="rId1" Type="http://schemas.openxmlformats.org/officeDocument/2006/relationships/slideLayout" Target="../slideLayouts/slideLayout2.xml"/><Relationship Id="rId6" Type="http://schemas.openxmlformats.org/officeDocument/2006/relationships/image" Target="../media/image2.jpg"/><Relationship Id="rId5" Type="http://schemas.openxmlformats.org/officeDocument/2006/relationships/image" Target="../media/image1.JPG"/><Relationship Id="rId4" Type="http://schemas.openxmlformats.org/officeDocument/2006/relationships/image" Target="../media/image22.JPG"/></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video" Target="https://www.youtube.com/embed/8IEe9PvfBR0?list=PLxFbJzCg94kFxawKw1ybFbLoCSVtmC68Y" TargetMode="Externa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2.xml"/><Relationship Id="rId1" Type="http://schemas.openxmlformats.org/officeDocument/2006/relationships/video" Target="https://www.youtube.com/embed/KUDoEOhHvZY?feature=oembed" TargetMode="External"/><Relationship Id="rId4" Type="http://schemas.openxmlformats.org/officeDocument/2006/relationships/image" Target="../media/image3.JPG"/></Relationships>
</file>

<file path=ppt/slides/_rels/slide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slideLayout" Target="../slideLayouts/slideLayout2.xml"/><Relationship Id="rId1" Type="http://schemas.openxmlformats.org/officeDocument/2006/relationships/video" Target="https://www.youtube.com/embed/XEUx5vQHWIU?feature=oembed" TargetMode="Externa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642BE649-E3AE-4B33-9D3D-4FC95F5B2AB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32625" y="278326"/>
            <a:ext cx="2044122" cy="828262"/>
          </a:xfrm>
          <a:prstGeom prst="rect">
            <a:avLst/>
          </a:prstGeom>
        </p:spPr>
      </p:pic>
      <p:pic>
        <p:nvPicPr>
          <p:cNvPr id="9" name="Picture 8" descr="Logo&#10;&#10;Description automatically generated">
            <a:extLst>
              <a:ext uri="{FF2B5EF4-FFF2-40B4-BE49-F238E27FC236}">
                <a16:creationId xmlns:a16="http://schemas.microsoft.com/office/drawing/2014/main" id="{CCA2F404-655A-4061-990C-69E930E54B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53614" y="99453"/>
            <a:ext cx="1563758" cy="1186008"/>
          </a:xfrm>
          <a:prstGeom prst="rect">
            <a:avLst/>
          </a:prstGeom>
        </p:spPr>
      </p:pic>
      <p:pic>
        <p:nvPicPr>
          <p:cNvPr id="15" name="Picture 14" descr="A picture containing chart&#10;&#10;Description automatically generated">
            <a:extLst>
              <a:ext uri="{FF2B5EF4-FFF2-40B4-BE49-F238E27FC236}">
                <a16:creationId xmlns:a16="http://schemas.microsoft.com/office/drawing/2014/main" id="{683E1363-5B43-4F8A-88E1-851B36BCA00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78255" y="99453"/>
            <a:ext cx="1160106" cy="1190866"/>
          </a:xfrm>
          <a:prstGeom prst="rect">
            <a:avLst/>
          </a:prstGeom>
        </p:spPr>
      </p:pic>
      <p:sp>
        <p:nvSpPr>
          <p:cNvPr id="12" name="Rectangle 11">
            <a:extLst>
              <a:ext uri="{FF2B5EF4-FFF2-40B4-BE49-F238E27FC236}">
                <a16:creationId xmlns:a16="http://schemas.microsoft.com/office/drawing/2014/main" id="{FD291222-67A6-40F6-9399-7A7B1B7DB81C}"/>
              </a:ext>
            </a:extLst>
          </p:cNvPr>
          <p:cNvSpPr/>
          <p:nvPr/>
        </p:nvSpPr>
        <p:spPr>
          <a:xfrm>
            <a:off x="0" y="0"/>
            <a:ext cx="2343150" cy="6858000"/>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88DBA43D-C5AA-4E0D-9401-DD75714BA212}"/>
              </a:ext>
            </a:extLst>
          </p:cNvPr>
          <p:cNvSpPr/>
          <p:nvPr/>
        </p:nvSpPr>
        <p:spPr>
          <a:xfrm>
            <a:off x="1162050" y="0"/>
            <a:ext cx="2114550" cy="4038600"/>
          </a:xfrm>
          <a:prstGeom prst="rect">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6EEF5DF3-52A9-4C71-8401-9B6D2A1A39ED}"/>
              </a:ext>
            </a:extLst>
          </p:cNvPr>
          <p:cNvSpPr txBox="1"/>
          <p:nvPr/>
        </p:nvSpPr>
        <p:spPr>
          <a:xfrm>
            <a:off x="1162050" y="3429000"/>
            <a:ext cx="2114550" cy="523220"/>
          </a:xfrm>
          <a:prstGeom prst="rect">
            <a:avLst/>
          </a:prstGeom>
          <a:noFill/>
        </p:spPr>
        <p:txBody>
          <a:bodyPr wrap="square" rtlCol="0">
            <a:spAutoFit/>
          </a:bodyPr>
          <a:lstStyle/>
          <a:p>
            <a:r>
              <a:rPr lang="en-GB" sz="2800" b="1" dirty="0">
                <a:solidFill>
                  <a:schemeClr val="bg1"/>
                </a:solidFill>
                <a:latin typeface="Segoe UI" panose="020B0502040204020203" pitchFamily="34" charset="0"/>
                <a:cs typeface="Segoe UI" panose="020B0502040204020203" pitchFamily="34" charset="0"/>
              </a:rPr>
              <a:t>Key Sectors</a:t>
            </a:r>
          </a:p>
        </p:txBody>
      </p:sp>
      <p:sp>
        <p:nvSpPr>
          <p:cNvPr id="16" name="TextBox 15">
            <a:extLst>
              <a:ext uri="{FF2B5EF4-FFF2-40B4-BE49-F238E27FC236}">
                <a16:creationId xmlns:a16="http://schemas.microsoft.com/office/drawing/2014/main" id="{BE1AF41C-AAE2-4718-A183-41F00BC6A367}"/>
              </a:ext>
            </a:extLst>
          </p:cNvPr>
          <p:cNvSpPr txBox="1"/>
          <p:nvPr/>
        </p:nvSpPr>
        <p:spPr>
          <a:xfrm>
            <a:off x="6778255" y="5664159"/>
            <a:ext cx="4229100" cy="400110"/>
          </a:xfrm>
          <a:prstGeom prst="rect">
            <a:avLst/>
          </a:prstGeom>
          <a:noFill/>
        </p:spPr>
        <p:txBody>
          <a:bodyPr wrap="square" rtlCol="0">
            <a:spAutoFit/>
          </a:bodyPr>
          <a:lstStyle/>
          <a:p>
            <a:r>
              <a:rPr lang="en-GB" sz="2000" b="1" dirty="0">
                <a:solidFill>
                  <a:srgbClr val="4EC1C4"/>
                </a:solidFill>
                <a:latin typeface="Segoe UI" panose="020B0502040204020203" pitchFamily="34" charset="0"/>
                <a:cs typeface="Segoe UI" panose="020B0502040204020203" pitchFamily="34" charset="0"/>
              </a:rPr>
              <a:t>LLEP</a:t>
            </a:r>
            <a:r>
              <a:rPr lang="en-GB" sz="2000" b="1" dirty="0">
                <a:latin typeface="Segoe UI" panose="020B0502040204020203" pitchFamily="34" charset="0"/>
                <a:cs typeface="Segoe UI" panose="020B0502040204020203" pitchFamily="34" charset="0"/>
              </a:rPr>
              <a:t> World of Work series.</a:t>
            </a:r>
          </a:p>
        </p:txBody>
      </p:sp>
      <p:sp>
        <p:nvSpPr>
          <p:cNvPr id="17" name="TextBox 16">
            <a:extLst>
              <a:ext uri="{FF2B5EF4-FFF2-40B4-BE49-F238E27FC236}">
                <a16:creationId xmlns:a16="http://schemas.microsoft.com/office/drawing/2014/main" id="{12864E11-C932-421F-80D9-A6FFB7C343E9}"/>
              </a:ext>
            </a:extLst>
          </p:cNvPr>
          <p:cNvSpPr txBox="1"/>
          <p:nvPr/>
        </p:nvSpPr>
        <p:spPr>
          <a:xfrm>
            <a:off x="1133474" y="4002166"/>
            <a:ext cx="11058525" cy="1862048"/>
          </a:xfrm>
          <a:prstGeom prst="rect">
            <a:avLst/>
          </a:prstGeom>
          <a:noFill/>
        </p:spPr>
        <p:txBody>
          <a:bodyPr wrap="square" rtlCol="0">
            <a:spAutoFit/>
          </a:bodyPr>
          <a:lstStyle/>
          <a:p>
            <a:r>
              <a:rPr lang="en-GB" sz="11500" b="1" dirty="0">
                <a:latin typeface="Segoe UI" panose="020B0502040204020203" pitchFamily="34" charset="0"/>
                <a:cs typeface="Segoe UI" panose="020B0502040204020203" pitchFamily="34" charset="0"/>
              </a:rPr>
              <a:t>Construction</a:t>
            </a:r>
          </a:p>
        </p:txBody>
      </p:sp>
    </p:spTree>
    <p:extLst>
      <p:ext uri="{BB962C8B-B14F-4D97-AF65-F5344CB8AC3E}">
        <p14:creationId xmlns:p14="http://schemas.microsoft.com/office/powerpoint/2010/main" val="27111834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C5101E24-5B1A-4B96-9BAB-D4F55426FA6B}"/>
              </a:ext>
            </a:extLst>
          </p:cNvPr>
          <p:cNvSpPr/>
          <p:nvPr/>
        </p:nvSpPr>
        <p:spPr>
          <a:xfrm rot="10800000">
            <a:off x="9822758" y="-14128"/>
            <a:ext cx="2369239" cy="6872127"/>
          </a:xfrm>
          <a:prstGeom prst="rect">
            <a:avLst/>
          </a:prstGeom>
          <a:solidFill>
            <a:srgbClr val="1BA9E1"/>
          </a:solidFill>
          <a:ln>
            <a:solidFill>
              <a:srgbClr val="1BA9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E164B49D-1198-4BE0-A72A-B0FF89A6F080}"/>
              </a:ext>
            </a:extLst>
          </p:cNvPr>
          <p:cNvSpPr/>
          <p:nvPr/>
        </p:nvSpPr>
        <p:spPr>
          <a:xfrm>
            <a:off x="8484705" y="2347291"/>
            <a:ext cx="2160104" cy="2163418"/>
          </a:xfrm>
          <a:prstGeom prst="ellipse">
            <a:avLst/>
          </a:prstGeom>
          <a:solidFill>
            <a:srgbClr val="81D3F0"/>
          </a:solidFill>
          <a:ln>
            <a:solidFill>
              <a:srgbClr val="81D3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a:extLst>
              <a:ext uri="{FF2B5EF4-FFF2-40B4-BE49-F238E27FC236}">
                <a16:creationId xmlns:a16="http://schemas.microsoft.com/office/drawing/2014/main" id="{DB526992-5325-44D3-82FE-A473FE5E3F5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0722" y="-1603375"/>
            <a:ext cx="12192000" cy="6858000"/>
          </a:xfrm>
          <a:prstGeom prst="rect">
            <a:avLst/>
          </a:prstGeom>
        </p:spPr>
      </p:pic>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838200" y="-1"/>
            <a:ext cx="11353800" cy="1567012"/>
          </a:xfrm>
        </p:spPr>
        <p:txBody>
          <a:bodyPr>
            <a:normAutofit/>
          </a:bodyPr>
          <a:lstStyle/>
          <a:p>
            <a:r>
              <a:rPr lang="en-GB" dirty="0">
                <a:latin typeface="Segoe UI" panose="020B0502040204020203" pitchFamily="34" charset="0"/>
                <a:cs typeface="Segoe UI" panose="020B0502040204020203" pitchFamily="34" charset="0"/>
              </a:rPr>
              <a:t>On-site Construction Roles</a:t>
            </a:r>
          </a:p>
        </p:txBody>
      </p:sp>
      <p:sp>
        <p:nvSpPr>
          <p:cNvPr id="8" name="Rectangle 7">
            <a:extLst>
              <a:ext uri="{FF2B5EF4-FFF2-40B4-BE49-F238E27FC236}">
                <a16:creationId xmlns:a16="http://schemas.microsoft.com/office/drawing/2014/main" id="{9C8B12F8-4A34-42F3-BD33-02128FE1753E}"/>
              </a:ext>
            </a:extLst>
          </p:cNvPr>
          <p:cNvSpPr/>
          <p:nvPr/>
        </p:nvSpPr>
        <p:spPr>
          <a:xfrm>
            <a:off x="970722" y="1567011"/>
            <a:ext cx="8835887" cy="66161"/>
          </a:xfrm>
          <a:prstGeom prst="rect">
            <a:avLst/>
          </a:prstGeom>
          <a:solidFill>
            <a:srgbClr val="1BA9E1"/>
          </a:solidFill>
          <a:ln>
            <a:solidFill>
              <a:srgbClr val="1BA9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838201" y="2252769"/>
            <a:ext cx="7646504" cy="3924193"/>
          </a:xfrm>
        </p:spPr>
        <p:txBody>
          <a:bodyPr>
            <a:noAutofit/>
          </a:bodyPr>
          <a:lstStyle/>
          <a:p>
            <a:pPr marL="0" indent="0">
              <a:buNone/>
            </a:pPr>
            <a:r>
              <a:rPr lang="en-GB" sz="2000" dirty="0">
                <a:latin typeface="Segoe UI" panose="020B0502040204020203" pitchFamily="34" charset="0"/>
                <a:cs typeface="Segoe UI" panose="020B0502040204020203" pitchFamily="34" charset="0"/>
              </a:rPr>
              <a:t>You might think that on-site construction roles are more obvious but there are so many specialisms and progression routes to choose from. </a:t>
            </a:r>
          </a:p>
          <a:p>
            <a:pPr marL="0" indent="0">
              <a:buNone/>
            </a:pPr>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Can you name any on-site construction roles?</a:t>
            </a:r>
          </a:p>
          <a:p>
            <a:endParaRPr lang="en-GB" sz="20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3492422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1516D64-66F4-436C-8595-F51E9C63A937}"/>
              </a:ext>
            </a:extLst>
          </p:cNvPr>
          <p:cNvSpPr/>
          <p:nvPr/>
        </p:nvSpPr>
        <p:spPr>
          <a:xfrm rot="10800000">
            <a:off x="9822758" y="-14128"/>
            <a:ext cx="2369239" cy="6872127"/>
          </a:xfrm>
          <a:prstGeom prst="rect">
            <a:avLst/>
          </a:prstGeom>
          <a:solidFill>
            <a:srgbClr val="1BA9E1"/>
          </a:solidFill>
          <a:ln>
            <a:solidFill>
              <a:srgbClr val="1BA9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E164B49D-1198-4BE0-A72A-B0FF89A6F080}"/>
              </a:ext>
            </a:extLst>
          </p:cNvPr>
          <p:cNvSpPr/>
          <p:nvPr/>
        </p:nvSpPr>
        <p:spPr>
          <a:xfrm>
            <a:off x="8484705" y="2347291"/>
            <a:ext cx="2160104" cy="2163418"/>
          </a:xfrm>
          <a:prstGeom prst="ellipse">
            <a:avLst/>
          </a:prstGeom>
          <a:solidFill>
            <a:srgbClr val="81D3F0"/>
          </a:solidFill>
          <a:ln>
            <a:solidFill>
              <a:srgbClr val="81D3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838200" y="-1"/>
            <a:ext cx="11353800" cy="1567012"/>
          </a:xfrm>
        </p:spPr>
        <p:txBody>
          <a:bodyPr>
            <a:normAutofit/>
          </a:bodyPr>
          <a:lstStyle/>
          <a:p>
            <a:r>
              <a:rPr lang="en-GB" dirty="0">
                <a:latin typeface="Segoe UI" panose="020B0502040204020203" pitchFamily="34" charset="0"/>
                <a:cs typeface="Segoe UI" panose="020B0502040204020203" pitchFamily="34" charset="0"/>
              </a:rPr>
              <a:t>On-site Construction Roles</a:t>
            </a:r>
          </a:p>
        </p:txBody>
      </p:sp>
      <p:sp>
        <p:nvSpPr>
          <p:cNvPr id="8" name="Rectangle 7">
            <a:extLst>
              <a:ext uri="{FF2B5EF4-FFF2-40B4-BE49-F238E27FC236}">
                <a16:creationId xmlns:a16="http://schemas.microsoft.com/office/drawing/2014/main" id="{9C8B12F8-4A34-42F3-BD33-02128FE1753E}"/>
              </a:ext>
            </a:extLst>
          </p:cNvPr>
          <p:cNvSpPr/>
          <p:nvPr/>
        </p:nvSpPr>
        <p:spPr>
          <a:xfrm>
            <a:off x="970722" y="1567011"/>
            <a:ext cx="8835887" cy="66161"/>
          </a:xfrm>
          <a:prstGeom prst="rect">
            <a:avLst/>
          </a:prstGeom>
          <a:solidFill>
            <a:srgbClr val="1BA9E1"/>
          </a:solidFill>
          <a:ln>
            <a:solidFill>
              <a:srgbClr val="1BA9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a:extLst>
              <a:ext uri="{FF2B5EF4-FFF2-40B4-BE49-F238E27FC236}">
                <a16:creationId xmlns:a16="http://schemas.microsoft.com/office/drawing/2014/main" id="{3893ACB3-8D13-43A0-A3F4-F6E3940FDC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0722" y="-1567011"/>
            <a:ext cx="12192000" cy="6858000"/>
          </a:xfrm>
          <a:prstGeom prst="rect">
            <a:avLst/>
          </a:prstGeom>
        </p:spPr>
      </p:pic>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838201" y="2252769"/>
            <a:ext cx="7646504" cy="3924193"/>
          </a:xfrm>
        </p:spPr>
        <p:txBody>
          <a:bodyPr>
            <a:noAutofit/>
          </a:bodyPr>
          <a:lstStyle/>
          <a:p>
            <a:pPr marL="0" indent="0">
              <a:buNone/>
            </a:pPr>
            <a:r>
              <a:rPr lang="en-GB" sz="2000" dirty="0">
                <a:latin typeface="Segoe UI" panose="020B0502040204020203" pitchFamily="34" charset="0"/>
                <a:cs typeface="Segoe UI" panose="020B0502040204020203" pitchFamily="34" charset="0"/>
              </a:rPr>
              <a:t>Here are some of the jobs in highest demand in Leicester and Leicestershire:</a:t>
            </a:r>
          </a:p>
          <a:p>
            <a:pPr lvl="1"/>
            <a:r>
              <a:rPr lang="en-GB" sz="2000" dirty="0">
                <a:latin typeface="Segoe UI" panose="020B0502040204020203" pitchFamily="34" charset="0"/>
                <a:cs typeface="Segoe UI" panose="020B0502040204020203" pitchFamily="34" charset="0"/>
              </a:rPr>
              <a:t>Wood trades and interior fit out</a:t>
            </a:r>
          </a:p>
          <a:p>
            <a:pPr lvl="1"/>
            <a:r>
              <a:rPr lang="en-GB" sz="2000" dirty="0">
                <a:latin typeface="Segoe UI" panose="020B0502040204020203" pitchFamily="34" charset="0"/>
                <a:cs typeface="Segoe UI" panose="020B0502040204020203" pitchFamily="34" charset="0"/>
              </a:rPr>
              <a:t>Construction managers</a:t>
            </a:r>
          </a:p>
          <a:p>
            <a:pPr lvl="1"/>
            <a:r>
              <a:rPr lang="en-GB" sz="2000" dirty="0">
                <a:latin typeface="Segoe UI" panose="020B0502040204020203" pitchFamily="34" charset="0"/>
                <a:cs typeface="Segoe UI" panose="020B0502040204020203" pitchFamily="34" charset="0"/>
              </a:rPr>
              <a:t>Electrical trades and installation</a:t>
            </a:r>
          </a:p>
          <a:p>
            <a:pPr lvl="1"/>
            <a:r>
              <a:rPr lang="en-GB" sz="2000" dirty="0">
                <a:latin typeface="Segoe UI" panose="020B0502040204020203" pitchFamily="34" charset="0"/>
                <a:cs typeface="Segoe UI" panose="020B0502040204020203" pitchFamily="34" charset="0"/>
              </a:rPr>
              <a:t>Plumbing and HVAC trades</a:t>
            </a:r>
          </a:p>
          <a:p>
            <a:pPr lvl="1"/>
            <a:r>
              <a:rPr lang="en-GB" sz="2000" dirty="0">
                <a:latin typeface="Segoe UI" panose="020B0502040204020203" pitchFamily="34" charset="0"/>
                <a:cs typeface="Segoe UI" panose="020B0502040204020203" pitchFamily="34" charset="0"/>
              </a:rPr>
              <a:t>Labourers</a:t>
            </a:r>
          </a:p>
          <a:p>
            <a:pPr lvl="1"/>
            <a:r>
              <a:rPr lang="en-GB" sz="2000" dirty="0">
                <a:latin typeface="Segoe UI" panose="020B0502040204020203" pitchFamily="34" charset="0"/>
                <a:cs typeface="Segoe UI" panose="020B0502040204020203" pitchFamily="34" charset="0"/>
              </a:rPr>
              <a:t>Painters and decorators</a:t>
            </a:r>
          </a:p>
          <a:p>
            <a:pPr lvl="1"/>
            <a:r>
              <a:rPr lang="en-GB" sz="2000" dirty="0">
                <a:latin typeface="Segoe UI" panose="020B0502040204020203" pitchFamily="34" charset="0"/>
                <a:cs typeface="Segoe UI" panose="020B0502040204020203" pitchFamily="34" charset="0"/>
              </a:rPr>
              <a:t>Plasterers and dry liners</a:t>
            </a:r>
          </a:p>
          <a:p>
            <a:pPr lvl="1"/>
            <a:r>
              <a:rPr lang="en-GB" sz="2000" dirty="0">
                <a:latin typeface="Segoe UI" panose="020B0502040204020203" pitchFamily="34" charset="0"/>
                <a:cs typeface="Segoe UI" panose="020B0502040204020203" pitchFamily="34" charset="0"/>
              </a:rPr>
              <a:t>Bricklayers</a:t>
            </a:r>
          </a:p>
          <a:p>
            <a:pPr lvl="1"/>
            <a:endParaRPr lang="en-GB" sz="20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3713625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11345A58-BC59-45AB-801E-9FEBF5EF5BC6}"/>
              </a:ext>
            </a:extLst>
          </p:cNvPr>
          <p:cNvSpPr/>
          <p:nvPr/>
        </p:nvSpPr>
        <p:spPr>
          <a:xfrm>
            <a:off x="1112564" y="2811439"/>
            <a:ext cx="2053717" cy="4046561"/>
          </a:xfrm>
          <a:prstGeom prst="rect">
            <a:avLst/>
          </a:prstGeom>
          <a:solidFill>
            <a:srgbClr val="81D3F0"/>
          </a:solidFill>
          <a:ln>
            <a:solidFill>
              <a:srgbClr val="81D3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1112564" y="255077"/>
            <a:ext cx="10515600" cy="823350"/>
          </a:xfrm>
        </p:spPr>
        <p:txBody>
          <a:bodyPr/>
          <a:lstStyle/>
          <a:p>
            <a:r>
              <a:rPr lang="en-GB" dirty="0">
                <a:latin typeface="Segoe UI" panose="020B0502040204020203" pitchFamily="34" charset="0"/>
                <a:cs typeface="Segoe UI" panose="020B0502040204020203" pitchFamily="34" charset="0"/>
              </a:rPr>
              <a:t>Off-Site Construction Roles</a:t>
            </a:r>
          </a:p>
        </p:txBody>
      </p:sp>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1112564" y="1811054"/>
            <a:ext cx="10515600" cy="4129087"/>
          </a:xfrm>
        </p:spPr>
        <p:txBody>
          <a:bodyPr>
            <a:noAutofit/>
          </a:bodyPr>
          <a:lstStyle/>
          <a:p>
            <a:pPr marL="0" indent="0">
              <a:buNone/>
            </a:pPr>
            <a:r>
              <a:rPr lang="en-GB" sz="2000" dirty="0">
                <a:latin typeface="Segoe UI" panose="020B0502040204020203" pitchFamily="34" charset="0"/>
                <a:cs typeface="Segoe UI" panose="020B0502040204020203" pitchFamily="34" charset="0"/>
              </a:rPr>
              <a:t>Let’s have a quick look at a day in the life of a plasterer.</a:t>
            </a:r>
          </a:p>
          <a:p>
            <a:pPr marL="0" indent="0">
              <a:buNone/>
            </a:pPr>
            <a:endParaRPr lang="en-GB" sz="2000" dirty="0">
              <a:latin typeface="Segoe UI" panose="020B0502040204020203" pitchFamily="34" charset="0"/>
              <a:cs typeface="Segoe UI" panose="020B0502040204020203" pitchFamily="34" charset="0"/>
            </a:endParaRPr>
          </a:p>
        </p:txBody>
      </p:sp>
      <p:sp>
        <p:nvSpPr>
          <p:cNvPr id="7" name="Rectangle 6">
            <a:extLst>
              <a:ext uri="{FF2B5EF4-FFF2-40B4-BE49-F238E27FC236}">
                <a16:creationId xmlns:a16="http://schemas.microsoft.com/office/drawing/2014/main" id="{37EB19BC-5179-4E8B-A43E-A7D573BC3305}"/>
              </a:ext>
            </a:extLst>
          </p:cNvPr>
          <p:cNvSpPr/>
          <p:nvPr/>
        </p:nvSpPr>
        <p:spPr>
          <a:xfrm>
            <a:off x="1112564" y="1078426"/>
            <a:ext cx="7859158" cy="45719"/>
          </a:xfrm>
          <a:prstGeom prst="rect">
            <a:avLst/>
          </a:prstGeom>
          <a:solidFill>
            <a:srgbClr val="81D3F0"/>
          </a:solidFill>
          <a:ln>
            <a:solidFill>
              <a:srgbClr val="81D3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Online Media 3" title="A Day In The Life of a Plasterer | Future Made">
            <a:hlinkClick r:id="" action="ppaction://media"/>
            <a:extLst>
              <a:ext uri="{FF2B5EF4-FFF2-40B4-BE49-F238E27FC236}">
                <a16:creationId xmlns:a16="http://schemas.microsoft.com/office/drawing/2014/main" id="{BB7149CF-7971-40F2-87A9-01D45E53548F}"/>
              </a:ext>
            </a:extLst>
          </p:cNvPr>
          <p:cNvPicPr>
            <a:picLocks noRot="1" noChangeAspect="1"/>
          </p:cNvPicPr>
          <p:nvPr>
            <a:videoFile r:link="rId1"/>
          </p:nvPr>
        </p:nvPicPr>
        <p:blipFill>
          <a:blip r:embed="rId3"/>
          <a:stretch>
            <a:fillRect/>
          </a:stretch>
        </p:blipFill>
        <p:spPr>
          <a:xfrm>
            <a:off x="2273575" y="3152781"/>
            <a:ext cx="4400180" cy="3297738"/>
          </a:xfrm>
          <a:prstGeom prst="rect">
            <a:avLst/>
          </a:prstGeom>
        </p:spPr>
      </p:pic>
      <p:pic>
        <p:nvPicPr>
          <p:cNvPr id="8" name="Picture 7" descr="A picture containing chart&#10;&#10;Description automatically generated">
            <a:extLst>
              <a:ext uri="{FF2B5EF4-FFF2-40B4-BE49-F238E27FC236}">
                <a16:creationId xmlns:a16="http://schemas.microsoft.com/office/drawing/2014/main" id="{8FE1238E-4424-441C-B944-BECF54BB7CF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968676" y="5614126"/>
            <a:ext cx="1160106" cy="1190866"/>
          </a:xfrm>
          <a:prstGeom prst="rect">
            <a:avLst/>
          </a:prstGeom>
        </p:spPr>
      </p:pic>
    </p:spTree>
    <p:extLst>
      <p:ext uri="{BB962C8B-B14F-4D97-AF65-F5344CB8AC3E}">
        <p14:creationId xmlns:p14="http://schemas.microsoft.com/office/powerpoint/2010/main" val="1846780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9"/>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9"/>
                                        </p:tgtEl>
                                      </p:cBhvr>
                                    </p:cmd>
                                  </p:childTnLst>
                                </p:cTn>
                              </p:par>
                            </p:childTnLst>
                          </p:cTn>
                        </p:par>
                      </p:childTnLst>
                    </p:cTn>
                  </p:par>
                </p:childTnLst>
              </p:cTn>
              <p:nextCondLst>
                <p:cond evt="onClick" delay="0">
                  <p:tgtEl>
                    <p:spTgt spid="9"/>
                  </p:tgtEl>
                </p:cond>
              </p:nextCondLst>
            </p:seq>
            <p:video>
              <p:cMediaNode vol="80000">
                <p:cTn id="12" fill="hold" display="0">
                  <p:stCondLst>
                    <p:cond delay="indefinite"/>
                  </p:stCondLst>
                </p:cTn>
                <p:tgtEl>
                  <p:spTgt spid="9"/>
                </p:tgtEl>
              </p:cMediaNode>
            </p:vide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A7CC4A3C-87D8-4DDC-B4D2-A75059C91004}"/>
              </a:ext>
            </a:extLst>
          </p:cNvPr>
          <p:cNvPicPr>
            <a:picLocks noChangeAspect="1"/>
          </p:cNvPicPr>
          <p:nvPr/>
        </p:nvPicPr>
        <p:blipFill>
          <a:blip r:embed="rId2"/>
          <a:stretch>
            <a:fillRect/>
          </a:stretch>
        </p:blipFill>
        <p:spPr>
          <a:xfrm>
            <a:off x="2443976" y="0"/>
            <a:ext cx="9748024" cy="6858000"/>
          </a:xfrm>
          <a:prstGeom prst="rect">
            <a:avLst/>
          </a:prstGeom>
        </p:spPr>
      </p:pic>
      <p:sp>
        <p:nvSpPr>
          <p:cNvPr id="10" name="TextBox 9">
            <a:extLst>
              <a:ext uri="{FF2B5EF4-FFF2-40B4-BE49-F238E27FC236}">
                <a16:creationId xmlns:a16="http://schemas.microsoft.com/office/drawing/2014/main" id="{6508A23F-FA35-4AC9-BDD4-ED56C4995D52}"/>
              </a:ext>
            </a:extLst>
          </p:cNvPr>
          <p:cNvSpPr txBox="1"/>
          <p:nvPr/>
        </p:nvSpPr>
        <p:spPr>
          <a:xfrm>
            <a:off x="148101" y="1743739"/>
            <a:ext cx="2295875" cy="1200329"/>
          </a:xfrm>
          <a:prstGeom prst="rect">
            <a:avLst/>
          </a:prstGeom>
          <a:noFill/>
        </p:spPr>
        <p:txBody>
          <a:bodyPr wrap="square" rtlCol="0">
            <a:spAutoFit/>
          </a:bodyPr>
          <a:lstStyle/>
          <a:p>
            <a:r>
              <a:rPr lang="en-GB" sz="2400" dirty="0">
                <a:latin typeface="Segoe UI" panose="020B0502040204020203" pitchFamily="34" charset="0"/>
                <a:cs typeface="Segoe UI" panose="020B0502040204020203" pitchFamily="34" charset="0"/>
              </a:rPr>
              <a:t>Activity – </a:t>
            </a:r>
          </a:p>
          <a:p>
            <a:r>
              <a:rPr lang="en-GB" sz="2400" dirty="0">
                <a:latin typeface="Segoe UI" panose="020B0502040204020203" pitchFamily="34" charset="0"/>
                <a:cs typeface="Segoe UI" panose="020B0502040204020203" pitchFamily="34" charset="0"/>
              </a:rPr>
              <a:t>Go Construct’s </a:t>
            </a:r>
          </a:p>
          <a:p>
            <a:r>
              <a:rPr lang="en-GB" sz="2400" dirty="0">
                <a:latin typeface="Segoe UI" panose="020B0502040204020203" pitchFamily="34" charset="0"/>
                <a:cs typeface="Segoe UI" panose="020B0502040204020203" pitchFamily="34" charset="0"/>
              </a:rPr>
              <a:t>Spot the Skills</a:t>
            </a:r>
          </a:p>
        </p:txBody>
      </p:sp>
      <p:sp>
        <p:nvSpPr>
          <p:cNvPr id="11" name="TextBox 10">
            <a:extLst>
              <a:ext uri="{FF2B5EF4-FFF2-40B4-BE49-F238E27FC236}">
                <a16:creationId xmlns:a16="http://schemas.microsoft.com/office/drawing/2014/main" id="{B407D2F8-4960-4038-807E-D4E0B5E1CF32}"/>
              </a:ext>
            </a:extLst>
          </p:cNvPr>
          <p:cNvSpPr txBox="1"/>
          <p:nvPr/>
        </p:nvSpPr>
        <p:spPr>
          <a:xfrm>
            <a:off x="148100" y="3429000"/>
            <a:ext cx="2231115" cy="2585323"/>
          </a:xfrm>
          <a:prstGeom prst="rect">
            <a:avLst/>
          </a:prstGeom>
          <a:noFill/>
        </p:spPr>
        <p:txBody>
          <a:bodyPr wrap="square" rtlCol="0">
            <a:spAutoFit/>
          </a:bodyPr>
          <a:lstStyle/>
          <a:p>
            <a:r>
              <a:rPr lang="en-GB" dirty="0">
                <a:latin typeface="Segoe UI" panose="020B0502040204020203" pitchFamily="34" charset="0"/>
                <a:cs typeface="Segoe UI" panose="020B0502040204020203" pitchFamily="34" charset="0"/>
              </a:rPr>
              <a:t>We are going to look at 12 different on-site jobs in the construction industry and try and decide which one matches each of the 12 people in this poster. </a:t>
            </a:r>
          </a:p>
        </p:txBody>
      </p:sp>
      <p:sp>
        <p:nvSpPr>
          <p:cNvPr id="12" name="TextBox 11">
            <a:extLst>
              <a:ext uri="{FF2B5EF4-FFF2-40B4-BE49-F238E27FC236}">
                <a16:creationId xmlns:a16="http://schemas.microsoft.com/office/drawing/2014/main" id="{533EFA07-F262-4302-BD08-2DB42F5948F3}"/>
              </a:ext>
            </a:extLst>
          </p:cNvPr>
          <p:cNvSpPr txBox="1"/>
          <p:nvPr/>
        </p:nvSpPr>
        <p:spPr>
          <a:xfrm>
            <a:off x="2443976" y="6488668"/>
            <a:ext cx="2255297" cy="369332"/>
          </a:xfrm>
          <a:prstGeom prst="rect">
            <a:avLst/>
          </a:prstGeom>
          <a:noFill/>
        </p:spPr>
        <p:txBody>
          <a:bodyPr wrap="none" rtlCol="0">
            <a:spAutoFit/>
          </a:bodyPr>
          <a:lstStyle/>
          <a:p>
            <a:r>
              <a:rPr lang="en-GB" dirty="0">
                <a:solidFill>
                  <a:schemeClr val="bg1"/>
                </a:solidFill>
                <a:hlinkClick r:id="rId3">
                  <a:extLst>
                    <a:ext uri="{A12FA001-AC4F-418D-AE19-62706E023703}">
                      <ahyp:hlinkClr xmlns:ahyp="http://schemas.microsoft.com/office/drawing/2018/hyperlinkcolor" val="tx"/>
                    </a:ext>
                  </a:extLst>
                </a:hlinkClick>
              </a:rPr>
              <a:t>www.goconstruct.org</a:t>
            </a:r>
            <a:r>
              <a:rPr lang="en-GB" dirty="0">
                <a:solidFill>
                  <a:schemeClr val="bg1"/>
                </a:solidFill>
              </a:rPr>
              <a:t> </a:t>
            </a:r>
          </a:p>
        </p:txBody>
      </p:sp>
    </p:spTree>
    <p:extLst>
      <p:ext uri="{BB962C8B-B14F-4D97-AF65-F5344CB8AC3E}">
        <p14:creationId xmlns:p14="http://schemas.microsoft.com/office/powerpoint/2010/main" val="24074114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A7CC4A3C-87D8-4DDC-B4D2-A75059C91004}"/>
              </a:ext>
            </a:extLst>
          </p:cNvPr>
          <p:cNvPicPr>
            <a:picLocks noChangeAspect="1"/>
          </p:cNvPicPr>
          <p:nvPr/>
        </p:nvPicPr>
        <p:blipFill>
          <a:blip r:embed="rId2"/>
          <a:stretch>
            <a:fillRect/>
          </a:stretch>
        </p:blipFill>
        <p:spPr>
          <a:xfrm>
            <a:off x="2443976" y="0"/>
            <a:ext cx="9748024" cy="6858000"/>
          </a:xfrm>
          <a:prstGeom prst="rect">
            <a:avLst/>
          </a:prstGeom>
        </p:spPr>
      </p:pic>
      <p:sp>
        <p:nvSpPr>
          <p:cNvPr id="10" name="TextBox 9">
            <a:extLst>
              <a:ext uri="{FF2B5EF4-FFF2-40B4-BE49-F238E27FC236}">
                <a16:creationId xmlns:a16="http://schemas.microsoft.com/office/drawing/2014/main" id="{6508A23F-FA35-4AC9-BDD4-ED56C4995D52}"/>
              </a:ext>
            </a:extLst>
          </p:cNvPr>
          <p:cNvSpPr txBox="1"/>
          <p:nvPr/>
        </p:nvSpPr>
        <p:spPr>
          <a:xfrm>
            <a:off x="148101" y="802757"/>
            <a:ext cx="2562446" cy="523220"/>
          </a:xfrm>
          <a:prstGeom prst="rect">
            <a:avLst/>
          </a:prstGeom>
          <a:noFill/>
        </p:spPr>
        <p:txBody>
          <a:bodyPr wrap="square" rtlCol="0">
            <a:spAutoFit/>
          </a:bodyPr>
          <a:lstStyle/>
          <a:p>
            <a:r>
              <a:rPr lang="en-GB" sz="2800" dirty="0">
                <a:latin typeface="Segoe UI" panose="020B0502040204020203" pitchFamily="34" charset="0"/>
                <a:cs typeface="Segoe UI" panose="020B0502040204020203" pitchFamily="34" charset="0"/>
              </a:rPr>
              <a:t>Glaziers</a:t>
            </a:r>
          </a:p>
        </p:txBody>
      </p:sp>
      <p:sp>
        <p:nvSpPr>
          <p:cNvPr id="11" name="TextBox 10">
            <a:extLst>
              <a:ext uri="{FF2B5EF4-FFF2-40B4-BE49-F238E27FC236}">
                <a16:creationId xmlns:a16="http://schemas.microsoft.com/office/drawing/2014/main" id="{B407D2F8-4960-4038-807E-D4E0B5E1CF32}"/>
              </a:ext>
            </a:extLst>
          </p:cNvPr>
          <p:cNvSpPr txBox="1"/>
          <p:nvPr/>
        </p:nvSpPr>
        <p:spPr>
          <a:xfrm>
            <a:off x="148101" y="1644954"/>
            <a:ext cx="2147776" cy="4801314"/>
          </a:xfrm>
          <a:prstGeom prst="rect">
            <a:avLst/>
          </a:prstGeom>
          <a:noFill/>
        </p:spPr>
        <p:txBody>
          <a:bodyPr wrap="square" rtlCol="0">
            <a:spAutoFit/>
          </a:bodyPr>
          <a:lstStyle/>
          <a:p>
            <a:r>
              <a:rPr lang="en-GB" dirty="0">
                <a:latin typeface="Segoe UI" panose="020B0502040204020203" pitchFamily="34" charset="0"/>
                <a:cs typeface="Segoe UI" panose="020B0502040204020203" pitchFamily="34" charset="0"/>
              </a:rPr>
              <a:t>A glazier measures, installs and replaces different types of glass in a variety of situations. Glaziers may also work with other materials, such as plastic or laminates, that make glass more safer and stronger. They are often also involved in building the framework for the glass.</a:t>
            </a:r>
          </a:p>
        </p:txBody>
      </p:sp>
    </p:spTree>
    <p:extLst>
      <p:ext uri="{BB962C8B-B14F-4D97-AF65-F5344CB8AC3E}">
        <p14:creationId xmlns:p14="http://schemas.microsoft.com/office/powerpoint/2010/main" val="5885763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A7CC4A3C-87D8-4DDC-B4D2-A75059C91004}"/>
              </a:ext>
            </a:extLst>
          </p:cNvPr>
          <p:cNvPicPr>
            <a:picLocks noChangeAspect="1"/>
          </p:cNvPicPr>
          <p:nvPr/>
        </p:nvPicPr>
        <p:blipFill>
          <a:blip r:embed="rId2"/>
          <a:stretch>
            <a:fillRect/>
          </a:stretch>
        </p:blipFill>
        <p:spPr>
          <a:xfrm>
            <a:off x="2443976" y="0"/>
            <a:ext cx="9748024" cy="6858000"/>
          </a:xfrm>
          <a:prstGeom prst="rect">
            <a:avLst/>
          </a:prstGeom>
        </p:spPr>
      </p:pic>
      <p:sp>
        <p:nvSpPr>
          <p:cNvPr id="10" name="TextBox 9">
            <a:extLst>
              <a:ext uri="{FF2B5EF4-FFF2-40B4-BE49-F238E27FC236}">
                <a16:creationId xmlns:a16="http://schemas.microsoft.com/office/drawing/2014/main" id="{6508A23F-FA35-4AC9-BDD4-ED56C4995D52}"/>
              </a:ext>
            </a:extLst>
          </p:cNvPr>
          <p:cNvSpPr txBox="1"/>
          <p:nvPr/>
        </p:nvSpPr>
        <p:spPr>
          <a:xfrm>
            <a:off x="148101" y="802757"/>
            <a:ext cx="2562446" cy="523220"/>
          </a:xfrm>
          <a:prstGeom prst="rect">
            <a:avLst/>
          </a:prstGeom>
          <a:noFill/>
        </p:spPr>
        <p:txBody>
          <a:bodyPr wrap="square" rtlCol="0">
            <a:spAutoFit/>
          </a:bodyPr>
          <a:lstStyle/>
          <a:p>
            <a:r>
              <a:rPr lang="en-GB" sz="2800" dirty="0">
                <a:latin typeface="Segoe UI" panose="020B0502040204020203" pitchFamily="34" charset="0"/>
                <a:cs typeface="Segoe UI" panose="020B0502040204020203" pitchFamily="34" charset="0"/>
              </a:rPr>
              <a:t>Ceiling Fixer</a:t>
            </a:r>
          </a:p>
        </p:txBody>
      </p:sp>
      <p:sp>
        <p:nvSpPr>
          <p:cNvPr id="11" name="TextBox 10">
            <a:extLst>
              <a:ext uri="{FF2B5EF4-FFF2-40B4-BE49-F238E27FC236}">
                <a16:creationId xmlns:a16="http://schemas.microsoft.com/office/drawing/2014/main" id="{B407D2F8-4960-4038-807E-D4E0B5E1CF32}"/>
              </a:ext>
            </a:extLst>
          </p:cNvPr>
          <p:cNvSpPr txBox="1"/>
          <p:nvPr/>
        </p:nvSpPr>
        <p:spPr>
          <a:xfrm>
            <a:off x="148101" y="1644954"/>
            <a:ext cx="2147776" cy="4247317"/>
          </a:xfrm>
          <a:prstGeom prst="rect">
            <a:avLst/>
          </a:prstGeom>
          <a:noFill/>
        </p:spPr>
        <p:txBody>
          <a:bodyPr wrap="square" rtlCol="0">
            <a:spAutoFit/>
          </a:bodyPr>
          <a:lstStyle/>
          <a:p>
            <a:r>
              <a:rPr lang="en-GB" dirty="0">
                <a:latin typeface="Segoe UI" panose="020B0502040204020203" pitchFamily="34" charset="0"/>
                <a:cs typeface="Segoe UI" panose="020B0502040204020203" pitchFamily="34" charset="0"/>
              </a:rPr>
              <a:t>Ceiling fixers specialise in fitting suspended ceilings. These are ceilings that are designed to hide wiring and pipework, as well as heating or air- conditioning systems. Most of the work is carried out in new developments such as offices, shops and factories.</a:t>
            </a:r>
          </a:p>
        </p:txBody>
      </p:sp>
    </p:spTree>
    <p:extLst>
      <p:ext uri="{BB962C8B-B14F-4D97-AF65-F5344CB8AC3E}">
        <p14:creationId xmlns:p14="http://schemas.microsoft.com/office/powerpoint/2010/main" val="6313269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A7CC4A3C-87D8-4DDC-B4D2-A75059C91004}"/>
              </a:ext>
            </a:extLst>
          </p:cNvPr>
          <p:cNvPicPr>
            <a:picLocks noChangeAspect="1"/>
          </p:cNvPicPr>
          <p:nvPr/>
        </p:nvPicPr>
        <p:blipFill>
          <a:blip r:embed="rId2"/>
          <a:stretch>
            <a:fillRect/>
          </a:stretch>
        </p:blipFill>
        <p:spPr>
          <a:xfrm>
            <a:off x="2443976" y="0"/>
            <a:ext cx="9748024" cy="6858000"/>
          </a:xfrm>
          <a:prstGeom prst="rect">
            <a:avLst/>
          </a:prstGeom>
        </p:spPr>
      </p:pic>
      <p:sp>
        <p:nvSpPr>
          <p:cNvPr id="10" name="TextBox 9">
            <a:extLst>
              <a:ext uri="{FF2B5EF4-FFF2-40B4-BE49-F238E27FC236}">
                <a16:creationId xmlns:a16="http://schemas.microsoft.com/office/drawing/2014/main" id="{6508A23F-FA35-4AC9-BDD4-ED56C4995D52}"/>
              </a:ext>
            </a:extLst>
          </p:cNvPr>
          <p:cNvSpPr txBox="1"/>
          <p:nvPr/>
        </p:nvSpPr>
        <p:spPr>
          <a:xfrm>
            <a:off x="148101" y="802757"/>
            <a:ext cx="2562446" cy="523220"/>
          </a:xfrm>
          <a:prstGeom prst="rect">
            <a:avLst/>
          </a:prstGeom>
          <a:noFill/>
        </p:spPr>
        <p:txBody>
          <a:bodyPr wrap="square" rtlCol="0">
            <a:spAutoFit/>
          </a:bodyPr>
          <a:lstStyle/>
          <a:p>
            <a:r>
              <a:rPr lang="en-GB" sz="2800" dirty="0">
                <a:latin typeface="Segoe UI" panose="020B0502040204020203" pitchFamily="34" charset="0"/>
                <a:cs typeface="Segoe UI" panose="020B0502040204020203" pitchFamily="34" charset="0"/>
              </a:rPr>
              <a:t>Bricklayer</a:t>
            </a:r>
          </a:p>
        </p:txBody>
      </p:sp>
      <p:sp>
        <p:nvSpPr>
          <p:cNvPr id="11" name="TextBox 10">
            <a:extLst>
              <a:ext uri="{FF2B5EF4-FFF2-40B4-BE49-F238E27FC236}">
                <a16:creationId xmlns:a16="http://schemas.microsoft.com/office/drawing/2014/main" id="{B407D2F8-4960-4038-807E-D4E0B5E1CF32}"/>
              </a:ext>
            </a:extLst>
          </p:cNvPr>
          <p:cNvSpPr txBox="1"/>
          <p:nvPr/>
        </p:nvSpPr>
        <p:spPr>
          <a:xfrm>
            <a:off x="148101" y="1644954"/>
            <a:ext cx="2147776" cy="5078313"/>
          </a:xfrm>
          <a:prstGeom prst="rect">
            <a:avLst/>
          </a:prstGeom>
          <a:noFill/>
        </p:spPr>
        <p:txBody>
          <a:bodyPr wrap="square" rtlCol="0">
            <a:spAutoFit/>
          </a:bodyPr>
          <a:lstStyle/>
          <a:p>
            <a:r>
              <a:rPr lang="en-GB" dirty="0">
                <a:latin typeface="Segoe UI" panose="020B0502040204020203" pitchFamily="34" charset="0"/>
                <a:cs typeface="Segoe UI" panose="020B0502040204020203" pitchFamily="34" charset="0"/>
              </a:rPr>
              <a:t>Bricklayers help to set out buildings. They use bricks and mortar to lay the blocks and structure of a building in accordance with the construction plans. Bricklayers may work on a range of projects, such as new houses, alterations, extensions and large commercial developments (e.g. shopping centres).</a:t>
            </a:r>
          </a:p>
        </p:txBody>
      </p:sp>
    </p:spTree>
    <p:extLst>
      <p:ext uri="{BB962C8B-B14F-4D97-AF65-F5344CB8AC3E}">
        <p14:creationId xmlns:p14="http://schemas.microsoft.com/office/powerpoint/2010/main" val="25288638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A7CC4A3C-87D8-4DDC-B4D2-A75059C91004}"/>
              </a:ext>
            </a:extLst>
          </p:cNvPr>
          <p:cNvPicPr>
            <a:picLocks noChangeAspect="1"/>
          </p:cNvPicPr>
          <p:nvPr/>
        </p:nvPicPr>
        <p:blipFill>
          <a:blip r:embed="rId2"/>
          <a:stretch>
            <a:fillRect/>
          </a:stretch>
        </p:blipFill>
        <p:spPr>
          <a:xfrm>
            <a:off x="2443976" y="0"/>
            <a:ext cx="9748024" cy="6858000"/>
          </a:xfrm>
          <a:prstGeom prst="rect">
            <a:avLst/>
          </a:prstGeom>
        </p:spPr>
      </p:pic>
      <p:sp>
        <p:nvSpPr>
          <p:cNvPr id="10" name="TextBox 9">
            <a:extLst>
              <a:ext uri="{FF2B5EF4-FFF2-40B4-BE49-F238E27FC236}">
                <a16:creationId xmlns:a16="http://schemas.microsoft.com/office/drawing/2014/main" id="{6508A23F-FA35-4AC9-BDD4-ED56C4995D52}"/>
              </a:ext>
            </a:extLst>
          </p:cNvPr>
          <p:cNvSpPr txBox="1"/>
          <p:nvPr/>
        </p:nvSpPr>
        <p:spPr>
          <a:xfrm>
            <a:off x="148101" y="802757"/>
            <a:ext cx="2562446" cy="523220"/>
          </a:xfrm>
          <a:prstGeom prst="rect">
            <a:avLst/>
          </a:prstGeom>
          <a:noFill/>
        </p:spPr>
        <p:txBody>
          <a:bodyPr wrap="square" rtlCol="0">
            <a:spAutoFit/>
          </a:bodyPr>
          <a:lstStyle/>
          <a:p>
            <a:r>
              <a:rPr lang="en-GB" sz="2800" dirty="0">
                <a:latin typeface="Segoe UI" panose="020B0502040204020203" pitchFamily="34" charset="0"/>
                <a:cs typeface="Segoe UI" panose="020B0502040204020203" pitchFamily="34" charset="0"/>
              </a:rPr>
              <a:t>Electrician</a:t>
            </a:r>
          </a:p>
        </p:txBody>
      </p:sp>
      <p:sp>
        <p:nvSpPr>
          <p:cNvPr id="11" name="TextBox 10">
            <a:extLst>
              <a:ext uri="{FF2B5EF4-FFF2-40B4-BE49-F238E27FC236}">
                <a16:creationId xmlns:a16="http://schemas.microsoft.com/office/drawing/2014/main" id="{B407D2F8-4960-4038-807E-D4E0B5E1CF32}"/>
              </a:ext>
            </a:extLst>
          </p:cNvPr>
          <p:cNvSpPr txBox="1"/>
          <p:nvPr/>
        </p:nvSpPr>
        <p:spPr>
          <a:xfrm>
            <a:off x="148101" y="1644954"/>
            <a:ext cx="2147776" cy="4801314"/>
          </a:xfrm>
          <a:prstGeom prst="rect">
            <a:avLst/>
          </a:prstGeom>
          <a:noFill/>
        </p:spPr>
        <p:txBody>
          <a:bodyPr wrap="square" rtlCol="0">
            <a:spAutoFit/>
          </a:bodyPr>
          <a:lstStyle/>
          <a:p>
            <a:r>
              <a:rPr lang="en-GB" dirty="0">
                <a:latin typeface="Segoe UI" panose="020B0502040204020203" pitchFamily="34" charset="0"/>
                <a:cs typeface="Segoe UI" panose="020B0502040204020203" pitchFamily="34" charset="0"/>
              </a:rPr>
              <a:t>Electricians install, inspect and test electrical equipment, ensuring its safe working. They work on a wide range of projects, from bringing power to homes to major engineering projects. They can also work with renewable technologies, such as wind turbines or solar power. </a:t>
            </a:r>
          </a:p>
        </p:txBody>
      </p:sp>
    </p:spTree>
    <p:extLst>
      <p:ext uri="{BB962C8B-B14F-4D97-AF65-F5344CB8AC3E}">
        <p14:creationId xmlns:p14="http://schemas.microsoft.com/office/powerpoint/2010/main" val="186343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A7CC4A3C-87D8-4DDC-B4D2-A75059C91004}"/>
              </a:ext>
            </a:extLst>
          </p:cNvPr>
          <p:cNvPicPr>
            <a:picLocks noChangeAspect="1"/>
          </p:cNvPicPr>
          <p:nvPr/>
        </p:nvPicPr>
        <p:blipFill>
          <a:blip r:embed="rId2"/>
          <a:stretch>
            <a:fillRect/>
          </a:stretch>
        </p:blipFill>
        <p:spPr>
          <a:xfrm>
            <a:off x="2443976" y="0"/>
            <a:ext cx="9748024" cy="6858000"/>
          </a:xfrm>
          <a:prstGeom prst="rect">
            <a:avLst/>
          </a:prstGeom>
        </p:spPr>
      </p:pic>
      <p:sp>
        <p:nvSpPr>
          <p:cNvPr id="10" name="TextBox 9">
            <a:extLst>
              <a:ext uri="{FF2B5EF4-FFF2-40B4-BE49-F238E27FC236}">
                <a16:creationId xmlns:a16="http://schemas.microsoft.com/office/drawing/2014/main" id="{6508A23F-FA35-4AC9-BDD4-ED56C4995D52}"/>
              </a:ext>
            </a:extLst>
          </p:cNvPr>
          <p:cNvSpPr txBox="1"/>
          <p:nvPr/>
        </p:nvSpPr>
        <p:spPr>
          <a:xfrm>
            <a:off x="81841" y="723244"/>
            <a:ext cx="2462577" cy="954107"/>
          </a:xfrm>
          <a:prstGeom prst="rect">
            <a:avLst/>
          </a:prstGeom>
          <a:noFill/>
        </p:spPr>
        <p:txBody>
          <a:bodyPr wrap="square" rtlCol="0">
            <a:spAutoFit/>
          </a:bodyPr>
          <a:lstStyle/>
          <a:p>
            <a:r>
              <a:rPr lang="en-GB" sz="2800" dirty="0">
                <a:latin typeface="Segoe UI" panose="020B0502040204020203" pitchFamily="34" charset="0"/>
                <a:cs typeface="Segoe UI" panose="020B0502040204020203" pitchFamily="34" charset="0"/>
              </a:rPr>
              <a:t>Roof Sheeting and Cladding</a:t>
            </a:r>
          </a:p>
        </p:txBody>
      </p:sp>
      <p:sp>
        <p:nvSpPr>
          <p:cNvPr id="11" name="TextBox 10">
            <a:extLst>
              <a:ext uri="{FF2B5EF4-FFF2-40B4-BE49-F238E27FC236}">
                <a16:creationId xmlns:a16="http://schemas.microsoft.com/office/drawing/2014/main" id="{B407D2F8-4960-4038-807E-D4E0B5E1CF32}"/>
              </a:ext>
            </a:extLst>
          </p:cNvPr>
          <p:cNvSpPr txBox="1"/>
          <p:nvPr/>
        </p:nvSpPr>
        <p:spPr>
          <a:xfrm>
            <a:off x="81841" y="1770116"/>
            <a:ext cx="2147776" cy="5078313"/>
          </a:xfrm>
          <a:prstGeom prst="rect">
            <a:avLst/>
          </a:prstGeom>
          <a:noFill/>
        </p:spPr>
        <p:txBody>
          <a:bodyPr wrap="square" rtlCol="0">
            <a:spAutoFit/>
          </a:bodyPr>
          <a:lstStyle/>
          <a:p>
            <a:r>
              <a:rPr lang="en-GB" dirty="0">
                <a:latin typeface="Segoe UI" panose="020B0502040204020203" pitchFamily="34" charset="0"/>
                <a:cs typeface="Segoe UI" panose="020B0502040204020203" pitchFamily="34" charset="0"/>
              </a:rPr>
              <a:t>Roof sheeting and cladding operatives make a building watertight by applying a lightweight covering made from metal, plastic or fibre cement to the roof (sheeting) and walls (cladding) of a building. It is a skilled job that requires specific training and they need a good head for heights! </a:t>
            </a:r>
          </a:p>
        </p:txBody>
      </p:sp>
    </p:spTree>
    <p:extLst>
      <p:ext uri="{BB962C8B-B14F-4D97-AF65-F5344CB8AC3E}">
        <p14:creationId xmlns:p14="http://schemas.microsoft.com/office/powerpoint/2010/main" val="26310005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A7CC4A3C-87D8-4DDC-B4D2-A75059C91004}"/>
              </a:ext>
            </a:extLst>
          </p:cNvPr>
          <p:cNvPicPr>
            <a:picLocks noChangeAspect="1"/>
          </p:cNvPicPr>
          <p:nvPr/>
        </p:nvPicPr>
        <p:blipFill>
          <a:blip r:embed="rId2"/>
          <a:stretch>
            <a:fillRect/>
          </a:stretch>
        </p:blipFill>
        <p:spPr>
          <a:xfrm>
            <a:off x="2443976" y="0"/>
            <a:ext cx="9748024" cy="6858000"/>
          </a:xfrm>
          <a:prstGeom prst="rect">
            <a:avLst/>
          </a:prstGeom>
        </p:spPr>
      </p:pic>
      <p:sp>
        <p:nvSpPr>
          <p:cNvPr id="10" name="TextBox 9">
            <a:extLst>
              <a:ext uri="{FF2B5EF4-FFF2-40B4-BE49-F238E27FC236}">
                <a16:creationId xmlns:a16="http://schemas.microsoft.com/office/drawing/2014/main" id="{6508A23F-FA35-4AC9-BDD4-ED56C4995D52}"/>
              </a:ext>
            </a:extLst>
          </p:cNvPr>
          <p:cNvSpPr txBox="1"/>
          <p:nvPr/>
        </p:nvSpPr>
        <p:spPr>
          <a:xfrm>
            <a:off x="148101" y="802757"/>
            <a:ext cx="2562446" cy="523220"/>
          </a:xfrm>
          <a:prstGeom prst="rect">
            <a:avLst/>
          </a:prstGeom>
          <a:noFill/>
        </p:spPr>
        <p:txBody>
          <a:bodyPr wrap="square" rtlCol="0">
            <a:spAutoFit/>
          </a:bodyPr>
          <a:lstStyle/>
          <a:p>
            <a:r>
              <a:rPr lang="en-GB" sz="2800" dirty="0">
                <a:latin typeface="Segoe UI" panose="020B0502040204020203" pitchFamily="34" charset="0"/>
                <a:cs typeface="Segoe UI" panose="020B0502040204020203" pitchFamily="34" charset="0"/>
              </a:rPr>
              <a:t>Floor Layers</a:t>
            </a:r>
          </a:p>
        </p:txBody>
      </p:sp>
      <p:sp>
        <p:nvSpPr>
          <p:cNvPr id="11" name="TextBox 10">
            <a:extLst>
              <a:ext uri="{FF2B5EF4-FFF2-40B4-BE49-F238E27FC236}">
                <a16:creationId xmlns:a16="http://schemas.microsoft.com/office/drawing/2014/main" id="{B407D2F8-4960-4038-807E-D4E0B5E1CF32}"/>
              </a:ext>
            </a:extLst>
          </p:cNvPr>
          <p:cNvSpPr txBox="1"/>
          <p:nvPr/>
        </p:nvSpPr>
        <p:spPr>
          <a:xfrm>
            <a:off x="148101" y="1644954"/>
            <a:ext cx="2147776" cy="4801314"/>
          </a:xfrm>
          <a:prstGeom prst="rect">
            <a:avLst/>
          </a:prstGeom>
          <a:noFill/>
        </p:spPr>
        <p:txBody>
          <a:bodyPr wrap="square" rtlCol="0">
            <a:spAutoFit/>
          </a:bodyPr>
          <a:lstStyle/>
          <a:p>
            <a:r>
              <a:rPr lang="en-GB" dirty="0">
                <a:latin typeface="Segoe UI" panose="020B0502040204020203" pitchFamily="34" charset="0"/>
                <a:cs typeface="Segoe UI" panose="020B0502040204020203" pitchFamily="34" charset="0"/>
              </a:rPr>
              <a:t>Floor layers work in people’s homes and in commercial buildings. They prepare or fit the floor base and sometimes install the coverings (e.g. linoleum, carpets, wood and tiles). They may lay laminate or solid timber floors or, in commercial buildings, welded sheet or safety flooring. </a:t>
            </a:r>
          </a:p>
        </p:txBody>
      </p:sp>
    </p:spTree>
    <p:extLst>
      <p:ext uri="{BB962C8B-B14F-4D97-AF65-F5344CB8AC3E}">
        <p14:creationId xmlns:p14="http://schemas.microsoft.com/office/powerpoint/2010/main" val="182331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52DCB422-73F3-42C8-B2F0-C1CA2A0D54A1}"/>
              </a:ext>
            </a:extLst>
          </p:cNvPr>
          <p:cNvSpPr/>
          <p:nvPr/>
        </p:nvSpPr>
        <p:spPr>
          <a:xfrm rot="5400000">
            <a:off x="5194850" y="-5194852"/>
            <a:ext cx="1802295" cy="12192002"/>
          </a:xfrm>
          <a:prstGeom prst="rect">
            <a:avLst/>
          </a:prstGeom>
          <a:solidFill>
            <a:srgbClr val="1BA9E1"/>
          </a:solidFill>
          <a:ln>
            <a:solidFill>
              <a:srgbClr val="1BA9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1" y="0"/>
            <a:ext cx="9662614" cy="1802295"/>
          </a:xfrm>
        </p:spPr>
        <p:txBody>
          <a:bodyPr>
            <a:normAutofit/>
          </a:bodyPr>
          <a:lstStyle/>
          <a:p>
            <a:pPr algn="ctr"/>
            <a:r>
              <a:rPr lang="en-GB" dirty="0">
                <a:latin typeface="Segoe UI" panose="020B0502040204020203" pitchFamily="34" charset="0"/>
                <a:cs typeface="Segoe UI" panose="020B0502040204020203" pitchFamily="34" charset="0"/>
              </a:rPr>
              <a:t>What is the Construction industry?</a:t>
            </a:r>
          </a:p>
        </p:txBody>
      </p:sp>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1113183" y="2144539"/>
            <a:ext cx="10866782" cy="4351338"/>
          </a:xfrm>
        </p:spPr>
        <p:txBody>
          <a:bodyPr wrap="square">
            <a:noAutofit/>
          </a:bodyPr>
          <a:lstStyle/>
          <a:p>
            <a:pPr marL="0" indent="0">
              <a:buNone/>
            </a:pPr>
            <a:r>
              <a:rPr lang="en-GB" sz="2000" dirty="0">
                <a:latin typeface="Segoe UI" panose="020B0502040204020203" pitchFamily="34" charset="0"/>
                <a:cs typeface="Segoe UI" panose="020B0502040204020203" pitchFamily="34" charset="0"/>
              </a:rPr>
              <a:t>This is the planning, design and creation of buildings or infrastructure such as roads, bridges or railways. </a:t>
            </a:r>
          </a:p>
          <a:p>
            <a:pPr marL="0" indent="0">
              <a:buNone/>
            </a:pPr>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The construction industry is growing significantly and can offer amazing career opportunities to develop and travel.</a:t>
            </a:r>
          </a:p>
          <a:p>
            <a:pPr marL="0" indent="0">
              <a:buNone/>
            </a:pPr>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Environmental targets mean exciting new areas to work in such as energy efficient intelligent buildings; other innovative areas include modular and off site construction, and the use of digital technology to construct buildings as 3D-models before they are built in reality.</a:t>
            </a:r>
          </a:p>
          <a:p>
            <a:pPr marL="0" indent="0">
              <a:buNone/>
            </a:pPr>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Increased demand comes from the need for more housing, environmentally friendly construction, commercial buildings and infrastructure. </a:t>
            </a:r>
          </a:p>
          <a:p>
            <a:pPr marL="0" indent="0">
              <a:buNone/>
            </a:pPr>
            <a:endParaRPr lang="en-GB" sz="2000" dirty="0">
              <a:latin typeface="Segoe UI" panose="020B0502040204020203" pitchFamily="34" charset="0"/>
              <a:cs typeface="Segoe UI" panose="020B0502040204020203" pitchFamily="34" charset="0"/>
            </a:endParaRPr>
          </a:p>
          <a:p>
            <a:endParaRPr lang="en-GB" sz="2000" dirty="0">
              <a:latin typeface="Segoe UI" panose="020B0502040204020203" pitchFamily="34" charset="0"/>
              <a:cs typeface="Segoe UI" panose="020B0502040204020203" pitchFamily="34" charset="0"/>
            </a:endParaRPr>
          </a:p>
        </p:txBody>
      </p:sp>
      <p:sp>
        <p:nvSpPr>
          <p:cNvPr id="9" name="Flowchart: Connector 8">
            <a:extLst>
              <a:ext uri="{FF2B5EF4-FFF2-40B4-BE49-F238E27FC236}">
                <a16:creationId xmlns:a16="http://schemas.microsoft.com/office/drawing/2014/main" id="{7E3794A9-AAFA-4825-B5E0-E06011C8A744}"/>
              </a:ext>
            </a:extLst>
          </p:cNvPr>
          <p:cNvSpPr/>
          <p:nvPr/>
        </p:nvSpPr>
        <p:spPr>
          <a:xfrm>
            <a:off x="831573" y="2249904"/>
            <a:ext cx="139149" cy="140962"/>
          </a:xfrm>
          <a:prstGeom prst="flowChartConnector">
            <a:avLst/>
          </a:prstGeom>
          <a:solidFill>
            <a:srgbClr val="1BA9E1"/>
          </a:solidFill>
          <a:ln>
            <a:solidFill>
              <a:srgbClr val="1BA9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Connector 9">
            <a:extLst>
              <a:ext uri="{FF2B5EF4-FFF2-40B4-BE49-F238E27FC236}">
                <a16:creationId xmlns:a16="http://schemas.microsoft.com/office/drawing/2014/main" id="{66CDBDEC-8B79-4945-8FB1-8F2091A00871}"/>
              </a:ext>
            </a:extLst>
          </p:cNvPr>
          <p:cNvSpPr/>
          <p:nvPr/>
        </p:nvSpPr>
        <p:spPr>
          <a:xfrm>
            <a:off x="831573" y="3351339"/>
            <a:ext cx="139149" cy="140962"/>
          </a:xfrm>
          <a:prstGeom prst="flowChartConnector">
            <a:avLst/>
          </a:prstGeom>
          <a:solidFill>
            <a:srgbClr val="81D3F0"/>
          </a:solidFill>
          <a:ln>
            <a:solidFill>
              <a:srgbClr val="81D3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Flowchart: Connector 11">
            <a:extLst>
              <a:ext uri="{FF2B5EF4-FFF2-40B4-BE49-F238E27FC236}">
                <a16:creationId xmlns:a16="http://schemas.microsoft.com/office/drawing/2014/main" id="{99A6A588-AECF-4C80-8A05-384C7C210D43}"/>
              </a:ext>
            </a:extLst>
          </p:cNvPr>
          <p:cNvSpPr/>
          <p:nvPr/>
        </p:nvSpPr>
        <p:spPr>
          <a:xfrm>
            <a:off x="831572" y="4419711"/>
            <a:ext cx="139149" cy="140962"/>
          </a:xfrm>
          <a:prstGeom prst="flowChartConnector">
            <a:avLst/>
          </a:prstGeom>
          <a:solidFill>
            <a:srgbClr val="B8E4FA"/>
          </a:solidFill>
          <a:ln>
            <a:solidFill>
              <a:srgbClr val="B8E4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Flowchart: Connector 13">
            <a:extLst>
              <a:ext uri="{FF2B5EF4-FFF2-40B4-BE49-F238E27FC236}">
                <a16:creationId xmlns:a16="http://schemas.microsoft.com/office/drawing/2014/main" id="{C33534DD-C9CA-4D63-8267-49038E7D55AE}"/>
              </a:ext>
            </a:extLst>
          </p:cNvPr>
          <p:cNvSpPr/>
          <p:nvPr/>
        </p:nvSpPr>
        <p:spPr>
          <a:xfrm>
            <a:off x="831572" y="5768832"/>
            <a:ext cx="139149" cy="140962"/>
          </a:xfrm>
          <a:prstGeom prst="flowChartConnector">
            <a:avLst/>
          </a:prstGeom>
          <a:solidFill>
            <a:srgbClr val="1BA9E1"/>
          </a:solidFill>
          <a:ln>
            <a:solidFill>
              <a:srgbClr val="1BA9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descr="A picture containing chart&#10;&#10;Description automatically generated">
            <a:extLst>
              <a:ext uri="{FF2B5EF4-FFF2-40B4-BE49-F238E27FC236}">
                <a16:creationId xmlns:a16="http://schemas.microsoft.com/office/drawing/2014/main" id="{EFB32529-F1FF-4989-8191-87AABB40757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68676" y="5614126"/>
            <a:ext cx="1160106" cy="1190866"/>
          </a:xfrm>
          <a:prstGeom prst="rect">
            <a:avLst/>
          </a:prstGeom>
        </p:spPr>
      </p:pic>
    </p:spTree>
    <p:extLst>
      <p:ext uri="{BB962C8B-B14F-4D97-AF65-F5344CB8AC3E}">
        <p14:creationId xmlns:p14="http://schemas.microsoft.com/office/powerpoint/2010/main" val="3018502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2" grpId="0" animBg="1"/>
      <p:bldP spid="1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A7CC4A3C-87D8-4DDC-B4D2-A75059C91004}"/>
              </a:ext>
            </a:extLst>
          </p:cNvPr>
          <p:cNvPicPr>
            <a:picLocks noChangeAspect="1"/>
          </p:cNvPicPr>
          <p:nvPr/>
        </p:nvPicPr>
        <p:blipFill>
          <a:blip r:embed="rId2"/>
          <a:stretch>
            <a:fillRect/>
          </a:stretch>
        </p:blipFill>
        <p:spPr>
          <a:xfrm>
            <a:off x="2443976" y="0"/>
            <a:ext cx="9748024" cy="6858000"/>
          </a:xfrm>
          <a:prstGeom prst="rect">
            <a:avLst/>
          </a:prstGeom>
        </p:spPr>
      </p:pic>
      <p:sp>
        <p:nvSpPr>
          <p:cNvPr id="10" name="TextBox 9">
            <a:extLst>
              <a:ext uri="{FF2B5EF4-FFF2-40B4-BE49-F238E27FC236}">
                <a16:creationId xmlns:a16="http://schemas.microsoft.com/office/drawing/2014/main" id="{6508A23F-FA35-4AC9-BDD4-ED56C4995D52}"/>
              </a:ext>
            </a:extLst>
          </p:cNvPr>
          <p:cNvSpPr txBox="1"/>
          <p:nvPr/>
        </p:nvSpPr>
        <p:spPr>
          <a:xfrm>
            <a:off x="148101" y="802757"/>
            <a:ext cx="2562446" cy="523220"/>
          </a:xfrm>
          <a:prstGeom prst="rect">
            <a:avLst/>
          </a:prstGeom>
          <a:noFill/>
        </p:spPr>
        <p:txBody>
          <a:bodyPr wrap="square" rtlCol="0">
            <a:spAutoFit/>
          </a:bodyPr>
          <a:lstStyle/>
          <a:p>
            <a:r>
              <a:rPr lang="en-GB" sz="2800" dirty="0">
                <a:latin typeface="Segoe UI" panose="020B0502040204020203" pitchFamily="34" charset="0"/>
                <a:cs typeface="Segoe UI" panose="020B0502040204020203" pitchFamily="34" charset="0"/>
              </a:rPr>
              <a:t>Plasterer</a:t>
            </a:r>
          </a:p>
        </p:txBody>
      </p:sp>
      <p:sp>
        <p:nvSpPr>
          <p:cNvPr id="11" name="TextBox 10">
            <a:extLst>
              <a:ext uri="{FF2B5EF4-FFF2-40B4-BE49-F238E27FC236}">
                <a16:creationId xmlns:a16="http://schemas.microsoft.com/office/drawing/2014/main" id="{B407D2F8-4960-4038-807E-D4E0B5E1CF32}"/>
              </a:ext>
            </a:extLst>
          </p:cNvPr>
          <p:cNvSpPr txBox="1"/>
          <p:nvPr/>
        </p:nvSpPr>
        <p:spPr>
          <a:xfrm>
            <a:off x="148101" y="1644954"/>
            <a:ext cx="2147776" cy="4524315"/>
          </a:xfrm>
          <a:prstGeom prst="rect">
            <a:avLst/>
          </a:prstGeom>
          <a:noFill/>
        </p:spPr>
        <p:txBody>
          <a:bodyPr wrap="square" rtlCol="0">
            <a:spAutoFit/>
          </a:bodyPr>
          <a:lstStyle/>
          <a:p>
            <a:r>
              <a:rPr lang="en-GB" dirty="0">
                <a:latin typeface="Segoe UI" panose="020B0502040204020203" pitchFamily="34" charset="0"/>
                <a:cs typeface="Segoe UI" panose="020B0502040204020203" pitchFamily="34" charset="0"/>
              </a:rPr>
              <a:t>Plasterers mix and apply different kinds of plaster to internal walls and ceilings to make them ready for decorating. They may also cover outside walls with coatings such as sand and cement render, pebbledash, stone-effect materials and machine-applied </a:t>
            </a:r>
            <a:r>
              <a:rPr lang="en-GB" dirty="0" err="1">
                <a:latin typeface="Segoe UI" panose="020B0502040204020203" pitchFamily="34" charset="0"/>
                <a:cs typeface="Segoe UI" panose="020B0502040204020203" pitchFamily="34" charset="0"/>
              </a:rPr>
              <a:t>finishings</a:t>
            </a:r>
            <a:r>
              <a:rPr lang="en-GB" dirty="0">
                <a:latin typeface="Segoe UI" panose="020B0502040204020203" pitchFamily="34" charset="0"/>
                <a:cs typeface="Segoe UI" panose="020B0502040204020203" pitchFamily="34" charset="0"/>
              </a:rPr>
              <a:t>.</a:t>
            </a:r>
          </a:p>
        </p:txBody>
      </p:sp>
    </p:spTree>
    <p:extLst>
      <p:ext uri="{BB962C8B-B14F-4D97-AF65-F5344CB8AC3E}">
        <p14:creationId xmlns:p14="http://schemas.microsoft.com/office/powerpoint/2010/main" val="35649798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A7CC4A3C-87D8-4DDC-B4D2-A75059C91004}"/>
              </a:ext>
            </a:extLst>
          </p:cNvPr>
          <p:cNvPicPr>
            <a:picLocks noChangeAspect="1"/>
          </p:cNvPicPr>
          <p:nvPr/>
        </p:nvPicPr>
        <p:blipFill>
          <a:blip r:embed="rId2"/>
          <a:stretch>
            <a:fillRect/>
          </a:stretch>
        </p:blipFill>
        <p:spPr>
          <a:xfrm>
            <a:off x="2443976" y="0"/>
            <a:ext cx="9748024" cy="6858000"/>
          </a:xfrm>
          <a:prstGeom prst="rect">
            <a:avLst/>
          </a:prstGeom>
        </p:spPr>
      </p:pic>
      <p:sp>
        <p:nvSpPr>
          <p:cNvPr id="10" name="TextBox 9">
            <a:extLst>
              <a:ext uri="{FF2B5EF4-FFF2-40B4-BE49-F238E27FC236}">
                <a16:creationId xmlns:a16="http://schemas.microsoft.com/office/drawing/2014/main" id="{6508A23F-FA35-4AC9-BDD4-ED56C4995D52}"/>
              </a:ext>
            </a:extLst>
          </p:cNvPr>
          <p:cNvSpPr txBox="1"/>
          <p:nvPr/>
        </p:nvSpPr>
        <p:spPr>
          <a:xfrm>
            <a:off x="148101" y="386084"/>
            <a:ext cx="2562446" cy="954107"/>
          </a:xfrm>
          <a:prstGeom prst="rect">
            <a:avLst/>
          </a:prstGeom>
          <a:noFill/>
        </p:spPr>
        <p:txBody>
          <a:bodyPr wrap="square" rtlCol="0">
            <a:spAutoFit/>
          </a:bodyPr>
          <a:lstStyle/>
          <a:p>
            <a:r>
              <a:rPr lang="en-GB" sz="2800" dirty="0">
                <a:latin typeface="Segoe UI" panose="020B0502040204020203" pitchFamily="34" charset="0"/>
                <a:cs typeface="Segoe UI" panose="020B0502040204020203" pitchFamily="34" charset="0"/>
              </a:rPr>
              <a:t>Carpenter </a:t>
            </a:r>
          </a:p>
          <a:p>
            <a:r>
              <a:rPr lang="en-GB" sz="2800" dirty="0">
                <a:latin typeface="Segoe UI" panose="020B0502040204020203" pitchFamily="34" charset="0"/>
                <a:cs typeface="Segoe UI" panose="020B0502040204020203" pitchFamily="34" charset="0"/>
              </a:rPr>
              <a:t>and Joiner</a:t>
            </a:r>
          </a:p>
        </p:txBody>
      </p:sp>
      <p:sp>
        <p:nvSpPr>
          <p:cNvPr id="11" name="TextBox 10">
            <a:extLst>
              <a:ext uri="{FF2B5EF4-FFF2-40B4-BE49-F238E27FC236}">
                <a16:creationId xmlns:a16="http://schemas.microsoft.com/office/drawing/2014/main" id="{B407D2F8-4960-4038-807E-D4E0B5E1CF32}"/>
              </a:ext>
            </a:extLst>
          </p:cNvPr>
          <p:cNvSpPr txBox="1"/>
          <p:nvPr/>
        </p:nvSpPr>
        <p:spPr>
          <a:xfrm>
            <a:off x="148101" y="1502688"/>
            <a:ext cx="2147776" cy="5355312"/>
          </a:xfrm>
          <a:prstGeom prst="rect">
            <a:avLst/>
          </a:prstGeom>
          <a:noFill/>
        </p:spPr>
        <p:txBody>
          <a:bodyPr wrap="square" rtlCol="0">
            <a:spAutoFit/>
          </a:bodyPr>
          <a:lstStyle/>
          <a:p>
            <a:r>
              <a:rPr lang="en-GB" dirty="0">
                <a:latin typeface="Segoe UI" panose="020B0502040204020203" pitchFamily="34" charset="0"/>
                <a:cs typeface="Segoe UI" panose="020B0502040204020203" pitchFamily="34" charset="0"/>
              </a:rPr>
              <a:t>Carpenters and joiners work with wood, mainly in the structure of a domestic building (e.g. a house) or commercial building (e.g. a shopping centre). This can include floor joists, floorboards, roof trusses and wall partitions. They may also fit staircases, doors, skirting boards, cupboards and kitchens. </a:t>
            </a:r>
          </a:p>
        </p:txBody>
      </p:sp>
    </p:spTree>
    <p:extLst>
      <p:ext uri="{BB962C8B-B14F-4D97-AF65-F5344CB8AC3E}">
        <p14:creationId xmlns:p14="http://schemas.microsoft.com/office/powerpoint/2010/main" val="31601077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A7CC4A3C-87D8-4DDC-B4D2-A75059C91004}"/>
              </a:ext>
            </a:extLst>
          </p:cNvPr>
          <p:cNvPicPr>
            <a:picLocks noChangeAspect="1"/>
          </p:cNvPicPr>
          <p:nvPr/>
        </p:nvPicPr>
        <p:blipFill>
          <a:blip r:embed="rId2"/>
          <a:stretch>
            <a:fillRect/>
          </a:stretch>
        </p:blipFill>
        <p:spPr>
          <a:xfrm>
            <a:off x="2443976" y="0"/>
            <a:ext cx="9748024" cy="6858000"/>
          </a:xfrm>
          <a:prstGeom prst="rect">
            <a:avLst/>
          </a:prstGeom>
        </p:spPr>
      </p:pic>
      <p:sp>
        <p:nvSpPr>
          <p:cNvPr id="10" name="TextBox 9">
            <a:extLst>
              <a:ext uri="{FF2B5EF4-FFF2-40B4-BE49-F238E27FC236}">
                <a16:creationId xmlns:a16="http://schemas.microsoft.com/office/drawing/2014/main" id="{6508A23F-FA35-4AC9-BDD4-ED56C4995D52}"/>
              </a:ext>
            </a:extLst>
          </p:cNvPr>
          <p:cNvSpPr txBox="1"/>
          <p:nvPr/>
        </p:nvSpPr>
        <p:spPr>
          <a:xfrm>
            <a:off x="148101" y="802757"/>
            <a:ext cx="2562446" cy="523220"/>
          </a:xfrm>
          <a:prstGeom prst="rect">
            <a:avLst/>
          </a:prstGeom>
          <a:noFill/>
        </p:spPr>
        <p:txBody>
          <a:bodyPr wrap="square" rtlCol="0">
            <a:spAutoFit/>
          </a:bodyPr>
          <a:lstStyle/>
          <a:p>
            <a:r>
              <a:rPr lang="en-GB" sz="2800" dirty="0">
                <a:latin typeface="Segoe UI" panose="020B0502040204020203" pitchFamily="34" charset="0"/>
                <a:cs typeface="Segoe UI" panose="020B0502040204020203" pitchFamily="34" charset="0"/>
              </a:rPr>
              <a:t>Civil Engineer</a:t>
            </a:r>
          </a:p>
        </p:txBody>
      </p:sp>
      <p:sp>
        <p:nvSpPr>
          <p:cNvPr id="11" name="TextBox 10">
            <a:extLst>
              <a:ext uri="{FF2B5EF4-FFF2-40B4-BE49-F238E27FC236}">
                <a16:creationId xmlns:a16="http://schemas.microsoft.com/office/drawing/2014/main" id="{B407D2F8-4960-4038-807E-D4E0B5E1CF32}"/>
              </a:ext>
            </a:extLst>
          </p:cNvPr>
          <p:cNvSpPr txBox="1"/>
          <p:nvPr/>
        </p:nvSpPr>
        <p:spPr>
          <a:xfrm>
            <a:off x="148101" y="1502688"/>
            <a:ext cx="2147776" cy="5355312"/>
          </a:xfrm>
          <a:prstGeom prst="rect">
            <a:avLst/>
          </a:prstGeom>
          <a:noFill/>
        </p:spPr>
        <p:txBody>
          <a:bodyPr wrap="square" rtlCol="0">
            <a:spAutoFit/>
          </a:bodyPr>
          <a:lstStyle/>
          <a:p>
            <a:r>
              <a:rPr lang="en-GB" dirty="0">
                <a:latin typeface="Segoe UI" panose="020B0502040204020203" pitchFamily="34" charset="0"/>
                <a:cs typeface="Segoe UI" panose="020B0502040204020203" pitchFamily="34" charset="0"/>
              </a:rPr>
              <a:t>Civil engineers are involved with the design, development and construction of a huge range of projects. They ensure the safe, timely and properly resourced completion of projects in areas including highway construction, waste management, coastal development and geotechnical engineering. </a:t>
            </a:r>
          </a:p>
        </p:txBody>
      </p:sp>
    </p:spTree>
    <p:extLst>
      <p:ext uri="{BB962C8B-B14F-4D97-AF65-F5344CB8AC3E}">
        <p14:creationId xmlns:p14="http://schemas.microsoft.com/office/powerpoint/2010/main" val="3310568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A7CC4A3C-87D8-4DDC-B4D2-A75059C91004}"/>
              </a:ext>
            </a:extLst>
          </p:cNvPr>
          <p:cNvPicPr>
            <a:picLocks noChangeAspect="1"/>
          </p:cNvPicPr>
          <p:nvPr/>
        </p:nvPicPr>
        <p:blipFill>
          <a:blip r:embed="rId2"/>
          <a:stretch>
            <a:fillRect/>
          </a:stretch>
        </p:blipFill>
        <p:spPr>
          <a:xfrm>
            <a:off x="2443976" y="0"/>
            <a:ext cx="9748024" cy="6858000"/>
          </a:xfrm>
          <a:prstGeom prst="rect">
            <a:avLst/>
          </a:prstGeom>
        </p:spPr>
      </p:pic>
      <p:sp>
        <p:nvSpPr>
          <p:cNvPr id="10" name="TextBox 9">
            <a:extLst>
              <a:ext uri="{FF2B5EF4-FFF2-40B4-BE49-F238E27FC236}">
                <a16:creationId xmlns:a16="http://schemas.microsoft.com/office/drawing/2014/main" id="{6508A23F-FA35-4AC9-BDD4-ED56C4995D52}"/>
              </a:ext>
            </a:extLst>
          </p:cNvPr>
          <p:cNvSpPr txBox="1"/>
          <p:nvPr/>
        </p:nvSpPr>
        <p:spPr>
          <a:xfrm>
            <a:off x="148101" y="690847"/>
            <a:ext cx="2562446" cy="954107"/>
          </a:xfrm>
          <a:prstGeom prst="rect">
            <a:avLst/>
          </a:prstGeom>
          <a:noFill/>
        </p:spPr>
        <p:txBody>
          <a:bodyPr wrap="square" rtlCol="0">
            <a:spAutoFit/>
          </a:bodyPr>
          <a:lstStyle/>
          <a:p>
            <a:r>
              <a:rPr lang="en-GB" sz="2800" dirty="0">
                <a:latin typeface="Segoe UI" panose="020B0502040204020203" pitchFamily="34" charset="0"/>
                <a:cs typeface="Segoe UI" panose="020B0502040204020203" pitchFamily="34" charset="0"/>
              </a:rPr>
              <a:t>Plant Mechanic</a:t>
            </a:r>
          </a:p>
        </p:txBody>
      </p:sp>
      <p:sp>
        <p:nvSpPr>
          <p:cNvPr id="11" name="TextBox 10">
            <a:extLst>
              <a:ext uri="{FF2B5EF4-FFF2-40B4-BE49-F238E27FC236}">
                <a16:creationId xmlns:a16="http://schemas.microsoft.com/office/drawing/2014/main" id="{B407D2F8-4960-4038-807E-D4E0B5E1CF32}"/>
              </a:ext>
            </a:extLst>
          </p:cNvPr>
          <p:cNvSpPr txBox="1"/>
          <p:nvPr/>
        </p:nvSpPr>
        <p:spPr>
          <a:xfrm>
            <a:off x="148101" y="1644954"/>
            <a:ext cx="2147776" cy="4247317"/>
          </a:xfrm>
          <a:prstGeom prst="rect">
            <a:avLst/>
          </a:prstGeom>
          <a:noFill/>
        </p:spPr>
        <p:txBody>
          <a:bodyPr wrap="square" rtlCol="0">
            <a:spAutoFit/>
          </a:bodyPr>
          <a:lstStyle/>
          <a:p>
            <a:r>
              <a:rPr lang="en-GB" dirty="0">
                <a:latin typeface="Segoe UI" panose="020B0502040204020203" pitchFamily="34" charset="0"/>
                <a:cs typeface="Segoe UI" panose="020B0502040204020203" pitchFamily="34" charset="0"/>
              </a:rPr>
              <a:t>Plant mechanics repair and maintain the machinery and vehicles used on construction projects. They need to be able to work on different vehicles and machinery, from concrete mixers to excavators, earth movers, cranes, bulldozers, dumper trucks and others. </a:t>
            </a:r>
          </a:p>
        </p:txBody>
      </p:sp>
    </p:spTree>
    <p:extLst>
      <p:ext uri="{BB962C8B-B14F-4D97-AF65-F5344CB8AC3E}">
        <p14:creationId xmlns:p14="http://schemas.microsoft.com/office/powerpoint/2010/main" val="35766377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A7CC4A3C-87D8-4DDC-B4D2-A75059C91004}"/>
              </a:ext>
            </a:extLst>
          </p:cNvPr>
          <p:cNvPicPr>
            <a:picLocks noChangeAspect="1"/>
          </p:cNvPicPr>
          <p:nvPr/>
        </p:nvPicPr>
        <p:blipFill>
          <a:blip r:embed="rId2"/>
          <a:stretch>
            <a:fillRect/>
          </a:stretch>
        </p:blipFill>
        <p:spPr>
          <a:xfrm>
            <a:off x="2443976" y="0"/>
            <a:ext cx="9748024" cy="6858000"/>
          </a:xfrm>
          <a:prstGeom prst="rect">
            <a:avLst/>
          </a:prstGeom>
        </p:spPr>
      </p:pic>
      <p:sp>
        <p:nvSpPr>
          <p:cNvPr id="10" name="TextBox 9">
            <a:extLst>
              <a:ext uri="{FF2B5EF4-FFF2-40B4-BE49-F238E27FC236}">
                <a16:creationId xmlns:a16="http://schemas.microsoft.com/office/drawing/2014/main" id="{6508A23F-FA35-4AC9-BDD4-ED56C4995D52}"/>
              </a:ext>
            </a:extLst>
          </p:cNvPr>
          <p:cNvSpPr txBox="1"/>
          <p:nvPr/>
        </p:nvSpPr>
        <p:spPr>
          <a:xfrm>
            <a:off x="148101" y="802757"/>
            <a:ext cx="2562446" cy="954107"/>
          </a:xfrm>
          <a:prstGeom prst="rect">
            <a:avLst/>
          </a:prstGeom>
          <a:noFill/>
        </p:spPr>
        <p:txBody>
          <a:bodyPr wrap="square" rtlCol="0">
            <a:spAutoFit/>
          </a:bodyPr>
          <a:lstStyle/>
          <a:p>
            <a:r>
              <a:rPr lang="en-GB" sz="2800" dirty="0">
                <a:latin typeface="Segoe UI" panose="020B0502040204020203" pitchFamily="34" charset="0"/>
                <a:cs typeface="Segoe UI" panose="020B0502040204020203" pitchFamily="34" charset="0"/>
              </a:rPr>
              <a:t>Painter and Decorator</a:t>
            </a:r>
          </a:p>
        </p:txBody>
      </p:sp>
      <p:sp>
        <p:nvSpPr>
          <p:cNvPr id="11" name="TextBox 10">
            <a:extLst>
              <a:ext uri="{FF2B5EF4-FFF2-40B4-BE49-F238E27FC236}">
                <a16:creationId xmlns:a16="http://schemas.microsoft.com/office/drawing/2014/main" id="{B407D2F8-4960-4038-807E-D4E0B5E1CF32}"/>
              </a:ext>
            </a:extLst>
          </p:cNvPr>
          <p:cNvSpPr txBox="1"/>
          <p:nvPr/>
        </p:nvSpPr>
        <p:spPr>
          <a:xfrm>
            <a:off x="148101" y="1900135"/>
            <a:ext cx="2147776" cy="4524315"/>
          </a:xfrm>
          <a:prstGeom prst="rect">
            <a:avLst/>
          </a:prstGeom>
          <a:noFill/>
        </p:spPr>
        <p:txBody>
          <a:bodyPr wrap="square" rtlCol="0">
            <a:spAutoFit/>
          </a:bodyPr>
          <a:lstStyle/>
          <a:p>
            <a:r>
              <a:rPr lang="en-GB" dirty="0">
                <a:latin typeface="Segoe UI" panose="020B0502040204020203" pitchFamily="34" charset="0"/>
                <a:cs typeface="Segoe UI" panose="020B0502040204020203" pitchFamily="34" charset="0"/>
              </a:rPr>
              <a:t>Painters and decorators work with paint, varnish and wallpaper to decorate rooms, sometimes using complex techniques. They can work on a wide range of projects, which may be domestic (e.g. houses), industrial (e.g. warehouses) or commercial buildings.</a:t>
            </a:r>
          </a:p>
        </p:txBody>
      </p:sp>
    </p:spTree>
    <p:extLst>
      <p:ext uri="{BB962C8B-B14F-4D97-AF65-F5344CB8AC3E}">
        <p14:creationId xmlns:p14="http://schemas.microsoft.com/office/powerpoint/2010/main" val="20611417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A7CC4A3C-87D8-4DDC-B4D2-A75059C91004}"/>
              </a:ext>
            </a:extLst>
          </p:cNvPr>
          <p:cNvPicPr>
            <a:picLocks noChangeAspect="1"/>
          </p:cNvPicPr>
          <p:nvPr/>
        </p:nvPicPr>
        <p:blipFill>
          <a:blip r:embed="rId2"/>
          <a:stretch>
            <a:fillRect/>
          </a:stretch>
        </p:blipFill>
        <p:spPr>
          <a:xfrm>
            <a:off x="2443976" y="0"/>
            <a:ext cx="9748024" cy="6858000"/>
          </a:xfrm>
          <a:prstGeom prst="rect">
            <a:avLst/>
          </a:prstGeom>
        </p:spPr>
      </p:pic>
      <p:sp>
        <p:nvSpPr>
          <p:cNvPr id="10" name="TextBox 9">
            <a:extLst>
              <a:ext uri="{FF2B5EF4-FFF2-40B4-BE49-F238E27FC236}">
                <a16:creationId xmlns:a16="http://schemas.microsoft.com/office/drawing/2014/main" id="{6508A23F-FA35-4AC9-BDD4-ED56C4995D52}"/>
              </a:ext>
            </a:extLst>
          </p:cNvPr>
          <p:cNvSpPr txBox="1"/>
          <p:nvPr/>
        </p:nvSpPr>
        <p:spPr>
          <a:xfrm>
            <a:off x="148101" y="802757"/>
            <a:ext cx="2562446" cy="523220"/>
          </a:xfrm>
          <a:prstGeom prst="rect">
            <a:avLst/>
          </a:prstGeom>
          <a:noFill/>
        </p:spPr>
        <p:txBody>
          <a:bodyPr wrap="square" rtlCol="0">
            <a:spAutoFit/>
          </a:bodyPr>
          <a:lstStyle/>
          <a:p>
            <a:r>
              <a:rPr lang="en-GB" sz="2800" dirty="0">
                <a:latin typeface="Segoe UI" panose="020B0502040204020203" pitchFamily="34" charset="0"/>
                <a:cs typeface="Segoe UI" panose="020B0502040204020203" pitchFamily="34" charset="0"/>
              </a:rPr>
              <a:t>Scaffolders</a:t>
            </a:r>
          </a:p>
        </p:txBody>
      </p:sp>
      <p:sp>
        <p:nvSpPr>
          <p:cNvPr id="11" name="TextBox 10">
            <a:extLst>
              <a:ext uri="{FF2B5EF4-FFF2-40B4-BE49-F238E27FC236}">
                <a16:creationId xmlns:a16="http://schemas.microsoft.com/office/drawing/2014/main" id="{B407D2F8-4960-4038-807E-D4E0B5E1CF32}"/>
              </a:ext>
            </a:extLst>
          </p:cNvPr>
          <p:cNvSpPr txBox="1"/>
          <p:nvPr/>
        </p:nvSpPr>
        <p:spPr>
          <a:xfrm>
            <a:off x="148101" y="1644954"/>
            <a:ext cx="2147776" cy="5078313"/>
          </a:xfrm>
          <a:prstGeom prst="rect">
            <a:avLst/>
          </a:prstGeom>
          <a:noFill/>
        </p:spPr>
        <p:txBody>
          <a:bodyPr wrap="square" rtlCol="0">
            <a:spAutoFit/>
          </a:bodyPr>
          <a:lstStyle/>
          <a:p>
            <a:r>
              <a:rPr lang="en-GB" dirty="0">
                <a:latin typeface="Segoe UI" panose="020B0502040204020203" pitchFamily="34" charset="0"/>
                <a:cs typeface="Segoe UI" panose="020B0502040204020203" pitchFamily="34" charset="0"/>
              </a:rPr>
              <a:t>Qualified scaffolders can work with the minimum of supervision to lead and carry out scaffolding operations. This includes setting base plates, putting up scaffolding poles and fixing guard-rails and safety netting. Their work allows others to carry out tasks at height safely.</a:t>
            </a:r>
          </a:p>
        </p:txBody>
      </p:sp>
    </p:spTree>
    <p:extLst>
      <p:ext uri="{BB962C8B-B14F-4D97-AF65-F5344CB8AC3E}">
        <p14:creationId xmlns:p14="http://schemas.microsoft.com/office/powerpoint/2010/main" val="344306999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9086412-6999-495B-9E10-0E3F65EB2020}"/>
              </a:ext>
            </a:extLst>
          </p:cNvPr>
          <p:cNvPicPr>
            <a:picLocks noChangeAspect="1"/>
          </p:cNvPicPr>
          <p:nvPr/>
        </p:nvPicPr>
        <p:blipFill>
          <a:blip r:embed="rId2"/>
          <a:stretch>
            <a:fillRect/>
          </a:stretch>
        </p:blipFill>
        <p:spPr>
          <a:xfrm>
            <a:off x="219740" y="0"/>
            <a:ext cx="11752520" cy="8303776"/>
          </a:xfrm>
          <a:prstGeom prst="rect">
            <a:avLst/>
          </a:prstGeom>
        </p:spPr>
      </p:pic>
    </p:spTree>
    <p:extLst>
      <p:ext uri="{BB962C8B-B14F-4D97-AF65-F5344CB8AC3E}">
        <p14:creationId xmlns:p14="http://schemas.microsoft.com/office/powerpoint/2010/main" val="4456597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359D301-7177-4A59-9DEF-C0675AA55E34}"/>
              </a:ext>
            </a:extLst>
          </p:cNvPr>
          <p:cNvSpPr/>
          <p:nvPr/>
        </p:nvSpPr>
        <p:spPr>
          <a:xfrm rot="10800000">
            <a:off x="9822758" y="-14128"/>
            <a:ext cx="2369239" cy="6872127"/>
          </a:xfrm>
          <a:prstGeom prst="rect">
            <a:avLst/>
          </a:prstGeom>
          <a:solidFill>
            <a:srgbClr val="1BA9E1"/>
          </a:solidFill>
          <a:ln>
            <a:solidFill>
              <a:srgbClr val="1BA9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E164B49D-1198-4BE0-A72A-B0FF89A6F080}"/>
              </a:ext>
            </a:extLst>
          </p:cNvPr>
          <p:cNvSpPr/>
          <p:nvPr/>
        </p:nvSpPr>
        <p:spPr>
          <a:xfrm>
            <a:off x="8484705" y="2347291"/>
            <a:ext cx="2160104" cy="2163418"/>
          </a:xfrm>
          <a:prstGeom prst="ellipse">
            <a:avLst/>
          </a:prstGeom>
          <a:solidFill>
            <a:srgbClr val="81D3F0"/>
          </a:solidFill>
          <a:ln>
            <a:solidFill>
              <a:srgbClr val="81D3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838200" y="-1"/>
            <a:ext cx="11353800" cy="1567012"/>
          </a:xfrm>
        </p:spPr>
        <p:txBody>
          <a:bodyPr>
            <a:normAutofit/>
          </a:bodyPr>
          <a:lstStyle/>
          <a:p>
            <a:r>
              <a:rPr lang="en-GB" dirty="0">
                <a:latin typeface="Segoe UI" panose="020B0502040204020203" pitchFamily="34" charset="0"/>
                <a:cs typeface="Segoe UI" panose="020B0502040204020203" pitchFamily="34" charset="0"/>
              </a:rPr>
              <a:t>On-site Construction Roles</a:t>
            </a:r>
          </a:p>
        </p:txBody>
      </p:sp>
      <p:sp>
        <p:nvSpPr>
          <p:cNvPr id="8" name="Rectangle 7">
            <a:extLst>
              <a:ext uri="{FF2B5EF4-FFF2-40B4-BE49-F238E27FC236}">
                <a16:creationId xmlns:a16="http://schemas.microsoft.com/office/drawing/2014/main" id="{9C8B12F8-4A34-42F3-BD33-02128FE1753E}"/>
              </a:ext>
            </a:extLst>
          </p:cNvPr>
          <p:cNvSpPr/>
          <p:nvPr/>
        </p:nvSpPr>
        <p:spPr>
          <a:xfrm>
            <a:off x="970722" y="1567011"/>
            <a:ext cx="8835887" cy="66161"/>
          </a:xfrm>
          <a:prstGeom prst="rect">
            <a:avLst/>
          </a:prstGeom>
          <a:solidFill>
            <a:srgbClr val="1BA9E1"/>
          </a:solidFill>
          <a:ln>
            <a:solidFill>
              <a:srgbClr val="1BA9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a:extLst>
              <a:ext uri="{FF2B5EF4-FFF2-40B4-BE49-F238E27FC236}">
                <a16:creationId xmlns:a16="http://schemas.microsoft.com/office/drawing/2014/main" id="{3893ACB3-8D13-43A0-A3F4-F6E3940FDC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7936" y="-1567011"/>
            <a:ext cx="11959214" cy="6858000"/>
          </a:xfrm>
          <a:prstGeom prst="rect">
            <a:avLst/>
          </a:prstGeom>
        </p:spPr>
      </p:pic>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838201" y="2252770"/>
            <a:ext cx="7920788" cy="1657522"/>
          </a:xfrm>
        </p:spPr>
        <p:txBody>
          <a:bodyPr>
            <a:noAutofit/>
          </a:bodyPr>
          <a:lstStyle/>
          <a:p>
            <a:pPr marL="0" indent="0">
              <a:buNone/>
            </a:pPr>
            <a:r>
              <a:rPr lang="en-GB" sz="2000" dirty="0">
                <a:latin typeface="Segoe UI" panose="020B0502040204020203" pitchFamily="34" charset="0"/>
                <a:cs typeface="Segoe UI" panose="020B0502040204020203" pitchFamily="34" charset="0"/>
              </a:rPr>
              <a:t>Over the next few slides we have some videos from the Construction workers at the Fosse Park development site. </a:t>
            </a:r>
          </a:p>
          <a:p>
            <a:pPr marL="0" indent="0">
              <a:buNone/>
            </a:pPr>
            <a:r>
              <a:rPr lang="en-GB" sz="2000" dirty="0">
                <a:latin typeface="Segoe UI" panose="020B0502040204020203" pitchFamily="34" charset="0"/>
                <a:cs typeface="Segoe UI" panose="020B0502040204020203" pitchFamily="34" charset="0"/>
              </a:rPr>
              <a:t>We will hear from four construction workers, there job titles are listed below. Each person talks about the skills they use in their job, can you match what they say in the video to their role:</a:t>
            </a:r>
          </a:p>
          <a:p>
            <a:pPr marL="0" indent="0">
              <a:buNone/>
            </a:pPr>
            <a:endParaRPr lang="en-GB" sz="2000" dirty="0">
              <a:latin typeface="Segoe UI" panose="020B0502040204020203" pitchFamily="34" charset="0"/>
              <a:cs typeface="Segoe UI" panose="020B0502040204020203" pitchFamily="34" charset="0"/>
            </a:endParaRPr>
          </a:p>
          <a:p>
            <a:pPr lvl="1"/>
            <a:endParaRPr lang="en-GB" sz="2000" dirty="0">
              <a:latin typeface="Segoe UI" panose="020B0502040204020203" pitchFamily="34" charset="0"/>
              <a:cs typeface="Segoe UI" panose="020B0502040204020203" pitchFamily="34" charset="0"/>
            </a:endParaRPr>
          </a:p>
        </p:txBody>
      </p:sp>
      <p:sp>
        <p:nvSpPr>
          <p:cNvPr id="4" name="Rectangle 3">
            <a:extLst>
              <a:ext uri="{FF2B5EF4-FFF2-40B4-BE49-F238E27FC236}">
                <a16:creationId xmlns:a16="http://schemas.microsoft.com/office/drawing/2014/main" id="{8EEE9730-808A-4808-B2F8-A1473426A183}"/>
              </a:ext>
            </a:extLst>
          </p:cNvPr>
          <p:cNvSpPr/>
          <p:nvPr/>
        </p:nvSpPr>
        <p:spPr>
          <a:xfrm>
            <a:off x="419099" y="4104666"/>
            <a:ext cx="9382627" cy="2246769"/>
          </a:xfrm>
          <a:prstGeom prst="rect">
            <a:avLst/>
          </a:prstGeom>
        </p:spPr>
        <p:txBody>
          <a:bodyPr wrap="square">
            <a:spAutoFit/>
          </a:bodyPr>
          <a:lstStyle/>
          <a:p>
            <a:pPr lvl="1"/>
            <a:r>
              <a:rPr lang="en-GB" sz="2000" dirty="0">
                <a:latin typeface="Segoe UI" panose="020B0502040204020203" pitchFamily="34" charset="0"/>
                <a:cs typeface="Segoe UI" panose="020B0502040204020203" pitchFamily="34" charset="0"/>
              </a:rPr>
              <a:t>Project Manager			A. Practical (hands-on), </a:t>
            </a:r>
          </a:p>
          <a:p>
            <a:pPr lvl="1"/>
            <a:r>
              <a:rPr lang="en-GB" sz="2000" dirty="0">
                <a:latin typeface="Segoe UI" panose="020B0502040204020203" pitchFamily="34" charset="0"/>
                <a:cs typeface="Segoe UI" panose="020B0502040204020203" pitchFamily="34" charset="0"/>
              </a:rPr>
              <a:t>					Management and Planning</a:t>
            </a:r>
          </a:p>
          <a:p>
            <a:pPr lvl="1"/>
            <a:r>
              <a:rPr lang="en-GB" sz="2000" dirty="0">
                <a:latin typeface="Segoe UI" panose="020B0502040204020203" pitchFamily="34" charset="0"/>
                <a:cs typeface="Segoe UI" panose="020B0502040204020203" pitchFamily="34" charset="0"/>
              </a:rPr>
              <a:t>Electrical Foreman			B. Humour, Patience, People Skills, </a:t>
            </a:r>
          </a:p>
          <a:p>
            <a:pPr lvl="1"/>
            <a:r>
              <a:rPr lang="en-GB" sz="2000" dirty="0">
                <a:latin typeface="Segoe UI" panose="020B0502040204020203" pitchFamily="34" charset="0"/>
                <a:cs typeface="Segoe UI" panose="020B0502040204020203" pitchFamily="34" charset="0"/>
              </a:rPr>
              <a:t>					Spatial Awareness</a:t>
            </a:r>
          </a:p>
          <a:p>
            <a:pPr lvl="1"/>
            <a:r>
              <a:rPr lang="en-GB" sz="2000" dirty="0">
                <a:latin typeface="Segoe UI" panose="020B0502040204020203" pitchFamily="34" charset="0"/>
                <a:cs typeface="Segoe UI" panose="020B0502040204020203" pitchFamily="34" charset="0"/>
              </a:rPr>
              <a:t>Site Engineer			C. Communication, Problem Solving</a:t>
            </a:r>
          </a:p>
          <a:p>
            <a:pPr lvl="1"/>
            <a:endParaRPr lang="en-GB" sz="2000" dirty="0">
              <a:latin typeface="Segoe UI" panose="020B0502040204020203" pitchFamily="34" charset="0"/>
              <a:cs typeface="Segoe UI" panose="020B0502040204020203" pitchFamily="34" charset="0"/>
            </a:endParaRPr>
          </a:p>
          <a:p>
            <a:pPr lvl="1"/>
            <a:r>
              <a:rPr lang="en-GB" sz="2000" dirty="0">
                <a:latin typeface="Segoe UI" panose="020B0502040204020203" pitchFamily="34" charset="0"/>
                <a:cs typeface="Segoe UI" panose="020B0502040204020203" pitchFamily="34" charset="0"/>
              </a:rPr>
              <a:t>Telehandler				D. Common Sense, Maths, Management</a:t>
            </a:r>
          </a:p>
        </p:txBody>
      </p:sp>
    </p:spTree>
    <p:extLst>
      <p:ext uri="{BB962C8B-B14F-4D97-AF65-F5344CB8AC3E}">
        <p14:creationId xmlns:p14="http://schemas.microsoft.com/office/powerpoint/2010/main" val="1542304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xEl>
                                              <p:pRg st="3" end="3"/>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6BAC6265-2358-42FA-AA47-709658B75653}"/>
              </a:ext>
            </a:extLst>
          </p:cNvPr>
          <p:cNvSpPr/>
          <p:nvPr/>
        </p:nvSpPr>
        <p:spPr>
          <a:xfrm>
            <a:off x="7683690" y="0"/>
            <a:ext cx="4508307" cy="6872128"/>
          </a:xfrm>
          <a:prstGeom prst="rect">
            <a:avLst/>
          </a:prstGeom>
          <a:solidFill>
            <a:srgbClr val="81D3F0"/>
          </a:solidFill>
          <a:ln>
            <a:solidFill>
              <a:srgbClr val="81D3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1112564" y="255077"/>
            <a:ext cx="10515600" cy="823350"/>
          </a:xfrm>
        </p:spPr>
        <p:txBody>
          <a:bodyPr>
            <a:normAutofit/>
          </a:bodyPr>
          <a:lstStyle/>
          <a:p>
            <a:r>
              <a:rPr lang="en-GB" sz="3600" dirty="0">
                <a:latin typeface="Segoe UI" panose="020B0502040204020203" pitchFamily="34" charset="0"/>
                <a:cs typeface="Segoe UI" panose="020B0502040204020203" pitchFamily="34" charset="0"/>
              </a:rPr>
              <a:t>Project Manager – Ryan Edson</a:t>
            </a:r>
          </a:p>
        </p:txBody>
      </p:sp>
      <p:sp>
        <p:nvSpPr>
          <p:cNvPr id="7" name="Rectangle 6">
            <a:extLst>
              <a:ext uri="{FF2B5EF4-FFF2-40B4-BE49-F238E27FC236}">
                <a16:creationId xmlns:a16="http://schemas.microsoft.com/office/drawing/2014/main" id="{37EB19BC-5179-4E8B-A43E-A7D573BC3305}"/>
              </a:ext>
            </a:extLst>
          </p:cNvPr>
          <p:cNvSpPr/>
          <p:nvPr/>
        </p:nvSpPr>
        <p:spPr>
          <a:xfrm>
            <a:off x="1112564" y="1078426"/>
            <a:ext cx="7859158" cy="45719"/>
          </a:xfrm>
          <a:prstGeom prst="rect">
            <a:avLst/>
          </a:prstGeom>
          <a:solidFill>
            <a:srgbClr val="81D3F0"/>
          </a:solidFill>
          <a:ln>
            <a:solidFill>
              <a:srgbClr val="81D3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06440CA6-25AC-4C8D-8C20-60A6D0D11F49}"/>
              </a:ext>
            </a:extLst>
          </p:cNvPr>
          <p:cNvSpPr/>
          <p:nvPr/>
        </p:nvSpPr>
        <p:spPr>
          <a:xfrm rot="10800000">
            <a:off x="9822758" y="-14128"/>
            <a:ext cx="2369239" cy="6872127"/>
          </a:xfrm>
          <a:prstGeom prst="rect">
            <a:avLst/>
          </a:prstGeom>
          <a:solidFill>
            <a:srgbClr val="1BA9E1"/>
          </a:solidFill>
          <a:ln>
            <a:solidFill>
              <a:srgbClr val="1BA9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Online Media 3" title="Fosse Park - Ryan Edson">
            <a:hlinkClick r:id="" action="ppaction://media"/>
            <a:extLst>
              <a:ext uri="{FF2B5EF4-FFF2-40B4-BE49-F238E27FC236}">
                <a16:creationId xmlns:a16="http://schemas.microsoft.com/office/drawing/2014/main" id="{EC0628E4-D055-4EC2-B783-E78D4D42EFAE}"/>
              </a:ext>
            </a:extLst>
          </p:cNvPr>
          <p:cNvPicPr>
            <a:picLocks noRot="1" noChangeAspect="1"/>
          </p:cNvPicPr>
          <p:nvPr>
            <a:videoFile r:link="rId1"/>
          </p:nvPr>
        </p:nvPicPr>
        <p:blipFill>
          <a:blip r:embed="rId3"/>
          <a:stretch>
            <a:fillRect/>
          </a:stretch>
        </p:blipFill>
        <p:spPr>
          <a:xfrm>
            <a:off x="1112564" y="1917241"/>
            <a:ext cx="7366000" cy="4161790"/>
          </a:xfrm>
          <a:prstGeom prst="rect">
            <a:avLst/>
          </a:prstGeom>
        </p:spPr>
      </p:pic>
    </p:spTree>
    <p:extLst>
      <p:ext uri="{BB962C8B-B14F-4D97-AF65-F5344CB8AC3E}">
        <p14:creationId xmlns:p14="http://schemas.microsoft.com/office/powerpoint/2010/main" val="1506034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1112564" y="255077"/>
            <a:ext cx="10515600" cy="823350"/>
          </a:xfrm>
        </p:spPr>
        <p:txBody>
          <a:bodyPr>
            <a:normAutofit/>
          </a:bodyPr>
          <a:lstStyle/>
          <a:p>
            <a:r>
              <a:rPr lang="en-GB" sz="3500" dirty="0">
                <a:latin typeface="Segoe UI" panose="020B0502040204020203" pitchFamily="34" charset="0"/>
                <a:cs typeface="Segoe UI" panose="020B0502040204020203" pitchFamily="34" charset="0"/>
              </a:rPr>
              <a:t>Electrical Foreman – Barry Wood</a:t>
            </a:r>
          </a:p>
        </p:txBody>
      </p:sp>
      <p:sp>
        <p:nvSpPr>
          <p:cNvPr id="7" name="Rectangle 6">
            <a:extLst>
              <a:ext uri="{FF2B5EF4-FFF2-40B4-BE49-F238E27FC236}">
                <a16:creationId xmlns:a16="http://schemas.microsoft.com/office/drawing/2014/main" id="{37EB19BC-5179-4E8B-A43E-A7D573BC3305}"/>
              </a:ext>
            </a:extLst>
          </p:cNvPr>
          <p:cNvSpPr/>
          <p:nvPr/>
        </p:nvSpPr>
        <p:spPr>
          <a:xfrm>
            <a:off x="1112564" y="1078426"/>
            <a:ext cx="7859158" cy="45719"/>
          </a:xfrm>
          <a:prstGeom prst="rect">
            <a:avLst/>
          </a:prstGeom>
          <a:solidFill>
            <a:srgbClr val="81D3F0"/>
          </a:solidFill>
          <a:ln>
            <a:solidFill>
              <a:srgbClr val="81D3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D7866A0E-FA92-4D62-A86C-6AC72DD002AA}"/>
              </a:ext>
            </a:extLst>
          </p:cNvPr>
          <p:cNvSpPr/>
          <p:nvPr/>
        </p:nvSpPr>
        <p:spPr>
          <a:xfrm>
            <a:off x="7683690" y="0"/>
            <a:ext cx="4508307" cy="6872128"/>
          </a:xfrm>
          <a:prstGeom prst="rect">
            <a:avLst/>
          </a:prstGeom>
          <a:solidFill>
            <a:srgbClr val="81D3F0"/>
          </a:solidFill>
          <a:ln>
            <a:solidFill>
              <a:srgbClr val="81D3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9E9AA236-067D-4532-8004-47597891E903}"/>
              </a:ext>
            </a:extLst>
          </p:cNvPr>
          <p:cNvSpPr/>
          <p:nvPr/>
        </p:nvSpPr>
        <p:spPr>
          <a:xfrm rot="10800000">
            <a:off x="9822758" y="-14128"/>
            <a:ext cx="2369239" cy="6872127"/>
          </a:xfrm>
          <a:prstGeom prst="rect">
            <a:avLst/>
          </a:prstGeom>
          <a:solidFill>
            <a:srgbClr val="1BA9E1"/>
          </a:solidFill>
          <a:ln>
            <a:solidFill>
              <a:srgbClr val="1BA9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Online Media 4" title="Fosse Park - Barry Wood">
            <a:hlinkClick r:id="" action="ppaction://media"/>
            <a:extLst>
              <a:ext uri="{FF2B5EF4-FFF2-40B4-BE49-F238E27FC236}">
                <a16:creationId xmlns:a16="http://schemas.microsoft.com/office/drawing/2014/main" id="{C4EA09EF-7169-42DF-B0DE-F3C2F0381227}"/>
              </a:ext>
            </a:extLst>
          </p:cNvPr>
          <p:cNvPicPr>
            <a:picLocks noRot="1" noChangeAspect="1"/>
          </p:cNvPicPr>
          <p:nvPr>
            <a:videoFile r:link="rId1"/>
          </p:nvPr>
        </p:nvPicPr>
        <p:blipFill>
          <a:blip r:embed="rId3"/>
          <a:stretch>
            <a:fillRect/>
          </a:stretch>
        </p:blipFill>
        <p:spPr>
          <a:xfrm>
            <a:off x="1112564" y="1917241"/>
            <a:ext cx="7366000" cy="4161790"/>
          </a:xfrm>
          <a:prstGeom prst="rect">
            <a:avLst/>
          </a:prstGeom>
        </p:spPr>
      </p:pic>
    </p:spTree>
    <p:extLst>
      <p:ext uri="{BB962C8B-B14F-4D97-AF65-F5344CB8AC3E}">
        <p14:creationId xmlns:p14="http://schemas.microsoft.com/office/powerpoint/2010/main" val="3709709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4740CF24-581D-4F88-95DA-6132DC99C61B}"/>
              </a:ext>
            </a:extLst>
          </p:cNvPr>
          <p:cNvSpPr/>
          <p:nvPr/>
        </p:nvSpPr>
        <p:spPr>
          <a:xfrm rot="10800000">
            <a:off x="9822758" y="-14128"/>
            <a:ext cx="2369239" cy="6872127"/>
          </a:xfrm>
          <a:prstGeom prst="rect">
            <a:avLst/>
          </a:prstGeom>
          <a:solidFill>
            <a:srgbClr val="1BA9E1"/>
          </a:solidFill>
          <a:ln>
            <a:solidFill>
              <a:srgbClr val="1BA9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E164B49D-1198-4BE0-A72A-B0FF89A6F080}"/>
              </a:ext>
            </a:extLst>
          </p:cNvPr>
          <p:cNvSpPr/>
          <p:nvPr/>
        </p:nvSpPr>
        <p:spPr>
          <a:xfrm>
            <a:off x="8484705" y="2347291"/>
            <a:ext cx="2160104" cy="2163418"/>
          </a:xfrm>
          <a:prstGeom prst="ellipse">
            <a:avLst/>
          </a:prstGeom>
          <a:solidFill>
            <a:srgbClr val="81D3F0"/>
          </a:solidFill>
          <a:ln>
            <a:solidFill>
              <a:srgbClr val="81D3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a:extLst>
              <a:ext uri="{FF2B5EF4-FFF2-40B4-BE49-F238E27FC236}">
                <a16:creationId xmlns:a16="http://schemas.microsoft.com/office/drawing/2014/main" id="{DB526992-5325-44D3-82FE-A473FE5E3F5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2573" y="-1544639"/>
            <a:ext cx="11930063" cy="6858000"/>
          </a:xfrm>
          <a:prstGeom prst="rect">
            <a:avLst/>
          </a:prstGeom>
        </p:spPr>
      </p:pic>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598209" y="447502"/>
            <a:ext cx="11353800" cy="1325563"/>
          </a:xfrm>
        </p:spPr>
        <p:txBody>
          <a:bodyPr/>
          <a:lstStyle/>
          <a:p>
            <a:r>
              <a:rPr lang="en-GB" dirty="0">
                <a:latin typeface="Segoe UI" panose="020B0502040204020203" pitchFamily="34" charset="0"/>
                <a:cs typeface="Segoe UI" panose="020B0502040204020203" pitchFamily="34" charset="0"/>
              </a:rPr>
              <a:t>Why is the Construction industry </a:t>
            </a:r>
            <a:br>
              <a:rPr lang="en-GB" dirty="0">
                <a:latin typeface="Segoe UI" panose="020B0502040204020203" pitchFamily="34" charset="0"/>
                <a:cs typeface="Segoe UI" panose="020B0502040204020203" pitchFamily="34" charset="0"/>
              </a:rPr>
            </a:br>
            <a:r>
              <a:rPr lang="en-GB" dirty="0">
                <a:latin typeface="Segoe UI" panose="020B0502040204020203" pitchFamily="34" charset="0"/>
                <a:cs typeface="Segoe UI" panose="020B0502040204020203" pitchFamily="34" charset="0"/>
              </a:rPr>
              <a:t>a good career option?</a:t>
            </a:r>
          </a:p>
        </p:txBody>
      </p:sp>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1223755" y="2226490"/>
            <a:ext cx="6966089" cy="331527"/>
          </a:xfrm>
        </p:spPr>
        <p:txBody>
          <a:bodyPr>
            <a:noAutofit/>
          </a:bodyPr>
          <a:lstStyle/>
          <a:p>
            <a:pPr marL="0" indent="0">
              <a:buNone/>
            </a:pPr>
            <a:r>
              <a:rPr lang="en-GB" sz="2000" dirty="0">
                <a:latin typeface="Segoe UI" panose="020B0502040204020203" pitchFamily="34" charset="0"/>
                <a:cs typeface="Segoe UI" panose="020B0502040204020203" pitchFamily="34" charset="0"/>
              </a:rPr>
              <a:t>22,000 people are employed in Leicester and Leicestershire</a:t>
            </a:r>
          </a:p>
          <a:p>
            <a:pPr lvl="2"/>
            <a:endParaRPr lang="en-GB" dirty="0">
              <a:latin typeface="Segoe UI" panose="020B0502040204020203" pitchFamily="34" charset="0"/>
              <a:cs typeface="Segoe UI" panose="020B0502040204020203" pitchFamily="34" charset="0"/>
            </a:endParaRPr>
          </a:p>
        </p:txBody>
      </p:sp>
      <p:sp>
        <p:nvSpPr>
          <p:cNvPr id="18" name="Rectangle 17">
            <a:extLst>
              <a:ext uri="{FF2B5EF4-FFF2-40B4-BE49-F238E27FC236}">
                <a16:creationId xmlns:a16="http://schemas.microsoft.com/office/drawing/2014/main" id="{7885AAB2-E399-487F-8CDF-A262BA6EC916}"/>
              </a:ext>
            </a:extLst>
          </p:cNvPr>
          <p:cNvSpPr/>
          <p:nvPr/>
        </p:nvSpPr>
        <p:spPr>
          <a:xfrm>
            <a:off x="1223755" y="2645231"/>
            <a:ext cx="3395288" cy="400110"/>
          </a:xfrm>
          <a:prstGeom prst="rect">
            <a:avLst/>
          </a:prstGeom>
        </p:spPr>
        <p:txBody>
          <a:bodyPr wrap="none">
            <a:spAutoFit/>
          </a:bodyPr>
          <a:lstStyle/>
          <a:p>
            <a:r>
              <a:rPr lang="en-GB" sz="2000" dirty="0">
                <a:latin typeface="Segoe UI" panose="020B0502040204020203" pitchFamily="34" charset="0"/>
                <a:cs typeface="Segoe UI" panose="020B0502040204020203" pitchFamily="34" charset="0"/>
              </a:rPr>
              <a:t>More than 4,000 businesses </a:t>
            </a:r>
          </a:p>
        </p:txBody>
      </p:sp>
      <p:sp>
        <p:nvSpPr>
          <p:cNvPr id="19" name="Rectangle 18">
            <a:extLst>
              <a:ext uri="{FF2B5EF4-FFF2-40B4-BE49-F238E27FC236}">
                <a16:creationId xmlns:a16="http://schemas.microsoft.com/office/drawing/2014/main" id="{6D46C5D8-BA8B-463B-BD52-DD44ABCA936C}"/>
              </a:ext>
            </a:extLst>
          </p:cNvPr>
          <p:cNvSpPr/>
          <p:nvPr/>
        </p:nvSpPr>
        <p:spPr>
          <a:xfrm>
            <a:off x="1212573" y="3127104"/>
            <a:ext cx="4392356" cy="400110"/>
          </a:xfrm>
          <a:prstGeom prst="rect">
            <a:avLst/>
          </a:prstGeom>
        </p:spPr>
        <p:txBody>
          <a:bodyPr wrap="none">
            <a:spAutoFit/>
          </a:bodyPr>
          <a:lstStyle/>
          <a:p>
            <a:r>
              <a:rPr lang="en-GB" sz="2000" dirty="0">
                <a:latin typeface="Segoe UI" panose="020B0502040204020203" pitchFamily="34" charset="0"/>
                <a:cs typeface="Segoe UI" panose="020B0502040204020203" pitchFamily="34" charset="0"/>
              </a:rPr>
              <a:t>30 different apprenticeships available</a:t>
            </a:r>
          </a:p>
        </p:txBody>
      </p:sp>
      <p:sp>
        <p:nvSpPr>
          <p:cNvPr id="20" name="Rectangle 19">
            <a:extLst>
              <a:ext uri="{FF2B5EF4-FFF2-40B4-BE49-F238E27FC236}">
                <a16:creationId xmlns:a16="http://schemas.microsoft.com/office/drawing/2014/main" id="{58171E3A-67F9-4D79-A1B6-AE35C941EB25}"/>
              </a:ext>
            </a:extLst>
          </p:cNvPr>
          <p:cNvSpPr/>
          <p:nvPr/>
        </p:nvSpPr>
        <p:spPr>
          <a:xfrm>
            <a:off x="1223755" y="3602806"/>
            <a:ext cx="7386432" cy="707886"/>
          </a:xfrm>
          <a:prstGeom prst="rect">
            <a:avLst/>
          </a:prstGeom>
        </p:spPr>
        <p:txBody>
          <a:bodyPr wrap="square">
            <a:spAutoFit/>
          </a:bodyPr>
          <a:lstStyle/>
          <a:p>
            <a:r>
              <a:rPr lang="en-GB" sz="2000" dirty="0">
                <a:latin typeface="Segoe UI" panose="020B0502040204020203" pitchFamily="34" charset="0"/>
                <a:cs typeface="Segoe UI" panose="020B0502040204020203" pitchFamily="34" charset="0"/>
              </a:rPr>
              <a:t>There are over 180 different roles…not just those on a building site</a:t>
            </a:r>
          </a:p>
        </p:txBody>
      </p:sp>
      <p:sp>
        <p:nvSpPr>
          <p:cNvPr id="21" name="Rectangle 20">
            <a:extLst>
              <a:ext uri="{FF2B5EF4-FFF2-40B4-BE49-F238E27FC236}">
                <a16:creationId xmlns:a16="http://schemas.microsoft.com/office/drawing/2014/main" id="{6EDE37DC-5DAE-4B0D-8B56-DF5B6FC63FE5}"/>
              </a:ext>
            </a:extLst>
          </p:cNvPr>
          <p:cNvSpPr/>
          <p:nvPr/>
        </p:nvSpPr>
        <p:spPr>
          <a:xfrm>
            <a:off x="1240381" y="4965444"/>
            <a:ext cx="8914261" cy="707886"/>
          </a:xfrm>
          <a:prstGeom prst="rect">
            <a:avLst/>
          </a:prstGeom>
        </p:spPr>
        <p:txBody>
          <a:bodyPr wrap="square">
            <a:spAutoFit/>
          </a:bodyPr>
          <a:lstStyle/>
          <a:p>
            <a:r>
              <a:rPr lang="en-GB" sz="2000" dirty="0">
                <a:latin typeface="Segoe UI" panose="020B0502040204020203" pitchFamily="34" charset="0"/>
                <a:cs typeface="Segoe UI" panose="020B0502040204020203" pitchFamily="34" charset="0"/>
              </a:rPr>
              <a:t>The opportunity to progress from Apprentice to Director is a very realistic career path</a:t>
            </a:r>
          </a:p>
        </p:txBody>
      </p:sp>
      <p:sp>
        <p:nvSpPr>
          <p:cNvPr id="22" name="Rectangle 21">
            <a:extLst>
              <a:ext uri="{FF2B5EF4-FFF2-40B4-BE49-F238E27FC236}">
                <a16:creationId xmlns:a16="http://schemas.microsoft.com/office/drawing/2014/main" id="{73D4D427-B514-47B7-9316-2E3FC7E440E4}"/>
              </a:ext>
            </a:extLst>
          </p:cNvPr>
          <p:cNvSpPr/>
          <p:nvPr/>
        </p:nvSpPr>
        <p:spPr>
          <a:xfrm>
            <a:off x="1240382" y="4284125"/>
            <a:ext cx="8176574" cy="707886"/>
          </a:xfrm>
          <a:prstGeom prst="rect">
            <a:avLst/>
          </a:prstGeom>
        </p:spPr>
        <p:txBody>
          <a:bodyPr wrap="square">
            <a:spAutoFit/>
          </a:bodyPr>
          <a:lstStyle/>
          <a:p>
            <a:r>
              <a:rPr lang="en-GB" sz="2000" dirty="0">
                <a:latin typeface="Segoe UI" panose="020B0502040204020203" pitchFamily="34" charset="0"/>
                <a:cs typeface="Segoe UI" panose="020B0502040204020203" pitchFamily="34" charset="0"/>
              </a:rPr>
              <a:t>With a trade, there are plenty of opportunities to start your own business or be self-employed</a:t>
            </a:r>
          </a:p>
        </p:txBody>
      </p:sp>
      <p:sp>
        <p:nvSpPr>
          <p:cNvPr id="26" name="Flowchart: Connector 25">
            <a:extLst>
              <a:ext uri="{FF2B5EF4-FFF2-40B4-BE49-F238E27FC236}">
                <a16:creationId xmlns:a16="http://schemas.microsoft.com/office/drawing/2014/main" id="{69117AC1-2DFA-413C-B773-F2520589AFF4}"/>
              </a:ext>
            </a:extLst>
          </p:cNvPr>
          <p:cNvSpPr/>
          <p:nvPr/>
        </p:nvSpPr>
        <p:spPr>
          <a:xfrm>
            <a:off x="995568" y="2321772"/>
            <a:ext cx="139149" cy="140962"/>
          </a:xfrm>
          <a:prstGeom prst="flowChartConnector">
            <a:avLst/>
          </a:prstGeom>
          <a:solidFill>
            <a:srgbClr val="1BA9E1"/>
          </a:solidFill>
          <a:ln>
            <a:solidFill>
              <a:srgbClr val="1BA9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Flowchart: Connector 26">
            <a:extLst>
              <a:ext uri="{FF2B5EF4-FFF2-40B4-BE49-F238E27FC236}">
                <a16:creationId xmlns:a16="http://schemas.microsoft.com/office/drawing/2014/main" id="{B4445449-BE2F-4A2A-801C-9F618E5E692C}"/>
              </a:ext>
            </a:extLst>
          </p:cNvPr>
          <p:cNvSpPr/>
          <p:nvPr/>
        </p:nvSpPr>
        <p:spPr>
          <a:xfrm>
            <a:off x="995568" y="2774805"/>
            <a:ext cx="139149" cy="140962"/>
          </a:xfrm>
          <a:prstGeom prst="flowChartConnector">
            <a:avLst/>
          </a:prstGeom>
          <a:solidFill>
            <a:srgbClr val="81D3F0"/>
          </a:solidFill>
          <a:ln>
            <a:solidFill>
              <a:srgbClr val="81D3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Flowchart: Connector 27">
            <a:extLst>
              <a:ext uri="{FF2B5EF4-FFF2-40B4-BE49-F238E27FC236}">
                <a16:creationId xmlns:a16="http://schemas.microsoft.com/office/drawing/2014/main" id="{0CA9E01A-0490-401A-854D-A0760F40B6F1}"/>
              </a:ext>
            </a:extLst>
          </p:cNvPr>
          <p:cNvSpPr/>
          <p:nvPr/>
        </p:nvSpPr>
        <p:spPr>
          <a:xfrm>
            <a:off x="995567" y="3247222"/>
            <a:ext cx="139149" cy="140962"/>
          </a:xfrm>
          <a:prstGeom prst="flowChartConnector">
            <a:avLst/>
          </a:prstGeom>
          <a:solidFill>
            <a:srgbClr val="B8E4FA"/>
          </a:solidFill>
          <a:ln>
            <a:solidFill>
              <a:srgbClr val="B8E4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Flowchart: Connector 28">
            <a:extLst>
              <a:ext uri="{FF2B5EF4-FFF2-40B4-BE49-F238E27FC236}">
                <a16:creationId xmlns:a16="http://schemas.microsoft.com/office/drawing/2014/main" id="{C6B0246A-32FE-4605-A1E5-F05B8852AB7A}"/>
              </a:ext>
            </a:extLst>
          </p:cNvPr>
          <p:cNvSpPr/>
          <p:nvPr/>
        </p:nvSpPr>
        <p:spPr>
          <a:xfrm>
            <a:off x="995566" y="3723545"/>
            <a:ext cx="139149" cy="140962"/>
          </a:xfrm>
          <a:prstGeom prst="flowChartConnector">
            <a:avLst/>
          </a:prstGeom>
          <a:solidFill>
            <a:srgbClr val="1BA9E1"/>
          </a:solidFill>
          <a:ln>
            <a:solidFill>
              <a:srgbClr val="1BA9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Flowchart: Connector 29">
            <a:extLst>
              <a:ext uri="{FF2B5EF4-FFF2-40B4-BE49-F238E27FC236}">
                <a16:creationId xmlns:a16="http://schemas.microsoft.com/office/drawing/2014/main" id="{2628AD85-686D-4A1F-8CE3-7C3158AAF76F}"/>
              </a:ext>
            </a:extLst>
          </p:cNvPr>
          <p:cNvSpPr/>
          <p:nvPr/>
        </p:nvSpPr>
        <p:spPr>
          <a:xfrm>
            <a:off x="1007492" y="4413214"/>
            <a:ext cx="139149" cy="140962"/>
          </a:xfrm>
          <a:prstGeom prst="flowChartConnector">
            <a:avLst/>
          </a:prstGeom>
          <a:solidFill>
            <a:srgbClr val="81D3F0"/>
          </a:solidFill>
          <a:ln>
            <a:solidFill>
              <a:srgbClr val="81D3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Flowchart: Connector 30">
            <a:extLst>
              <a:ext uri="{FF2B5EF4-FFF2-40B4-BE49-F238E27FC236}">
                <a16:creationId xmlns:a16="http://schemas.microsoft.com/office/drawing/2014/main" id="{C276B2A3-4F89-455B-BFB1-655F34B7BA16}"/>
              </a:ext>
            </a:extLst>
          </p:cNvPr>
          <p:cNvSpPr/>
          <p:nvPr/>
        </p:nvSpPr>
        <p:spPr>
          <a:xfrm>
            <a:off x="995566" y="5102883"/>
            <a:ext cx="139149" cy="140962"/>
          </a:xfrm>
          <a:prstGeom prst="flowChartConnector">
            <a:avLst/>
          </a:prstGeom>
          <a:solidFill>
            <a:srgbClr val="B8E4FA"/>
          </a:solidFill>
          <a:ln>
            <a:solidFill>
              <a:srgbClr val="B8E4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757716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1"/>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8" grpId="0"/>
      <p:bldP spid="19" grpId="0"/>
      <p:bldP spid="20" grpId="0"/>
      <p:bldP spid="21" grpId="0"/>
      <p:bldP spid="22" grpId="0"/>
      <p:bldP spid="26" grpId="0" animBg="1"/>
      <p:bldP spid="27" grpId="0" animBg="1"/>
      <p:bldP spid="28" grpId="0" animBg="1"/>
      <p:bldP spid="29" grpId="0" animBg="1"/>
      <p:bldP spid="30" grpId="0" animBg="1"/>
      <p:bldP spid="31"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1112564" y="255077"/>
            <a:ext cx="10515600" cy="823350"/>
          </a:xfrm>
        </p:spPr>
        <p:txBody>
          <a:bodyPr>
            <a:normAutofit/>
          </a:bodyPr>
          <a:lstStyle/>
          <a:p>
            <a:r>
              <a:rPr lang="en-GB" sz="3600" dirty="0">
                <a:latin typeface="Segoe UI" panose="020B0502040204020203" pitchFamily="34" charset="0"/>
                <a:cs typeface="Segoe UI" panose="020B0502040204020203" pitchFamily="34" charset="0"/>
              </a:rPr>
              <a:t>Site Engineer – Guy Horsley</a:t>
            </a:r>
          </a:p>
        </p:txBody>
      </p:sp>
      <p:sp>
        <p:nvSpPr>
          <p:cNvPr id="7" name="Rectangle 6">
            <a:extLst>
              <a:ext uri="{FF2B5EF4-FFF2-40B4-BE49-F238E27FC236}">
                <a16:creationId xmlns:a16="http://schemas.microsoft.com/office/drawing/2014/main" id="{37EB19BC-5179-4E8B-A43E-A7D573BC3305}"/>
              </a:ext>
            </a:extLst>
          </p:cNvPr>
          <p:cNvSpPr/>
          <p:nvPr/>
        </p:nvSpPr>
        <p:spPr>
          <a:xfrm>
            <a:off x="1112564" y="1078426"/>
            <a:ext cx="7859158" cy="45719"/>
          </a:xfrm>
          <a:prstGeom prst="rect">
            <a:avLst/>
          </a:prstGeom>
          <a:solidFill>
            <a:srgbClr val="81D3F0"/>
          </a:solidFill>
          <a:ln>
            <a:solidFill>
              <a:srgbClr val="81D3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EBD1C405-0FF5-429B-9793-FDD5E575D6F9}"/>
              </a:ext>
            </a:extLst>
          </p:cNvPr>
          <p:cNvSpPr/>
          <p:nvPr/>
        </p:nvSpPr>
        <p:spPr>
          <a:xfrm>
            <a:off x="7683690" y="0"/>
            <a:ext cx="4508307" cy="6872128"/>
          </a:xfrm>
          <a:prstGeom prst="rect">
            <a:avLst/>
          </a:prstGeom>
          <a:solidFill>
            <a:srgbClr val="81D3F0"/>
          </a:solidFill>
          <a:ln>
            <a:solidFill>
              <a:srgbClr val="81D3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D4449947-2040-40EE-8037-1F28CD7BCFCC}"/>
              </a:ext>
            </a:extLst>
          </p:cNvPr>
          <p:cNvSpPr/>
          <p:nvPr/>
        </p:nvSpPr>
        <p:spPr>
          <a:xfrm rot="10800000">
            <a:off x="9822758" y="-14128"/>
            <a:ext cx="2369239" cy="6872127"/>
          </a:xfrm>
          <a:prstGeom prst="rect">
            <a:avLst/>
          </a:prstGeom>
          <a:solidFill>
            <a:srgbClr val="1BA9E1"/>
          </a:solidFill>
          <a:ln>
            <a:solidFill>
              <a:srgbClr val="1BA9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Online Media 4" title="Fosse Park - Guy Horsley">
            <a:hlinkClick r:id="" action="ppaction://media"/>
            <a:extLst>
              <a:ext uri="{FF2B5EF4-FFF2-40B4-BE49-F238E27FC236}">
                <a16:creationId xmlns:a16="http://schemas.microsoft.com/office/drawing/2014/main" id="{6F0D32B7-F037-4C61-BADD-02162598AB78}"/>
              </a:ext>
            </a:extLst>
          </p:cNvPr>
          <p:cNvPicPr>
            <a:picLocks noRot="1" noChangeAspect="1"/>
          </p:cNvPicPr>
          <p:nvPr>
            <a:videoFile r:link="rId1"/>
          </p:nvPr>
        </p:nvPicPr>
        <p:blipFill>
          <a:blip r:embed="rId3"/>
          <a:stretch>
            <a:fillRect/>
          </a:stretch>
        </p:blipFill>
        <p:spPr>
          <a:xfrm>
            <a:off x="1112564" y="1917241"/>
            <a:ext cx="7366000" cy="4161790"/>
          </a:xfrm>
          <a:prstGeom prst="rect">
            <a:avLst/>
          </a:prstGeom>
        </p:spPr>
      </p:pic>
    </p:spTree>
    <p:extLst>
      <p:ext uri="{BB962C8B-B14F-4D97-AF65-F5344CB8AC3E}">
        <p14:creationId xmlns:p14="http://schemas.microsoft.com/office/powerpoint/2010/main" val="723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1112564" y="255077"/>
            <a:ext cx="10515600" cy="823350"/>
          </a:xfrm>
        </p:spPr>
        <p:txBody>
          <a:bodyPr>
            <a:normAutofit/>
          </a:bodyPr>
          <a:lstStyle/>
          <a:p>
            <a:r>
              <a:rPr lang="en-GB" sz="3600" dirty="0">
                <a:latin typeface="Segoe UI" panose="020B0502040204020203" pitchFamily="34" charset="0"/>
                <a:cs typeface="Segoe UI" panose="020B0502040204020203" pitchFamily="34" charset="0"/>
              </a:rPr>
              <a:t>Telehandler – Mike</a:t>
            </a:r>
          </a:p>
        </p:txBody>
      </p:sp>
      <p:sp>
        <p:nvSpPr>
          <p:cNvPr id="7" name="Rectangle 6">
            <a:extLst>
              <a:ext uri="{FF2B5EF4-FFF2-40B4-BE49-F238E27FC236}">
                <a16:creationId xmlns:a16="http://schemas.microsoft.com/office/drawing/2014/main" id="{37EB19BC-5179-4E8B-A43E-A7D573BC3305}"/>
              </a:ext>
            </a:extLst>
          </p:cNvPr>
          <p:cNvSpPr/>
          <p:nvPr/>
        </p:nvSpPr>
        <p:spPr>
          <a:xfrm>
            <a:off x="1112564" y="1078426"/>
            <a:ext cx="7859158" cy="45719"/>
          </a:xfrm>
          <a:prstGeom prst="rect">
            <a:avLst/>
          </a:prstGeom>
          <a:solidFill>
            <a:srgbClr val="81D3F0"/>
          </a:solidFill>
          <a:ln>
            <a:solidFill>
              <a:srgbClr val="81D3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0B6BA2EE-75CD-4187-A0FE-CB73E6504EF4}"/>
              </a:ext>
            </a:extLst>
          </p:cNvPr>
          <p:cNvSpPr/>
          <p:nvPr/>
        </p:nvSpPr>
        <p:spPr>
          <a:xfrm>
            <a:off x="7683690" y="0"/>
            <a:ext cx="4508307" cy="6872128"/>
          </a:xfrm>
          <a:prstGeom prst="rect">
            <a:avLst/>
          </a:prstGeom>
          <a:solidFill>
            <a:srgbClr val="81D3F0"/>
          </a:solidFill>
          <a:ln>
            <a:solidFill>
              <a:srgbClr val="81D3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4EE53403-FC75-485D-984E-6676AD754CAE}"/>
              </a:ext>
            </a:extLst>
          </p:cNvPr>
          <p:cNvSpPr/>
          <p:nvPr/>
        </p:nvSpPr>
        <p:spPr>
          <a:xfrm rot="10800000">
            <a:off x="9822758" y="-14128"/>
            <a:ext cx="2369239" cy="6872127"/>
          </a:xfrm>
          <a:prstGeom prst="rect">
            <a:avLst/>
          </a:prstGeom>
          <a:solidFill>
            <a:srgbClr val="1BA9E1"/>
          </a:solidFill>
          <a:ln>
            <a:solidFill>
              <a:srgbClr val="1BA9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Online Media 4" title="Fosse Parkm - Mike Mcdermotts">
            <a:hlinkClick r:id="" action="ppaction://media"/>
            <a:extLst>
              <a:ext uri="{FF2B5EF4-FFF2-40B4-BE49-F238E27FC236}">
                <a16:creationId xmlns:a16="http://schemas.microsoft.com/office/drawing/2014/main" id="{0BD19A82-68D3-46E9-9699-C80B552DF48C}"/>
              </a:ext>
            </a:extLst>
          </p:cNvPr>
          <p:cNvPicPr>
            <a:picLocks noRot="1" noChangeAspect="1"/>
          </p:cNvPicPr>
          <p:nvPr>
            <a:videoFile r:link="rId1"/>
          </p:nvPr>
        </p:nvPicPr>
        <p:blipFill>
          <a:blip r:embed="rId3"/>
          <a:stretch>
            <a:fillRect/>
          </a:stretch>
        </p:blipFill>
        <p:spPr>
          <a:xfrm>
            <a:off x="1112564" y="1917241"/>
            <a:ext cx="7366000" cy="4161790"/>
          </a:xfrm>
          <a:prstGeom prst="rect">
            <a:avLst/>
          </a:prstGeom>
        </p:spPr>
      </p:pic>
    </p:spTree>
    <p:extLst>
      <p:ext uri="{BB962C8B-B14F-4D97-AF65-F5344CB8AC3E}">
        <p14:creationId xmlns:p14="http://schemas.microsoft.com/office/powerpoint/2010/main" val="520293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4489BF2B-407F-4BB2-9386-02C64120F103}"/>
              </a:ext>
            </a:extLst>
          </p:cNvPr>
          <p:cNvSpPr/>
          <p:nvPr/>
        </p:nvSpPr>
        <p:spPr>
          <a:xfrm rot="10800000">
            <a:off x="9822758" y="-14128"/>
            <a:ext cx="2369239" cy="6872127"/>
          </a:xfrm>
          <a:prstGeom prst="rect">
            <a:avLst/>
          </a:prstGeom>
          <a:solidFill>
            <a:srgbClr val="1BA9E1"/>
          </a:solidFill>
          <a:ln>
            <a:solidFill>
              <a:srgbClr val="1BA9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E164B49D-1198-4BE0-A72A-B0FF89A6F080}"/>
              </a:ext>
            </a:extLst>
          </p:cNvPr>
          <p:cNvSpPr/>
          <p:nvPr/>
        </p:nvSpPr>
        <p:spPr>
          <a:xfrm>
            <a:off x="8484705" y="2347291"/>
            <a:ext cx="2160104" cy="2163418"/>
          </a:xfrm>
          <a:prstGeom prst="ellipse">
            <a:avLst/>
          </a:prstGeom>
          <a:solidFill>
            <a:srgbClr val="81D3F0"/>
          </a:solidFill>
          <a:ln>
            <a:solidFill>
              <a:srgbClr val="81D3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a:extLst>
              <a:ext uri="{FF2B5EF4-FFF2-40B4-BE49-F238E27FC236}">
                <a16:creationId xmlns:a16="http://schemas.microsoft.com/office/drawing/2014/main" id="{DB526992-5325-44D3-82FE-A473FE5E3F5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0722" y="-1603375"/>
            <a:ext cx="12192000" cy="6858000"/>
          </a:xfrm>
          <a:prstGeom prst="rect">
            <a:avLst/>
          </a:prstGeom>
        </p:spPr>
      </p:pic>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838200" y="-1"/>
            <a:ext cx="11353800" cy="1567012"/>
          </a:xfrm>
        </p:spPr>
        <p:txBody>
          <a:bodyPr>
            <a:normAutofit/>
          </a:bodyPr>
          <a:lstStyle/>
          <a:p>
            <a:r>
              <a:rPr lang="en-GB" dirty="0">
                <a:latin typeface="Segoe UI" panose="020B0502040204020203" pitchFamily="34" charset="0"/>
                <a:cs typeface="Segoe UI" panose="020B0502040204020203" pitchFamily="34" charset="0"/>
              </a:rPr>
              <a:t>On-site Construction Roles</a:t>
            </a:r>
          </a:p>
        </p:txBody>
      </p:sp>
      <p:sp>
        <p:nvSpPr>
          <p:cNvPr id="8" name="Rectangle 7">
            <a:extLst>
              <a:ext uri="{FF2B5EF4-FFF2-40B4-BE49-F238E27FC236}">
                <a16:creationId xmlns:a16="http://schemas.microsoft.com/office/drawing/2014/main" id="{9C8B12F8-4A34-42F3-BD33-02128FE1753E}"/>
              </a:ext>
            </a:extLst>
          </p:cNvPr>
          <p:cNvSpPr/>
          <p:nvPr/>
        </p:nvSpPr>
        <p:spPr>
          <a:xfrm>
            <a:off x="970722" y="1567011"/>
            <a:ext cx="9306042" cy="94522"/>
          </a:xfrm>
          <a:prstGeom prst="rect">
            <a:avLst/>
          </a:prstGeom>
          <a:solidFill>
            <a:srgbClr val="1BA9E1"/>
          </a:solidFill>
          <a:ln>
            <a:solidFill>
              <a:srgbClr val="1BA9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838201" y="2252769"/>
            <a:ext cx="7646504" cy="3924193"/>
          </a:xfrm>
        </p:spPr>
        <p:txBody>
          <a:bodyPr>
            <a:noAutofit/>
          </a:bodyPr>
          <a:lstStyle/>
          <a:p>
            <a:pPr marL="0" indent="0">
              <a:buNone/>
            </a:pPr>
            <a:r>
              <a:rPr lang="en-GB" sz="2000" dirty="0">
                <a:latin typeface="Segoe UI" panose="020B0502040204020203" pitchFamily="34" charset="0"/>
                <a:cs typeface="Segoe UI" panose="020B0502040204020203" pitchFamily="34" charset="0"/>
              </a:rPr>
              <a:t>Answers:</a:t>
            </a:r>
          </a:p>
          <a:p>
            <a:r>
              <a:rPr lang="en-GB" sz="2000" dirty="0">
                <a:latin typeface="Segoe UI" panose="020B0502040204020203" pitchFamily="34" charset="0"/>
                <a:cs typeface="Segoe UI" panose="020B0502040204020203" pitchFamily="34" charset="0"/>
              </a:rPr>
              <a:t>Project Manager		C. Communication, 						Problem Solving</a:t>
            </a:r>
          </a:p>
          <a:p>
            <a:r>
              <a:rPr lang="en-GB" sz="2000" dirty="0">
                <a:latin typeface="Segoe UI" panose="020B0502040204020203" pitchFamily="34" charset="0"/>
                <a:cs typeface="Segoe UI" panose="020B0502040204020203" pitchFamily="34" charset="0"/>
              </a:rPr>
              <a:t>Electrical Foreman		A. Practical (hands-on), 						Management and Planning</a:t>
            </a:r>
          </a:p>
          <a:p>
            <a:r>
              <a:rPr lang="en-GB" sz="2000" dirty="0">
                <a:latin typeface="Segoe UI" panose="020B0502040204020203" pitchFamily="34" charset="0"/>
                <a:cs typeface="Segoe UI" panose="020B0502040204020203" pitchFamily="34" charset="0"/>
              </a:rPr>
              <a:t>Site Engineer			D. Common Sense, Maths, 					Management</a:t>
            </a:r>
          </a:p>
          <a:p>
            <a:r>
              <a:rPr lang="en-GB" sz="2000" dirty="0">
                <a:latin typeface="Segoe UI" panose="020B0502040204020203" pitchFamily="34" charset="0"/>
                <a:cs typeface="Segoe UI" panose="020B0502040204020203" pitchFamily="34" charset="0"/>
              </a:rPr>
              <a:t>Telehandler			B. Humour, Patience, 						People Skills, Spatial Awareness</a:t>
            </a:r>
          </a:p>
          <a:p>
            <a:endParaRPr lang="en-GB" sz="20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3661832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32A2EA88-9F8B-489F-A358-F604E97A5C4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2279"/>
            <a:ext cx="12192000" cy="6858000"/>
          </a:xfrm>
          <a:prstGeom prst="rect">
            <a:avLst/>
          </a:prstGeom>
        </p:spPr>
      </p:pic>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374818" y="410223"/>
            <a:ext cx="7032158" cy="5408337"/>
          </a:xfrm>
        </p:spPr>
        <p:txBody>
          <a:bodyPr>
            <a:noAutofit/>
          </a:bodyPr>
          <a:lstStyle/>
          <a:p>
            <a:pPr marL="0" indent="0">
              <a:buNone/>
            </a:pPr>
            <a:r>
              <a:rPr lang="en-GB" sz="4400" dirty="0">
                <a:latin typeface="Segoe UI" panose="020B0502040204020203" pitchFamily="34" charset="0"/>
                <a:cs typeface="Segoe UI" panose="020B0502040204020203" pitchFamily="34" charset="0"/>
              </a:rPr>
              <a:t>Skills</a:t>
            </a:r>
          </a:p>
        </p:txBody>
      </p:sp>
      <p:sp>
        <p:nvSpPr>
          <p:cNvPr id="12" name="Rectangle 11">
            <a:extLst>
              <a:ext uri="{FF2B5EF4-FFF2-40B4-BE49-F238E27FC236}">
                <a16:creationId xmlns:a16="http://schemas.microsoft.com/office/drawing/2014/main" id="{6A7D96E9-7CDA-4BC6-97A9-E529878A2DAD}"/>
              </a:ext>
            </a:extLst>
          </p:cNvPr>
          <p:cNvSpPr/>
          <p:nvPr/>
        </p:nvSpPr>
        <p:spPr>
          <a:xfrm>
            <a:off x="0" y="1351722"/>
            <a:ext cx="12192000" cy="185530"/>
          </a:xfrm>
          <a:prstGeom prst="rect">
            <a:avLst/>
          </a:prstGeom>
          <a:solidFill>
            <a:srgbClr val="81D3F0"/>
          </a:solidFill>
          <a:ln>
            <a:solidFill>
              <a:srgbClr val="81D3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6" name="Picture 15" descr="Text&#10;&#10;Description automatically generated">
            <a:extLst>
              <a:ext uri="{FF2B5EF4-FFF2-40B4-BE49-F238E27FC236}">
                <a16:creationId xmlns:a16="http://schemas.microsoft.com/office/drawing/2014/main" id="{C19839D4-1ED6-4C8A-AE3A-BBEB57790BC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25009" y="1039440"/>
            <a:ext cx="12192000" cy="6858000"/>
          </a:xfrm>
          <a:prstGeom prst="rect">
            <a:avLst/>
          </a:prstGeom>
        </p:spPr>
      </p:pic>
      <p:sp>
        <p:nvSpPr>
          <p:cNvPr id="2" name="Rectangle 1">
            <a:extLst>
              <a:ext uri="{FF2B5EF4-FFF2-40B4-BE49-F238E27FC236}">
                <a16:creationId xmlns:a16="http://schemas.microsoft.com/office/drawing/2014/main" id="{A5A61FDF-0908-4E85-A2AD-256CBED21105}"/>
              </a:ext>
            </a:extLst>
          </p:cNvPr>
          <p:cNvSpPr/>
          <p:nvPr/>
        </p:nvSpPr>
        <p:spPr>
          <a:xfrm>
            <a:off x="374817" y="1991006"/>
            <a:ext cx="11047161" cy="1631216"/>
          </a:xfrm>
          <a:prstGeom prst="rect">
            <a:avLst/>
          </a:prstGeom>
        </p:spPr>
        <p:txBody>
          <a:bodyPr wrap="square">
            <a:spAutoFit/>
          </a:bodyPr>
          <a:lstStyle/>
          <a:p>
            <a:r>
              <a:rPr lang="en-GB" sz="2000" dirty="0">
                <a:latin typeface="Segoe UI" panose="020B0502040204020203" pitchFamily="34" charset="0"/>
                <a:cs typeface="Segoe UI" panose="020B0502040204020203" pitchFamily="34" charset="0"/>
              </a:rPr>
              <a:t>All the roles we have discussed and looked at have skills but what do we mean by ‘skills’?</a:t>
            </a:r>
          </a:p>
          <a:p>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There are two categories of skills:</a:t>
            </a:r>
          </a:p>
          <a:p>
            <a:pPr marL="800100" lvl="1" indent="-342900">
              <a:buFont typeface="Arial" panose="020B0604020202020204" pitchFamily="34" charset="0"/>
              <a:buChar char="•"/>
            </a:pPr>
            <a:r>
              <a:rPr lang="en-GB" sz="2000" dirty="0">
                <a:latin typeface="Segoe UI" panose="020B0502040204020203" pitchFamily="34" charset="0"/>
                <a:cs typeface="Segoe UI" panose="020B0502040204020203" pitchFamily="34" charset="0"/>
              </a:rPr>
              <a:t>Hard Skills or Vocational Skills</a:t>
            </a:r>
          </a:p>
          <a:p>
            <a:pPr marL="800100" lvl="1" indent="-342900">
              <a:buFont typeface="Arial" panose="020B0604020202020204" pitchFamily="34" charset="0"/>
              <a:buChar char="•"/>
            </a:pPr>
            <a:r>
              <a:rPr lang="en-GB" sz="2000" dirty="0">
                <a:latin typeface="Segoe UI" panose="020B0502040204020203" pitchFamily="34" charset="0"/>
                <a:cs typeface="Segoe UI" panose="020B0502040204020203" pitchFamily="34" charset="0"/>
              </a:rPr>
              <a:t>Soft Skills, Transferable Skills or Employability Skills</a:t>
            </a:r>
          </a:p>
        </p:txBody>
      </p:sp>
    </p:spTree>
    <p:extLst>
      <p:ext uri="{BB962C8B-B14F-4D97-AF65-F5344CB8AC3E}">
        <p14:creationId xmlns:p14="http://schemas.microsoft.com/office/powerpoint/2010/main" val="2072677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654FD7E-6B36-4FE5-A7A2-285AE78AF052}"/>
              </a:ext>
            </a:extLst>
          </p:cNvPr>
          <p:cNvSpPr/>
          <p:nvPr/>
        </p:nvSpPr>
        <p:spPr>
          <a:xfrm>
            <a:off x="0" y="1335846"/>
            <a:ext cx="6096000" cy="5511871"/>
          </a:xfrm>
          <a:prstGeom prst="rect">
            <a:avLst/>
          </a:prstGeom>
          <a:solidFill>
            <a:srgbClr val="B8E4FA"/>
          </a:solidFill>
          <a:ln>
            <a:solidFill>
              <a:srgbClr val="B8E4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862F9376-DAFA-495B-902E-B851228079CA}"/>
              </a:ext>
            </a:extLst>
          </p:cNvPr>
          <p:cNvSpPr/>
          <p:nvPr/>
        </p:nvSpPr>
        <p:spPr>
          <a:xfrm>
            <a:off x="6096000" y="1335846"/>
            <a:ext cx="6096000" cy="5522154"/>
          </a:xfrm>
          <a:prstGeom prst="rect">
            <a:avLst/>
          </a:prstGeom>
          <a:solidFill>
            <a:srgbClr val="81D3F0"/>
          </a:solidFill>
          <a:ln>
            <a:solidFill>
              <a:srgbClr val="81D3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6" name="Picture 15">
            <a:extLst>
              <a:ext uri="{FF2B5EF4-FFF2-40B4-BE49-F238E27FC236}">
                <a16:creationId xmlns:a16="http://schemas.microsoft.com/office/drawing/2014/main" id="{BD3BAF1D-3DCA-4EDE-A0F5-995B0C32B76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2279"/>
            <a:ext cx="12192000" cy="6858000"/>
          </a:xfrm>
          <a:prstGeom prst="rect">
            <a:avLst/>
          </a:prstGeom>
        </p:spPr>
      </p:pic>
      <p:sp>
        <p:nvSpPr>
          <p:cNvPr id="17" name="Content Placeholder 2">
            <a:extLst>
              <a:ext uri="{FF2B5EF4-FFF2-40B4-BE49-F238E27FC236}">
                <a16:creationId xmlns:a16="http://schemas.microsoft.com/office/drawing/2014/main" id="{BF025D6D-F755-4149-A69D-FC3525E783C3}"/>
              </a:ext>
            </a:extLst>
          </p:cNvPr>
          <p:cNvSpPr txBox="1">
            <a:spLocks/>
          </p:cNvSpPr>
          <p:nvPr/>
        </p:nvSpPr>
        <p:spPr>
          <a:xfrm>
            <a:off x="374818" y="410223"/>
            <a:ext cx="7032158" cy="540833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4400">
                <a:latin typeface="Segoe UI" panose="020B0502040204020203" pitchFamily="34" charset="0"/>
                <a:cs typeface="Segoe UI" panose="020B0502040204020203" pitchFamily="34" charset="0"/>
              </a:rPr>
              <a:t>Skills</a:t>
            </a:r>
            <a:endParaRPr lang="en-GB" sz="4400" dirty="0">
              <a:latin typeface="Segoe UI" panose="020B0502040204020203" pitchFamily="34" charset="0"/>
              <a:cs typeface="Segoe UI" panose="020B0502040204020203" pitchFamily="34" charset="0"/>
            </a:endParaRPr>
          </a:p>
        </p:txBody>
      </p:sp>
      <p:sp>
        <p:nvSpPr>
          <p:cNvPr id="3" name="Content Placeholder 2">
            <a:extLst>
              <a:ext uri="{FF2B5EF4-FFF2-40B4-BE49-F238E27FC236}">
                <a16:creationId xmlns:a16="http://schemas.microsoft.com/office/drawing/2014/main" id="{12834541-DC78-4D2F-82F2-7003F843494A}"/>
              </a:ext>
            </a:extLst>
          </p:cNvPr>
          <p:cNvSpPr>
            <a:spLocks noGrp="1"/>
          </p:cNvSpPr>
          <p:nvPr>
            <p:ph idx="1"/>
          </p:nvPr>
        </p:nvSpPr>
        <p:spPr>
          <a:xfrm>
            <a:off x="838199" y="1690689"/>
            <a:ext cx="4939353" cy="588488"/>
          </a:xfrm>
        </p:spPr>
        <p:txBody>
          <a:bodyPr>
            <a:noAutofit/>
          </a:bodyPr>
          <a:lstStyle/>
          <a:p>
            <a:pPr marL="0" indent="0">
              <a:buNone/>
            </a:pPr>
            <a:r>
              <a:rPr lang="en-GB" sz="2400" dirty="0">
                <a:latin typeface="Segoe UI" panose="020B0502040204020203" pitchFamily="34" charset="0"/>
                <a:cs typeface="Segoe UI" panose="020B0502040204020203" pitchFamily="34" charset="0"/>
              </a:rPr>
              <a:t>Hard Skills or Vocational Skills</a:t>
            </a:r>
          </a:p>
          <a:p>
            <a:endParaRPr lang="en-GB" sz="2000" dirty="0">
              <a:latin typeface="Segoe UI" panose="020B0502040204020203" pitchFamily="34" charset="0"/>
              <a:cs typeface="Segoe UI" panose="020B0502040204020203" pitchFamily="34" charset="0"/>
            </a:endParaRPr>
          </a:p>
          <a:p>
            <a:pPr marL="0" indent="0">
              <a:buNone/>
            </a:pPr>
            <a:endParaRPr lang="en-GB" sz="2000" dirty="0">
              <a:latin typeface="Segoe UI" panose="020B0502040204020203" pitchFamily="34" charset="0"/>
              <a:cs typeface="Segoe UI" panose="020B0502040204020203" pitchFamily="34" charset="0"/>
            </a:endParaRPr>
          </a:p>
          <a:p>
            <a:pPr marL="457200" lvl="1" indent="0">
              <a:buNone/>
            </a:pPr>
            <a:endParaRPr lang="en-GB" sz="2000" dirty="0"/>
          </a:p>
        </p:txBody>
      </p:sp>
      <p:sp>
        <p:nvSpPr>
          <p:cNvPr id="4" name="Rectangle 3">
            <a:extLst>
              <a:ext uri="{FF2B5EF4-FFF2-40B4-BE49-F238E27FC236}">
                <a16:creationId xmlns:a16="http://schemas.microsoft.com/office/drawing/2014/main" id="{3CA9545D-FBFC-4A96-9A4F-EAF11DBCC800}"/>
              </a:ext>
            </a:extLst>
          </p:cNvPr>
          <p:cNvSpPr/>
          <p:nvPr/>
        </p:nvSpPr>
        <p:spPr>
          <a:xfrm>
            <a:off x="6934198" y="1690687"/>
            <a:ext cx="5130423" cy="1138773"/>
          </a:xfrm>
          <a:prstGeom prst="rect">
            <a:avLst/>
          </a:prstGeom>
        </p:spPr>
        <p:txBody>
          <a:bodyPr wrap="square">
            <a:spAutoFit/>
          </a:bodyPr>
          <a:lstStyle/>
          <a:p>
            <a:r>
              <a:rPr lang="en-GB" sz="2400" dirty="0">
                <a:latin typeface="Segoe UI" panose="020B0502040204020203" pitchFamily="34" charset="0"/>
                <a:cs typeface="Segoe UI" panose="020B0502040204020203" pitchFamily="34" charset="0"/>
              </a:rPr>
              <a:t>Soft Skills, Transferable Skills, or Employability Skills</a:t>
            </a:r>
            <a:endParaRPr lang="en-GB" dirty="0">
              <a:latin typeface="Segoe UI" panose="020B0502040204020203" pitchFamily="34" charset="0"/>
              <a:cs typeface="Segoe UI" panose="020B0502040204020203" pitchFamily="34" charset="0"/>
            </a:endParaRPr>
          </a:p>
          <a:p>
            <a:pPr marL="342900" indent="-342900">
              <a:buFont typeface="Arial" panose="020B0604020202020204" pitchFamily="34" charset="0"/>
              <a:buChar char="•"/>
            </a:pPr>
            <a:endParaRPr lang="en-GB" sz="2000" dirty="0">
              <a:latin typeface="Segoe UI" panose="020B0502040204020203" pitchFamily="34" charset="0"/>
              <a:cs typeface="Segoe UI" panose="020B0502040204020203" pitchFamily="34" charset="0"/>
            </a:endParaRPr>
          </a:p>
        </p:txBody>
      </p:sp>
      <p:sp>
        <p:nvSpPr>
          <p:cNvPr id="18" name="Rectangle 17">
            <a:extLst>
              <a:ext uri="{FF2B5EF4-FFF2-40B4-BE49-F238E27FC236}">
                <a16:creationId xmlns:a16="http://schemas.microsoft.com/office/drawing/2014/main" id="{F92FBA2C-DB4F-4A06-AACB-644F15A49D1E}"/>
              </a:ext>
            </a:extLst>
          </p:cNvPr>
          <p:cNvSpPr/>
          <p:nvPr/>
        </p:nvSpPr>
        <p:spPr>
          <a:xfrm>
            <a:off x="842898" y="2636517"/>
            <a:ext cx="4466082" cy="3970318"/>
          </a:xfrm>
          <a:prstGeom prst="rect">
            <a:avLst/>
          </a:prstGeom>
        </p:spPr>
        <p:txBody>
          <a:bodyPr wrap="square">
            <a:spAutoFit/>
          </a:bodyPr>
          <a:lstStyle/>
          <a:p>
            <a:r>
              <a:rPr lang="en-GB" dirty="0">
                <a:latin typeface="Segoe UI" panose="020B0502040204020203" pitchFamily="34" charset="0"/>
                <a:cs typeface="Segoe UI" panose="020B0502040204020203" pitchFamily="34" charset="0"/>
              </a:rPr>
              <a:t>These will be learned in specific training, for example, how to operate a crane.</a:t>
            </a:r>
          </a:p>
          <a:p>
            <a:endParaRPr lang="en-GB" dirty="0">
              <a:latin typeface="Segoe UI" panose="020B0502040204020203" pitchFamily="34" charset="0"/>
              <a:cs typeface="Segoe UI" panose="020B0502040204020203" pitchFamily="34" charset="0"/>
            </a:endParaRPr>
          </a:p>
          <a:p>
            <a:r>
              <a:rPr lang="en-GB" dirty="0">
                <a:latin typeface="Segoe UI" panose="020B0502040204020203" pitchFamily="34" charset="0"/>
                <a:cs typeface="Segoe UI" panose="020B0502040204020203" pitchFamily="34" charset="0"/>
              </a:rPr>
              <a:t>Having specialist vocational skills is sought after in the construction industry as there are a lack of workers trained in some areas.</a:t>
            </a:r>
          </a:p>
          <a:p>
            <a:endParaRPr lang="en-GB" dirty="0">
              <a:latin typeface="Segoe UI" panose="020B0502040204020203" pitchFamily="34" charset="0"/>
              <a:cs typeface="Segoe UI" panose="020B0502040204020203" pitchFamily="34" charset="0"/>
            </a:endParaRPr>
          </a:p>
          <a:p>
            <a:r>
              <a:rPr lang="en-GB" dirty="0">
                <a:latin typeface="Segoe UI" panose="020B0502040204020203" pitchFamily="34" charset="0"/>
                <a:cs typeface="Segoe UI" panose="020B0502040204020203" pitchFamily="34" charset="0"/>
              </a:rPr>
              <a:t>The local jobs in highest demand: Scaffolders, Architects, Roofers, Construction Supervisors, Floorers, Project Managers, Painters and Decorators, Labourers, Plumbing &amp; HVAC Trades, Bricklayers and Surveyors.</a:t>
            </a:r>
          </a:p>
        </p:txBody>
      </p:sp>
      <p:sp>
        <p:nvSpPr>
          <p:cNvPr id="19" name="Rectangle 18">
            <a:extLst>
              <a:ext uri="{FF2B5EF4-FFF2-40B4-BE49-F238E27FC236}">
                <a16:creationId xmlns:a16="http://schemas.microsoft.com/office/drawing/2014/main" id="{0B668509-8A62-4F3D-B716-02635CCC2E51}"/>
              </a:ext>
            </a:extLst>
          </p:cNvPr>
          <p:cNvSpPr/>
          <p:nvPr/>
        </p:nvSpPr>
        <p:spPr>
          <a:xfrm>
            <a:off x="6934198" y="2636517"/>
            <a:ext cx="4470782" cy="2862322"/>
          </a:xfrm>
          <a:prstGeom prst="rect">
            <a:avLst/>
          </a:prstGeom>
        </p:spPr>
        <p:txBody>
          <a:bodyPr wrap="square">
            <a:spAutoFit/>
          </a:bodyPr>
          <a:lstStyle/>
          <a:p>
            <a:r>
              <a:rPr lang="en-GB" dirty="0">
                <a:latin typeface="Segoe UI" panose="020B0502040204020203" pitchFamily="34" charset="0"/>
                <a:cs typeface="Segoe UI" panose="020B0502040204020203" pitchFamily="34" charset="0"/>
              </a:rPr>
              <a:t>These are qualities that you pick up over time; for example in work experience or hobbies or </a:t>
            </a:r>
            <a:r>
              <a:rPr lang="en-GB" b="1" dirty="0">
                <a:latin typeface="Segoe UI" panose="020B0502040204020203" pitchFamily="34" charset="0"/>
                <a:cs typeface="Segoe UI" panose="020B0502040204020203" pitchFamily="34" charset="0"/>
              </a:rPr>
              <a:t>at school</a:t>
            </a:r>
            <a:r>
              <a:rPr lang="en-GB" dirty="0">
                <a:latin typeface="Segoe UI" panose="020B0502040204020203" pitchFamily="34" charset="0"/>
                <a:cs typeface="Segoe UI" panose="020B0502040204020203" pitchFamily="34" charset="0"/>
              </a:rPr>
              <a:t>.</a:t>
            </a:r>
          </a:p>
          <a:p>
            <a:endParaRPr lang="en-GB" dirty="0">
              <a:latin typeface="Segoe UI" panose="020B0502040204020203" pitchFamily="34" charset="0"/>
              <a:cs typeface="Segoe UI" panose="020B0502040204020203" pitchFamily="34" charset="0"/>
            </a:endParaRPr>
          </a:p>
          <a:p>
            <a:r>
              <a:rPr lang="en-GB" dirty="0">
                <a:latin typeface="Segoe UI" panose="020B0502040204020203" pitchFamily="34" charset="0"/>
                <a:cs typeface="Segoe UI" panose="020B0502040204020203" pitchFamily="34" charset="0"/>
              </a:rPr>
              <a:t>These are things like: </a:t>
            </a:r>
          </a:p>
          <a:p>
            <a:endParaRPr lang="en-GB" dirty="0">
              <a:latin typeface="Segoe UI" panose="020B0502040204020203" pitchFamily="34" charset="0"/>
              <a:cs typeface="Segoe UI" panose="020B0502040204020203" pitchFamily="34" charset="0"/>
            </a:endParaRPr>
          </a:p>
          <a:p>
            <a:r>
              <a:rPr lang="en-GB" dirty="0">
                <a:latin typeface="Segoe UI" panose="020B0502040204020203" pitchFamily="34" charset="0"/>
                <a:cs typeface="Segoe UI" panose="020B0502040204020203" pitchFamily="34" charset="0"/>
              </a:rPr>
              <a:t>Listening			Speaking</a:t>
            </a:r>
          </a:p>
          <a:p>
            <a:r>
              <a:rPr lang="en-GB" dirty="0">
                <a:latin typeface="Segoe UI" panose="020B0502040204020203" pitchFamily="34" charset="0"/>
                <a:cs typeface="Segoe UI" panose="020B0502040204020203" pitchFamily="34" charset="0"/>
              </a:rPr>
              <a:t>Problem Solving		Creativity</a:t>
            </a:r>
          </a:p>
          <a:p>
            <a:r>
              <a:rPr lang="en-GB" dirty="0">
                <a:latin typeface="Segoe UI" panose="020B0502040204020203" pitchFamily="34" charset="0"/>
                <a:cs typeface="Segoe UI" panose="020B0502040204020203" pitchFamily="34" charset="0"/>
              </a:rPr>
              <a:t>Staying Positive		Aiming High</a:t>
            </a:r>
          </a:p>
          <a:p>
            <a:r>
              <a:rPr lang="en-GB" dirty="0">
                <a:latin typeface="Segoe UI" panose="020B0502040204020203" pitchFamily="34" charset="0"/>
                <a:cs typeface="Segoe UI" panose="020B0502040204020203" pitchFamily="34" charset="0"/>
              </a:rPr>
              <a:t>Leadership		Team Work</a:t>
            </a:r>
          </a:p>
        </p:txBody>
      </p:sp>
    </p:spTree>
    <p:extLst>
      <p:ext uri="{BB962C8B-B14F-4D97-AF65-F5344CB8AC3E}">
        <p14:creationId xmlns:p14="http://schemas.microsoft.com/office/powerpoint/2010/main" val="594769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9">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9">
                                            <p:txEl>
                                              <p:pRg st="4" end="4"/>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9">
                                            <p:txEl>
                                              <p:pRg st="5" end="5"/>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9">
                                            <p:txEl>
                                              <p:pRg st="6" end="6"/>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32A2EA88-9F8B-489F-A358-F604E97A5C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72279"/>
            <a:ext cx="12192000" cy="6858000"/>
          </a:xfrm>
          <a:prstGeom prst="rect">
            <a:avLst/>
          </a:prstGeom>
        </p:spPr>
      </p:pic>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374818" y="382137"/>
            <a:ext cx="8564466" cy="969586"/>
          </a:xfrm>
        </p:spPr>
        <p:txBody>
          <a:bodyPr>
            <a:noAutofit/>
          </a:bodyPr>
          <a:lstStyle/>
          <a:p>
            <a:pPr marL="0" indent="0">
              <a:buNone/>
            </a:pPr>
            <a:r>
              <a:rPr lang="en-GB" sz="3600" dirty="0">
                <a:latin typeface="Segoe UI" panose="020B0502040204020203" pitchFamily="34" charset="0"/>
                <a:cs typeface="Segoe UI" panose="020B0502040204020203" pitchFamily="34" charset="0"/>
              </a:rPr>
              <a:t>Pathways into the Construction Industry</a:t>
            </a:r>
          </a:p>
        </p:txBody>
      </p:sp>
      <p:sp>
        <p:nvSpPr>
          <p:cNvPr id="12" name="Rectangle 11">
            <a:extLst>
              <a:ext uri="{FF2B5EF4-FFF2-40B4-BE49-F238E27FC236}">
                <a16:creationId xmlns:a16="http://schemas.microsoft.com/office/drawing/2014/main" id="{6A7D96E9-7CDA-4BC6-97A9-E529878A2DAD}"/>
              </a:ext>
            </a:extLst>
          </p:cNvPr>
          <p:cNvSpPr/>
          <p:nvPr/>
        </p:nvSpPr>
        <p:spPr>
          <a:xfrm>
            <a:off x="0" y="1351722"/>
            <a:ext cx="12192000" cy="185530"/>
          </a:xfrm>
          <a:prstGeom prst="rect">
            <a:avLst/>
          </a:prstGeom>
          <a:solidFill>
            <a:srgbClr val="81D3F0"/>
          </a:solidFill>
          <a:ln>
            <a:solidFill>
              <a:srgbClr val="81D3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6" name="Picture 15" descr="Text&#10;&#10;Description automatically generated">
            <a:extLst>
              <a:ext uri="{FF2B5EF4-FFF2-40B4-BE49-F238E27FC236}">
                <a16:creationId xmlns:a16="http://schemas.microsoft.com/office/drawing/2014/main" id="{C19839D4-1ED6-4C8A-AE3A-BBEB57790BC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61486" y="1203213"/>
            <a:ext cx="12192000" cy="6858000"/>
          </a:xfrm>
          <a:prstGeom prst="rect">
            <a:avLst/>
          </a:prstGeom>
        </p:spPr>
      </p:pic>
      <p:pic>
        <p:nvPicPr>
          <p:cNvPr id="6" name="Online Media 4" title="Department for Education Post-16 Choices Animation">
            <a:hlinkClick r:id="" action="ppaction://media"/>
            <a:extLst>
              <a:ext uri="{FF2B5EF4-FFF2-40B4-BE49-F238E27FC236}">
                <a16:creationId xmlns:a16="http://schemas.microsoft.com/office/drawing/2014/main" id="{7C937557-8134-48AB-B085-233F8199CB37}"/>
              </a:ext>
            </a:extLst>
          </p:cNvPr>
          <p:cNvPicPr>
            <a:picLocks noRot="1" noChangeAspect="1"/>
          </p:cNvPicPr>
          <p:nvPr>
            <a:videoFile r:link="rId1"/>
          </p:nvPr>
        </p:nvPicPr>
        <p:blipFill>
          <a:blip r:embed="rId5"/>
          <a:stretch>
            <a:fillRect/>
          </a:stretch>
        </p:blipFill>
        <p:spPr>
          <a:xfrm>
            <a:off x="2245519" y="1922567"/>
            <a:ext cx="7700962" cy="4351338"/>
          </a:xfrm>
          <a:prstGeom prst="rect">
            <a:avLst/>
          </a:prstGeom>
        </p:spPr>
      </p:pic>
    </p:spTree>
    <p:extLst>
      <p:ext uri="{BB962C8B-B14F-4D97-AF65-F5344CB8AC3E}">
        <p14:creationId xmlns:p14="http://schemas.microsoft.com/office/powerpoint/2010/main" val="330170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11" restart="whenNotActive" fill="hold" evtFilter="cancelBubble" nodeType="interactiveSeq">
                <p:stCondLst>
                  <p:cond evt="onClick" delay="0">
                    <p:tgtEl>
                      <p:spTgt spid="6"/>
                    </p:tgtEl>
                  </p:cond>
                </p:stCondLst>
                <p:endSync evt="end" delay="0">
                  <p:rtn val="all"/>
                </p:endSync>
                <p:childTnLst>
                  <p:par>
                    <p:cTn id="12" fill="hold">
                      <p:stCondLst>
                        <p:cond delay="0"/>
                      </p:stCondLst>
                      <p:childTnLst>
                        <p:par>
                          <p:cTn id="13" fill="hold">
                            <p:stCondLst>
                              <p:cond delay="0"/>
                            </p:stCondLst>
                            <p:childTnLst>
                              <p:par>
                                <p:cTn id="14" presetID="2" presetClass="mediacall" presetSubtype="0" fill="hold" nodeType="clickEffect">
                                  <p:stCondLst>
                                    <p:cond delay="0"/>
                                  </p:stCondLst>
                                  <p:childTnLst>
                                    <p:cmd type="call" cmd="togglePause">
                                      <p:cBhvr>
                                        <p:cTn id="15" dur="1" fill="hold"/>
                                        <p:tgtEl>
                                          <p:spTgt spid="6"/>
                                        </p:tgtEl>
                                      </p:cBhvr>
                                    </p:cmd>
                                  </p:childTnLst>
                                </p:cTn>
                              </p:par>
                            </p:childTnLst>
                          </p:cTn>
                        </p:par>
                      </p:childTnLst>
                    </p:cTn>
                  </p:par>
                </p:childTnLst>
              </p:cTn>
              <p:nextCondLst>
                <p:cond evt="onClick" delay="0">
                  <p:tgtEl>
                    <p:spTgt spid="6"/>
                  </p:tgtEl>
                </p:cond>
              </p:nextCondLst>
            </p:seq>
            <p:video>
              <p:cMediaNode vol="80000">
                <p:cTn id="16" fill="hold" display="0">
                  <p:stCondLst>
                    <p:cond delay="indefinite"/>
                  </p:stCondLst>
                </p:cTn>
                <p:tgtEl>
                  <p:spTgt spid="6"/>
                </p:tgtEl>
              </p:cMediaNode>
            </p:video>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759162-54D1-442C-AFE7-5D541CCA1689}"/>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A94C82B7-13AB-4115-9EC5-5C12D3736F0E}"/>
              </a:ext>
            </a:extLst>
          </p:cNvPr>
          <p:cNvSpPr>
            <a:spLocks noGrp="1"/>
          </p:cNvSpPr>
          <p:nvPr>
            <p:ph idx="1"/>
          </p:nvPr>
        </p:nvSpPr>
        <p:spPr/>
        <p:txBody>
          <a:bodyPr/>
          <a:lstStyle/>
          <a:p>
            <a:endParaRPr lang="en-GB"/>
          </a:p>
        </p:txBody>
      </p:sp>
      <p:pic>
        <p:nvPicPr>
          <p:cNvPr id="4" name="Picture 3" descr="Calendar&#10;&#10;Description automatically generated">
            <a:extLst>
              <a:ext uri="{FF2B5EF4-FFF2-40B4-BE49-F238E27FC236}">
                <a16:creationId xmlns:a16="http://schemas.microsoft.com/office/drawing/2014/main" id="{68979979-D8A4-48EA-882A-6935605CA9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5061" y="-181096"/>
            <a:ext cx="12427061" cy="7220192"/>
          </a:xfrm>
          <a:prstGeom prst="rect">
            <a:avLst/>
          </a:prstGeom>
        </p:spPr>
      </p:pic>
    </p:spTree>
    <p:extLst>
      <p:ext uri="{BB962C8B-B14F-4D97-AF65-F5344CB8AC3E}">
        <p14:creationId xmlns:p14="http://schemas.microsoft.com/office/powerpoint/2010/main" val="66492358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654FD7E-6B36-4FE5-A7A2-285AE78AF052}"/>
              </a:ext>
            </a:extLst>
          </p:cNvPr>
          <p:cNvSpPr/>
          <p:nvPr/>
        </p:nvSpPr>
        <p:spPr>
          <a:xfrm>
            <a:off x="0" y="1335847"/>
            <a:ext cx="6096000" cy="4720658"/>
          </a:xfrm>
          <a:prstGeom prst="rect">
            <a:avLst/>
          </a:prstGeom>
          <a:solidFill>
            <a:srgbClr val="B8E4FA"/>
          </a:solidFill>
          <a:ln>
            <a:solidFill>
              <a:srgbClr val="B8E4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862F9376-DAFA-495B-902E-B851228079CA}"/>
              </a:ext>
            </a:extLst>
          </p:cNvPr>
          <p:cNvSpPr/>
          <p:nvPr/>
        </p:nvSpPr>
        <p:spPr>
          <a:xfrm>
            <a:off x="6096000" y="1335846"/>
            <a:ext cx="6096000" cy="4718074"/>
          </a:xfrm>
          <a:prstGeom prst="rect">
            <a:avLst/>
          </a:prstGeom>
          <a:solidFill>
            <a:srgbClr val="81D3F0"/>
          </a:solidFill>
          <a:ln>
            <a:solidFill>
              <a:srgbClr val="81D3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6" name="Picture 15">
            <a:extLst>
              <a:ext uri="{FF2B5EF4-FFF2-40B4-BE49-F238E27FC236}">
                <a16:creationId xmlns:a16="http://schemas.microsoft.com/office/drawing/2014/main" id="{BD3BAF1D-3DCA-4EDE-A0F5-995B0C32B76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2278"/>
            <a:ext cx="12192000" cy="6854163"/>
          </a:xfrm>
          <a:prstGeom prst="rect">
            <a:avLst/>
          </a:prstGeom>
        </p:spPr>
      </p:pic>
      <p:sp>
        <p:nvSpPr>
          <p:cNvPr id="17" name="Content Placeholder 2">
            <a:extLst>
              <a:ext uri="{FF2B5EF4-FFF2-40B4-BE49-F238E27FC236}">
                <a16:creationId xmlns:a16="http://schemas.microsoft.com/office/drawing/2014/main" id="{BF025D6D-F755-4149-A69D-FC3525E783C3}"/>
              </a:ext>
            </a:extLst>
          </p:cNvPr>
          <p:cNvSpPr txBox="1">
            <a:spLocks/>
          </p:cNvSpPr>
          <p:nvPr/>
        </p:nvSpPr>
        <p:spPr>
          <a:xfrm>
            <a:off x="374818" y="334186"/>
            <a:ext cx="7032158" cy="99907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4400" dirty="0">
                <a:latin typeface="Segoe UI" panose="020B0502040204020203" pitchFamily="34" charset="0"/>
                <a:cs typeface="Segoe UI" panose="020B0502040204020203" pitchFamily="34" charset="0"/>
              </a:rPr>
              <a:t>Pathways Mapping Activity</a:t>
            </a:r>
          </a:p>
        </p:txBody>
      </p:sp>
      <p:sp>
        <p:nvSpPr>
          <p:cNvPr id="4" name="Rectangle 3">
            <a:extLst>
              <a:ext uri="{FF2B5EF4-FFF2-40B4-BE49-F238E27FC236}">
                <a16:creationId xmlns:a16="http://schemas.microsoft.com/office/drawing/2014/main" id="{3CA9545D-FBFC-4A96-9A4F-EAF11DBCC800}"/>
              </a:ext>
            </a:extLst>
          </p:cNvPr>
          <p:cNvSpPr/>
          <p:nvPr/>
        </p:nvSpPr>
        <p:spPr>
          <a:xfrm>
            <a:off x="6595057" y="1730859"/>
            <a:ext cx="5130423" cy="461665"/>
          </a:xfrm>
          <a:prstGeom prst="rect">
            <a:avLst/>
          </a:prstGeom>
        </p:spPr>
        <p:txBody>
          <a:bodyPr wrap="square">
            <a:spAutoFit/>
          </a:bodyPr>
          <a:lstStyle/>
          <a:p>
            <a:r>
              <a:rPr lang="en-GB" sz="2400" dirty="0">
                <a:latin typeface="Segoe UI" panose="020B0502040204020203" pitchFamily="34" charset="0"/>
                <a:cs typeface="Segoe UI" panose="020B0502040204020203" pitchFamily="34" charset="0"/>
              </a:rPr>
              <a:t>What does this mean for you?</a:t>
            </a:r>
            <a:endParaRPr lang="en-GB" sz="2000" dirty="0">
              <a:latin typeface="Segoe UI" panose="020B0502040204020203" pitchFamily="34" charset="0"/>
              <a:cs typeface="Segoe UI" panose="020B0502040204020203" pitchFamily="34" charset="0"/>
            </a:endParaRPr>
          </a:p>
        </p:txBody>
      </p:sp>
      <p:sp>
        <p:nvSpPr>
          <p:cNvPr id="18" name="Rectangle 17">
            <a:extLst>
              <a:ext uri="{FF2B5EF4-FFF2-40B4-BE49-F238E27FC236}">
                <a16:creationId xmlns:a16="http://schemas.microsoft.com/office/drawing/2014/main" id="{F92FBA2C-DB4F-4A06-AACB-644F15A49D1E}"/>
              </a:ext>
            </a:extLst>
          </p:cNvPr>
          <p:cNvSpPr/>
          <p:nvPr/>
        </p:nvSpPr>
        <p:spPr>
          <a:xfrm>
            <a:off x="787020" y="2443490"/>
            <a:ext cx="4466082" cy="3170099"/>
          </a:xfrm>
          <a:prstGeom prst="rect">
            <a:avLst/>
          </a:prstGeom>
        </p:spPr>
        <p:txBody>
          <a:bodyPr wrap="square">
            <a:spAutoFit/>
          </a:bodyPr>
          <a:lstStyle/>
          <a:p>
            <a:r>
              <a:rPr lang="en-GB" sz="2000" dirty="0">
                <a:latin typeface="Segoe UI" panose="020B0502040204020203" pitchFamily="34" charset="0"/>
                <a:cs typeface="Segoe UI" panose="020B0502040204020203" pitchFamily="34" charset="0"/>
              </a:rPr>
              <a:t>what the Construction industry is</a:t>
            </a:r>
          </a:p>
          <a:p>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why it is an important industry locally</a:t>
            </a:r>
          </a:p>
          <a:p>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the skills you have that are relevant</a:t>
            </a:r>
          </a:p>
          <a:p>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the different routes for further study:</a:t>
            </a:r>
          </a:p>
          <a:p>
            <a:pPr algn="ctr"/>
            <a:r>
              <a:rPr lang="en-GB" sz="2000" dirty="0">
                <a:latin typeface="Segoe UI" panose="020B0502040204020203" pitchFamily="34" charset="0"/>
                <a:cs typeface="Segoe UI" panose="020B0502040204020203" pitchFamily="34" charset="0"/>
              </a:rPr>
              <a:t>Apprenticeship – A Level – T Level Technical/Vocational – Applied Traineeships – Entrepreneurship</a:t>
            </a:r>
          </a:p>
        </p:txBody>
      </p:sp>
      <p:sp>
        <p:nvSpPr>
          <p:cNvPr id="19" name="Rectangle 18">
            <a:extLst>
              <a:ext uri="{FF2B5EF4-FFF2-40B4-BE49-F238E27FC236}">
                <a16:creationId xmlns:a16="http://schemas.microsoft.com/office/drawing/2014/main" id="{0B668509-8A62-4F3D-B716-02635CCC2E51}"/>
              </a:ext>
            </a:extLst>
          </p:cNvPr>
          <p:cNvSpPr/>
          <p:nvPr/>
        </p:nvSpPr>
        <p:spPr>
          <a:xfrm>
            <a:off x="7002093" y="2426824"/>
            <a:ext cx="4815089" cy="3170099"/>
          </a:xfrm>
          <a:prstGeom prst="rect">
            <a:avLst/>
          </a:prstGeom>
        </p:spPr>
        <p:txBody>
          <a:bodyPr wrap="square">
            <a:spAutoFit/>
          </a:bodyPr>
          <a:lstStyle/>
          <a:p>
            <a:r>
              <a:rPr lang="en-GB" sz="2000" dirty="0">
                <a:latin typeface="Segoe UI" panose="020B0502040204020203" pitchFamily="34" charset="0"/>
                <a:cs typeface="Segoe UI" panose="020B0502040204020203" pitchFamily="34" charset="0"/>
              </a:rPr>
              <a:t>Which job roles from this industry interest you the most?  </a:t>
            </a:r>
          </a:p>
          <a:p>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What key employability skills and qualifications do you think you need to get this job?  </a:t>
            </a:r>
          </a:p>
          <a:p>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What route do you think you need to take to get there?  </a:t>
            </a:r>
          </a:p>
          <a:p>
            <a:r>
              <a:rPr lang="en-GB" sz="2000" dirty="0">
                <a:latin typeface="Segoe UI" panose="020B0502040204020203" pitchFamily="34" charset="0"/>
                <a:cs typeface="Segoe UI" panose="020B0502040204020203" pitchFamily="34" charset="0"/>
              </a:rPr>
              <a:t> </a:t>
            </a:r>
          </a:p>
        </p:txBody>
      </p:sp>
      <p:sp>
        <p:nvSpPr>
          <p:cNvPr id="6" name="Rectangle 5">
            <a:extLst>
              <a:ext uri="{FF2B5EF4-FFF2-40B4-BE49-F238E27FC236}">
                <a16:creationId xmlns:a16="http://schemas.microsoft.com/office/drawing/2014/main" id="{E025C836-6182-433C-A0BD-53F1DD9903B2}"/>
              </a:ext>
            </a:extLst>
          </p:cNvPr>
          <p:cNvSpPr/>
          <p:nvPr/>
        </p:nvSpPr>
        <p:spPr>
          <a:xfrm>
            <a:off x="466520" y="1726405"/>
            <a:ext cx="4032386" cy="461665"/>
          </a:xfrm>
          <a:prstGeom prst="rect">
            <a:avLst/>
          </a:prstGeom>
        </p:spPr>
        <p:txBody>
          <a:bodyPr wrap="none">
            <a:spAutoFit/>
          </a:bodyPr>
          <a:lstStyle/>
          <a:p>
            <a:r>
              <a:rPr lang="en-GB" sz="2400" dirty="0">
                <a:latin typeface="Segoe UI" panose="020B0502040204020203" pitchFamily="34" charset="0"/>
                <a:cs typeface="Segoe UI" panose="020B0502040204020203" pitchFamily="34" charset="0"/>
              </a:rPr>
              <a:t>Today we have talked about:</a:t>
            </a:r>
          </a:p>
        </p:txBody>
      </p:sp>
      <p:sp>
        <p:nvSpPr>
          <p:cNvPr id="8" name="Oval 7">
            <a:extLst>
              <a:ext uri="{FF2B5EF4-FFF2-40B4-BE49-F238E27FC236}">
                <a16:creationId xmlns:a16="http://schemas.microsoft.com/office/drawing/2014/main" id="{F545B0B7-79C8-4D9E-8256-3976F1225613}"/>
              </a:ext>
            </a:extLst>
          </p:cNvPr>
          <p:cNvSpPr/>
          <p:nvPr/>
        </p:nvSpPr>
        <p:spPr>
          <a:xfrm>
            <a:off x="595332" y="2579396"/>
            <a:ext cx="128617" cy="114242"/>
          </a:xfrm>
          <a:prstGeom prst="ellipse">
            <a:avLst/>
          </a:prstGeom>
          <a:solidFill>
            <a:srgbClr val="1BA9E1"/>
          </a:solidFill>
          <a:ln>
            <a:solidFill>
              <a:srgbClr val="1BA9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DC6750D8-B75C-4073-8477-742392E5B3A0}"/>
              </a:ext>
            </a:extLst>
          </p:cNvPr>
          <p:cNvSpPr/>
          <p:nvPr/>
        </p:nvSpPr>
        <p:spPr>
          <a:xfrm>
            <a:off x="595332" y="3189730"/>
            <a:ext cx="128617" cy="114242"/>
          </a:xfrm>
          <a:prstGeom prst="ellipse">
            <a:avLst/>
          </a:prstGeom>
          <a:solidFill>
            <a:srgbClr val="1BA9E1"/>
          </a:solidFill>
          <a:ln>
            <a:solidFill>
              <a:srgbClr val="1BA9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E9CBD7E4-7C92-4ACA-8D67-587D10058BD4}"/>
              </a:ext>
            </a:extLst>
          </p:cNvPr>
          <p:cNvSpPr/>
          <p:nvPr/>
        </p:nvSpPr>
        <p:spPr>
          <a:xfrm>
            <a:off x="595332" y="3800084"/>
            <a:ext cx="128617" cy="114242"/>
          </a:xfrm>
          <a:prstGeom prst="ellipse">
            <a:avLst/>
          </a:prstGeom>
          <a:solidFill>
            <a:srgbClr val="1BA9E1"/>
          </a:solidFill>
          <a:ln>
            <a:solidFill>
              <a:srgbClr val="1BA9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D4F51E8F-FBE5-44B3-B1F7-4C9AE93B84C1}"/>
              </a:ext>
            </a:extLst>
          </p:cNvPr>
          <p:cNvSpPr/>
          <p:nvPr/>
        </p:nvSpPr>
        <p:spPr>
          <a:xfrm>
            <a:off x="595331" y="4410418"/>
            <a:ext cx="128617" cy="114242"/>
          </a:xfrm>
          <a:prstGeom prst="ellipse">
            <a:avLst/>
          </a:prstGeom>
          <a:solidFill>
            <a:srgbClr val="1BA9E1"/>
          </a:solidFill>
          <a:ln>
            <a:solidFill>
              <a:srgbClr val="1BA9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4DE84766-6FA0-43A9-A0E7-9E11EDE92F92}"/>
              </a:ext>
            </a:extLst>
          </p:cNvPr>
          <p:cNvSpPr/>
          <p:nvPr/>
        </p:nvSpPr>
        <p:spPr>
          <a:xfrm>
            <a:off x="0" y="6228850"/>
            <a:ext cx="12192000" cy="430887"/>
          </a:xfrm>
          <a:prstGeom prst="rect">
            <a:avLst/>
          </a:prstGeom>
        </p:spPr>
        <p:txBody>
          <a:bodyPr wrap="square">
            <a:spAutoFit/>
          </a:bodyPr>
          <a:lstStyle/>
          <a:p>
            <a:pPr algn="ctr"/>
            <a:r>
              <a:rPr lang="en-GB" sz="2200" dirty="0">
                <a:latin typeface="Segoe UI" panose="020B0502040204020203" pitchFamily="34" charset="0"/>
                <a:cs typeface="Segoe UI" panose="020B0502040204020203" pitchFamily="34" charset="0"/>
              </a:rPr>
              <a:t>Now, use the Pathways poster and table handout to help you map out your pathway route.</a:t>
            </a:r>
          </a:p>
        </p:txBody>
      </p:sp>
      <p:sp>
        <p:nvSpPr>
          <p:cNvPr id="21" name="Oval 20">
            <a:extLst>
              <a:ext uri="{FF2B5EF4-FFF2-40B4-BE49-F238E27FC236}">
                <a16:creationId xmlns:a16="http://schemas.microsoft.com/office/drawing/2014/main" id="{41510EF6-0011-4864-936A-06103DC20FE8}"/>
              </a:ext>
            </a:extLst>
          </p:cNvPr>
          <p:cNvSpPr/>
          <p:nvPr/>
        </p:nvSpPr>
        <p:spPr>
          <a:xfrm>
            <a:off x="6810281" y="2554332"/>
            <a:ext cx="128617" cy="114242"/>
          </a:xfrm>
          <a:prstGeom prst="ellipse">
            <a:avLst/>
          </a:prstGeom>
          <a:solidFill>
            <a:srgbClr val="1BA9E1"/>
          </a:solidFill>
          <a:ln>
            <a:solidFill>
              <a:srgbClr val="1BA9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8ED13AE7-B5DE-42FF-A164-16C742BECC88}"/>
              </a:ext>
            </a:extLst>
          </p:cNvPr>
          <p:cNvSpPr/>
          <p:nvPr/>
        </p:nvSpPr>
        <p:spPr>
          <a:xfrm>
            <a:off x="6810281" y="3479955"/>
            <a:ext cx="128617" cy="114242"/>
          </a:xfrm>
          <a:prstGeom prst="ellipse">
            <a:avLst/>
          </a:prstGeom>
          <a:solidFill>
            <a:srgbClr val="1BA9E1"/>
          </a:solidFill>
          <a:ln>
            <a:solidFill>
              <a:srgbClr val="1BA9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a:extLst>
              <a:ext uri="{FF2B5EF4-FFF2-40B4-BE49-F238E27FC236}">
                <a16:creationId xmlns:a16="http://schemas.microsoft.com/office/drawing/2014/main" id="{159EFC38-41CE-438E-B98B-F7AE38A8B684}"/>
              </a:ext>
            </a:extLst>
          </p:cNvPr>
          <p:cNvSpPr/>
          <p:nvPr/>
        </p:nvSpPr>
        <p:spPr>
          <a:xfrm>
            <a:off x="6810280" y="4700644"/>
            <a:ext cx="128617" cy="114242"/>
          </a:xfrm>
          <a:prstGeom prst="ellipse">
            <a:avLst/>
          </a:prstGeom>
          <a:solidFill>
            <a:srgbClr val="1BA9E1"/>
          </a:solidFill>
          <a:ln>
            <a:solidFill>
              <a:srgbClr val="1BA9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41235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8">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8">
                                            <p:txEl>
                                              <p:pRg st="4" end="4"/>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8">
                                            <p:txEl>
                                              <p:pRg st="6" end="6"/>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8">
                                            <p:txEl>
                                              <p:pRg st="7" end="7"/>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1"/>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22"/>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19">
                                            <p:txEl>
                                              <p:pRg st="2" end="2"/>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23"/>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19">
                                            <p:txEl>
                                              <p:pRg st="4" end="4"/>
                                            </p:txEl>
                                          </p:spTgt>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4" grpId="0" animBg="1"/>
      <p:bldP spid="15" grpId="0" animBg="1"/>
      <p:bldP spid="20" grpId="0" animBg="1"/>
      <p:bldP spid="21" grpId="0" animBg="1"/>
      <p:bldP spid="22" grpId="0" animBg="1"/>
      <p:bldP spid="23"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55E1423-663E-448A-B5DC-B92FE6D8ABB1}"/>
              </a:ext>
            </a:extLst>
          </p:cNvPr>
          <p:cNvSpPr/>
          <p:nvPr/>
        </p:nvSpPr>
        <p:spPr>
          <a:xfrm>
            <a:off x="0" y="609600"/>
            <a:ext cx="12192000" cy="1126436"/>
          </a:xfrm>
          <a:prstGeom prst="rect">
            <a:avLst/>
          </a:prstGeom>
          <a:solidFill>
            <a:srgbClr val="1BA9E1"/>
          </a:solidFill>
          <a:ln>
            <a:solidFill>
              <a:srgbClr val="1BA9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F491319-0778-4983-B820-4B07EF11F8D0}"/>
              </a:ext>
            </a:extLst>
          </p:cNvPr>
          <p:cNvSpPr>
            <a:spLocks noGrp="1"/>
          </p:cNvSpPr>
          <p:nvPr>
            <p:ph type="title"/>
          </p:nvPr>
        </p:nvSpPr>
        <p:spPr>
          <a:xfrm>
            <a:off x="223912" y="1029681"/>
            <a:ext cx="7416142" cy="538268"/>
          </a:xfrm>
        </p:spPr>
        <p:txBody>
          <a:bodyPr vert="horz" lIns="91440" tIns="45720" rIns="91440" bIns="45720" rtlCol="0" anchor="b">
            <a:noAutofit/>
          </a:bodyPr>
          <a:lstStyle/>
          <a:p>
            <a:r>
              <a:rPr lang="en-GB" dirty="0">
                <a:latin typeface="Segoe UI" panose="020B0502040204020203" pitchFamily="34" charset="0"/>
                <a:cs typeface="Segoe UI" panose="020B0502040204020203" pitchFamily="34" charset="0"/>
              </a:rPr>
              <a:t>Want to know more? </a:t>
            </a:r>
            <a:endParaRPr lang="en-US" sz="4000" i="1" kern="1200" dirty="0">
              <a:solidFill>
                <a:schemeClr val="tx1"/>
              </a:solidFill>
              <a:latin typeface="Segoe UI" panose="020B0502040204020203" pitchFamily="34" charset="0"/>
              <a:cs typeface="Segoe UI" panose="020B0502040204020203" pitchFamily="34" charset="0"/>
            </a:endParaRPr>
          </a:p>
        </p:txBody>
      </p:sp>
      <p:sp>
        <p:nvSpPr>
          <p:cNvPr id="10" name="Title 1">
            <a:extLst>
              <a:ext uri="{FF2B5EF4-FFF2-40B4-BE49-F238E27FC236}">
                <a16:creationId xmlns:a16="http://schemas.microsoft.com/office/drawing/2014/main" id="{B7F4B68A-B5AD-4983-9469-BD82CC922C30}"/>
              </a:ext>
            </a:extLst>
          </p:cNvPr>
          <p:cNvSpPr txBox="1">
            <a:spLocks/>
          </p:cNvSpPr>
          <p:nvPr/>
        </p:nvSpPr>
        <p:spPr>
          <a:xfrm>
            <a:off x="223912" y="2068890"/>
            <a:ext cx="11275683" cy="538269"/>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a:latin typeface="Segoe UI" panose="020B0502040204020203" pitchFamily="34" charset="0"/>
                <a:cs typeface="Segoe UI" panose="020B0502040204020203" pitchFamily="34" charset="0"/>
              </a:rPr>
              <a:t>Where to look in school:</a:t>
            </a:r>
            <a:endParaRPr lang="en-US" sz="4000" dirty="0">
              <a:latin typeface="Segoe UI" panose="020B0502040204020203" pitchFamily="34" charset="0"/>
              <a:cs typeface="Segoe UI" panose="020B0502040204020203" pitchFamily="34" charset="0"/>
            </a:endParaRPr>
          </a:p>
        </p:txBody>
      </p:sp>
      <p:sp>
        <p:nvSpPr>
          <p:cNvPr id="41" name="Flowchart: Connector 40">
            <a:extLst>
              <a:ext uri="{FF2B5EF4-FFF2-40B4-BE49-F238E27FC236}">
                <a16:creationId xmlns:a16="http://schemas.microsoft.com/office/drawing/2014/main" id="{3E7C2816-819F-4DFD-B0A4-9F81CE155924}"/>
              </a:ext>
            </a:extLst>
          </p:cNvPr>
          <p:cNvSpPr/>
          <p:nvPr/>
        </p:nvSpPr>
        <p:spPr>
          <a:xfrm>
            <a:off x="4226952" y="2865305"/>
            <a:ext cx="1671546" cy="1665694"/>
          </a:xfrm>
          <a:prstGeom prst="flowChartConnector">
            <a:avLst/>
          </a:prstGeom>
          <a:solidFill>
            <a:srgbClr val="81D3F0"/>
          </a:solidFill>
          <a:ln>
            <a:solidFill>
              <a:srgbClr val="81D3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Segoe UI" panose="020B0502040204020203" pitchFamily="34" charset="0"/>
                <a:cs typeface="Segoe UI" panose="020B0502040204020203" pitchFamily="34" charset="0"/>
              </a:rPr>
              <a:t>Digital Careers Guidance Tool</a:t>
            </a:r>
          </a:p>
        </p:txBody>
      </p:sp>
      <p:sp>
        <p:nvSpPr>
          <p:cNvPr id="42" name="Flowchart: Connector 41">
            <a:extLst>
              <a:ext uri="{FF2B5EF4-FFF2-40B4-BE49-F238E27FC236}">
                <a16:creationId xmlns:a16="http://schemas.microsoft.com/office/drawing/2014/main" id="{78D696D3-07B6-400B-9BBB-E9AB3ACC57F7}"/>
              </a:ext>
            </a:extLst>
          </p:cNvPr>
          <p:cNvSpPr/>
          <p:nvPr/>
        </p:nvSpPr>
        <p:spPr>
          <a:xfrm>
            <a:off x="8244982" y="2867713"/>
            <a:ext cx="1709510" cy="1665695"/>
          </a:xfrm>
          <a:prstGeom prst="flowChartConnector">
            <a:avLst/>
          </a:prstGeom>
          <a:solidFill>
            <a:srgbClr val="1BA9E1"/>
          </a:solidFill>
          <a:ln>
            <a:solidFill>
              <a:srgbClr val="1BA9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Segoe UI" panose="020B0502040204020203" pitchFamily="34" charset="0"/>
                <a:cs typeface="Segoe UI" panose="020B0502040204020203" pitchFamily="34" charset="0"/>
              </a:rPr>
              <a:t>Enterprise Adviser</a:t>
            </a:r>
          </a:p>
        </p:txBody>
      </p:sp>
      <p:sp>
        <p:nvSpPr>
          <p:cNvPr id="43" name="Flowchart: Connector 42">
            <a:extLst>
              <a:ext uri="{FF2B5EF4-FFF2-40B4-BE49-F238E27FC236}">
                <a16:creationId xmlns:a16="http://schemas.microsoft.com/office/drawing/2014/main" id="{B14DC290-5627-4C34-AB90-9EB5C5C5E365}"/>
              </a:ext>
            </a:extLst>
          </p:cNvPr>
          <p:cNvSpPr/>
          <p:nvPr/>
        </p:nvSpPr>
        <p:spPr>
          <a:xfrm>
            <a:off x="2225432" y="2865304"/>
            <a:ext cx="1671546" cy="1660614"/>
          </a:xfrm>
          <a:prstGeom prst="flowChartConnector">
            <a:avLst/>
          </a:prstGeom>
          <a:solidFill>
            <a:srgbClr val="1BA9E1"/>
          </a:solidFill>
          <a:ln>
            <a:solidFill>
              <a:srgbClr val="1BA9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Segoe UI" panose="020B0502040204020203" pitchFamily="34" charset="0"/>
                <a:cs typeface="Segoe UI" panose="020B0502040204020203" pitchFamily="34" charset="0"/>
              </a:rPr>
              <a:t>Careers Leader</a:t>
            </a:r>
          </a:p>
        </p:txBody>
      </p:sp>
      <p:sp>
        <p:nvSpPr>
          <p:cNvPr id="44" name="Flowchart: Connector 43">
            <a:extLst>
              <a:ext uri="{FF2B5EF4-FFF2-40B4-BE49-F238E27FC236}">
                <a16:creationId xmlns:a16="http://schemas.microsoft.com/office/drawing/2014/main" id="{7A7B41A4-7EBA-4DE2-BAEF-7DF3EF7E8F38}"/>
              </a:ext>
            </a:extLst>
          </p:cNvPr>
          <p:cNvSpPr/>
          <p:nvPr/>
        </p:nvSpPr>
        <p:spPr>
          <a:xfrm>
            <a:off x="223912" y="2865304"/>
            <a:ext cx="1671546" cy="1660614"/>
          </a:xfrm>
          <a:prstGeom prst="flowChartConnector">
            <a:avLst/>
          </a:prstGeom>
          <a:solidFill>
            <a:srgbClr val="B8E4FA"/>
          </a:solidFill>
          <a:ln>
            <a:solidFill>
              <a:srgbClr val="B8E4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Segoe UI" panose="020B0502040204020203" pitchFamily="34" charset="0"/>
                <a:cs typeface="Segoe UI" panose="020B0502040204020203" pitchFamily="34" charset="0"/>
              </a:rPr>
              <a:t>Careers Adviser</a:t>
            </a:r>
          </a:p>
        </p:txBody>
      </p:sp>
      <p:sp>
        <p:nvSpPr>
          <p:cNvPr id="45" name="Flowchart: Connector 44">
            <a:extLst>
              <a:ext uri="{FF2B5EF4-FFF2-40B4-BE49-F238E27FC236}">
                <a16:creationId xmlns:a16="http://schemas.microsoft.com/office/drawing/2014/main" id="{A453C7F1-477D-43CE-A146-2A01EC153669}"/>
              </a:ext>
            </a:extLst>
          </p:cNvPr>
          <p:cNvSpPr/>
          <p:nvPr/>
        </p:nvSpPr>
        <p:spPr>
          <a:xfrm>
            <a:off x="10246502" y="2865304"/>
            <a:ext cx="1671546" cy="1665695"/>
          </a:xfrm>
          <a:prstGeom prst="flowChartConnector">
            <a:avLst/>
          </a:prstGeom>
          <a:solidFill>
            <a:srgbClr val="B8E4FA"/>
          </a:solidFill>
          <a:ln>
            <a:solidFill>
              <a:srgbClr val="B8E4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Segoe UI" panose="020B0502040204020203" pitchFamily="34" charset="0"/>
                <a:cs typeface="Segoe UI" panose="020B0502040204020203" pitchFamily="34" charset="0"/>
              </a:rPr>
              <a:t>Business Links</a:t>
            </a:r>
          </a:p>
        </p:txBody>
      </p:sp>
      <p:sp>
        <p:nvSpPr>
          <p:cNvPr id="46" name="Flowchart: Connector 45">
            <a:extLst>
              <a:ext uri="{FF2B5EF4-FFF2-40B4-BE49-F238E27FC236}">
                <a16:creationId xmlns:a16="http://schemas.microsoft.com/office/drawing/2014/main" id="{B7C41383-44D4-496C-8FD7-13F6DD73C96D}"/>
              </a:ext>
            </a:extLst>
          </p:cNvPr>
          <p:cNvSpPr/>
          <p:nvPr/>
        </p:nvSpPr>
        <p:spPr>
          <a:xfrm>
            <a:off x="6243462" y="2865304"/>
            <a:ext cx="1671546" cy="1665695"/>
          </a:xfrm>
          <a:prstGeom prst="flowChartConnector">
            <a:avLst/>
          </a:prstGeom>
          <a:solidFill>
            <a:srgbClr val="81D3F0"/>
          </a:solidFill>
          <a:ln>
            <a:solidFill>
              <a:srgbClr val="81D3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Segoe UI" panose="020B0502040204020203" pitchFamily="34" charset="0"/>
                <a:cs typeface="Segoe UI" panose="020B0502040204020203" pitchFamily="34" charset="0"/>
              </a:rPr>
              <a:t>School Intranet Careers Section</a:t>
            </a:r>
          </a:p>
        </p:txBody>
      </p:sp>
      <p:sp>
        <p:nvSpPr>
          <p:cNvPr id="47" name="Title 1">
            <a:extLst>
              <a:ext uri="{FF2B5EF4-FFF2-40B4-BE49-F238E27FC236}">
                <a16:creationId xmlns:a16="http://schemas.microsoft.com/office/drawing/2014/main" id="{BD7AFA8F-EC09-448F-BCAF-4ADE5D4B1516}"/>
              </a:ext>
            </a:extLst>
          </p:cNvPr>
          <p:cNvSpPr txBox="1">
            <a:spLocks/>
          </p:cNvSpPr>
          <p:nvPr/>
        </p:nvSpPr>
        <p:spPr>
          <a:xfrm>
            <a:off x="395307" y="4784063"/>
            <a:ext cx="4306957" cy="538269"/>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a:latin typeface="Segoe UI" panose="020B0502040204020203" pitchFamily="34" charset="0"/>
                <a:cs typeface="Segoe UI" panose="020B0502040204020203" pitchFamily="34" charset="0"/>
              </a:rPr>
              <a:t>Where to look online:</a:t>
            </a:r>
            <a:endParaRPr lang="en-US" sz="4000" dirty="0">
              <a:latin typeface="Segoe UI" panose="020B0502040204020203" pitchFamily="34" charset="0"/>
              <a:cs typeface="Segoe UI" panose="020B0502040204020203" pitchFamily="34" charset="0"/>
            </a:endParaRPr>
          </a:p>
        </p:txBody>
      </p:sp>
      <p:sp>
        <p:nvSpPr>
          <p:cNvPr id="48" name="Rectangle 47">
            <a:extLst>
              <a:ext uri="{FF2B5EF4-FFF2-40B4-BE49-F238E27FC236}">
                <a16:creationId xmlns:a16="http://schemas.microsoft.com/office/drawing/2014/main" id="{5D1B29E6-315D-49F9-9339-3964D43E275D}"/>
              </a:ext>
            </a:extLst>
          </p:cNvPr>
          <p:cNvSpPr/>
          <p:nvPr/>
        </p:nvSpPr>
        <p:spPr>
          <a:xfrm>
            <a:off x="941233" y="5555037"/>
            <a:ext cx="6096000" cy="369332"/>
          </a:xfrm>
          <a:prstGeom prst="rect">
            <a:avLst/>
          </a:prstGeom>
        </p:spPr>
        <p:txBody>
          <a:bodyPr>
            <a:spAutoFit/>
          </a:bodyPr>
          <a:lstStyle/>
          <a:p>
            <a:r>
              <a:rPr lang="en-GB" dirty="0">
                <a:latin typeface="Segoe UI" panose="020B0502040204020203" pitchFamily="34" charset="0"/>
                <a:cs typeface="Segoe UI" panose="020B0502040204020203" pitchFamily="34" charset="0"/>
                <a:hlinkClick r:id="rId2">
                  <a:extLst>
                    <a:ext uri="{A12FA001-AC4F-418D-AE19-62706E023703}">
                      <ahyp:hlinkClr xmlns:ahyp="http://schemas.microsoft.com/office/drawing/2018/hyperlinkcolor" val="tx"/>
                    </a:ext>
                  </a:extLst>
                </a:hlinkClick>
              </a:rPr>
              <a:t>www.goconstruct.org.uk</a:t>
            </a:r>
            <a:endParaRPr lang="en-GB" dirty="0">
              <a:latin typeface="Segoe UI" panose="020B0502040204020203" pitchFamily="34" charset="0"/>
              <a:cs typeface="Segoe UI" panose="020B0502040204020203" pitchFamily="34" charset="0"/>
            </a:endParaRPr>
          </a:p>
        </p:txBody>
      </p:sp>
      <p:pic>
        <p:nvPicPr>
          <p:cNvPr id="49" name="Picture 48" descr="A picture containing chart&#10;&#10;Description automatically generated">
            <a:extLst>
              <a:ext uri="{FF2B5EF4-FFF2-40B4-BE49-F238E27FC236}">
                <a16:creationId xmlns:a16="http://schemas.microsoft.com/office/drawing/2014/main" id="{0BA69447-DF9F-4B9F-B5D1-EB4BF3F220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9595" y="5555037"/>
            <a:ext cx="523875" cy="485775"/>
          </a:xfrm>
          <a:prstGeom prst="rect">
            <a:avLst/>
          </a:prstGeom>
        </p:spPr>
      </p:pic>
      <p:pic>
        <p:nvPicPr>
          <p:cNvPr id="50" name="Picture 49">
            <a:extLst>
              <a:ext uri="{FF2B5EF4-FFF2-40B4-BE49-F238E27FC236}">
                <a16:creationId xmlns:a16="http://schemas.microsoft.com/office/drawing/2014/main" id="{7DF802ED-C496-4C6B-8B97-6256A4D1932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00277" y="5555228"/>
            <a:ext cx="504825" cy="438150"/>
          </a:xfrm>
          <a:prstGeom prst="rect">
            <a:avLst/>
          </a:prstGeom>
        </p:spPr>
      </p:pic>
      <p:pic>
        <p:nvPicPr>
          <p:cNvPr id="51" name="Picture 50" descr="Chart&#10;&#10;Description automatically generated">
            <a:extLst>
              <a:ext uri="{FF2B5EF4-FFF2-40B4-BE49-F238E27FC236}">
                <a16:creationId xmlns:a16="http://schemas.microsoft.com/office/drawing/2014/main" id="{F0E00D9C-DDF9-4E2A-81EF-7B10B4431FF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53113" y="5555228"/>
            <a:ext cx="514350" cy="438150"/>
          </a:xfrm>
          <a:prstGeom prst="rect">
            <a:avLst/>
          </a:prstGeom>
        </p:spPr>
      </p:pic>
      <p:pic>
        <p:nvPicPr>
          <p:cNvPr id="52" name="Picture 51" descr="A picture containing chart&#10;&#10;Description automatically generated">
            <a:extLst>
              <a:ext uri="{FF2B5EF4-FFF2-40B4-BE49-F238E27FC236}">
                <a16:creationId xmlns:a16="http://schemas.microsoft.com/office/drawing/2014/main" id="{65F32931-51F6-4AC6-AE0A-B84F166C24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42246" y="6065761"/>
            <a:ext cx="523875" cy="485775"/>
          </a:xfrm>
          <a:prstGeom prst="rect">
            <a:avLst/>
          </a:prstGeom>
        </p:spPr>
      </p:pic>
      <p:pic>
        <p:nvPicPr>
          <p:cNvPr id="53" name="Picture 52">
            <a:extLst>
              <a:ext uri="{FF2B5EF4-FFF2-40B4-BE49-F238E27FC236}">
                <a16:creationId xmlns:a16="http://schemas.microsoft.com/office/drawing/2014/main" id="{1E9BF0C9-B435-4F0D-9D68-D144143AFAC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5307" y="6089573"/>
            <a:ext cx="504825" cy="438150"/>
          </a:xfrm>
          <a:prstGeom prst="rect">
            <a:avLst/>
          </a:prstGeom>
        </p:spPr>
      </p:pic>
      <p:pic>
        <p:nvPicPr>
          <p:cNvPr id="54" name="Picture 53" descr="Chart&#10;&#10;Description automatically generated">
            <a:extLst>
              <a:ext uri="{FF2B5EF4-FFF2-40B4-BE49-F238E27FC236}">
                <a16:creationId xmlns:a16="http://schemas.microsoft.com/office/drawing/2014/main" id="{9A410BD4-7152-40BA-AD22-8C01B18B427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09999" y="6055735"/>
            <a:ext cx="514350" cy="438150"/>
          </a:xfrm>
          <a:prstGeom prst="rect">
            <a:avLst/>
          </a:prstGeom>
        </p:spPr>
      </p:pic>
      <p:sp>
        <p:nvSpPr>
          <p:cNvPr id="55" name="Rectangle 54">
            <a:extLst>
              <a:ext uri="{FF2B5EF4-FFF2-40B4-BE49-F238E27FC236}">
                <a16:creationId xmlns:a16="http://schemas.microsoft.com/office/drawing/2014/main" id="{2AB6397B-CC04-4A8D-8124-01FF6BA44FBB}"/>
              </a:ext>
            </a:extLst>
          </p:cNvPr>
          <p:cNvSpPr/>
          <p:nvPr/>
        </p:nvSpPr>
        <p:spPr>
          <a:xfrm>
            <a:off x="4167463" y="5554358"/>
            <a:ext cx="6096000" cy="369332"/>
          </a:xfrm>
          <a:prstGeom prst="rect">
            <a:avLst/>
          </a:prstGeom>
        </p:spPr>
        <p:txBody>
          <a:bodyPr>
            <a:spAutoFit/>
          </a:bodyPr>
          <a:lstStyle/>
          <a:p>
            <a:r>
              <a:rPr lang="en-GB" dirty="0">
                <a:latin typeface="Segoe UI" panose="020B0502040204020203" pitchFamily="34" charset="0"/>
                <a:cs typeface="Segoe UI" panose="020B0502040204020203" pitchFamily="34" charset="0"/>
                <a:hlinkClick r:id="rId6">
                  <a:extLst>
                    <a:ext uri="{A12FA001-AC4F-418D-AE19-62706E023703}">
                      <ahyp:hlinkClr xmlns:ahyp="http://schemas.microsoft.com/office/drawing/2018/hyperlinkcolor" val="tx"/>
                    </a:ext>
                  </a:extLst>
                </a:hlinkClick>
              </a:rPr>
              <a:t>www.architecture.com</a:t>
            </a:r>
            <a:endParaRPr lang="en-GB" dirty="0">
              <a:latin typeface="Segoe UI" panose="020B0502040204020203" pitchFamily="34" charset="0"/>
              <a:cs typeface="Segoe UI" panose="020B0502040204020203" pitchFamily="34" charset="0"/>
            </a:endParaRPr>
          </a:p>
        </p:txBody>
      </p:sp>
      <p:sp>
        <p:nvSpPr>
          <p:cNvPr id="56" name="Rectangle 55">
            <a:extLst>
              <a:ext uri="{FF2B5EF4-FFF2-40B4-BE49-F238E27FC236}">
                <a16:creationId xmlns:a16="http://schemas.microsoft.com/office/drawing/2014/main" id="{1FFE7DD8-5E9D-4CF8-9767-972714E4110A}"/>
              </a:ext>
            </a:extLst>
          </p:cNvPr>
          <p:cNvSpPr/>
          <p:nvPr/>
        </p:nvSpPr>
        <p:spPr>
          <a:xfrm>
            <a:off x="4175226" y="6074759"/>
            <a:ext cx="6096000" cy="369332"/>
          </a:xfrm>
          <a:prstGeom prst="rect">
            <a:avLst/>
          </a:prstGeom>
        </p:spPr>
        <p:txBody>
          <a:bodyPr>
            <a:spAutoFit/>
          </a:bodyPr>
          <a:lstStyle/>
          <a:p>
            <a:r>
              <a:rPr lang="en-GB" dirty="0">
                <a:latin typeface="Segoe UI" panose="020B0502040204020203" pitchFamily="34" charset="0"/>
                <a:cs typeface="Segoe UI" panose="020B0502040204020203" pitchFamily="34" charset="0"/>
                <a:hlinkClick r:id="rId7">
                  <a:extLst>
                    <a:ext uri="{A12FA001-AC4F-418D-AE19-62706E023703}">
                      <ahyp:hlinkClr xmlns:ahyp="http://schemas.microsoft.com/office/drawing/2018/hyperlinkcolor" val="tx"/>
                    </a:ext>
                  </a:extLst>
                </a:hlinkClick>
              </a:rPr>
              <a:t>www.the-nhtg.org.uk</a:t>
            </a:r>
            <a:endParaRPr lang="en-GB" dirty="0">
              <a:latin typeface="Segoe UI" panose="020B0502040204020203" pitchFamily="34" charset="0"/>
              <a:cs typeface="Segoe UI" panose="020B0502040204020203" pitchFamily="34" charset="0"/>
            </a:endParaRPr>
          </a:p>
        </p:txBody>
      </p:sp>
      <p:sp>
        <p:nvSpPr>
          <p:cNvPr id="57" name="Rectangle 56">
            <a:extLst>
              <a:ext uri="{FF2B5EF4-FFF2-40B4-BE49-F238E27FC236}">
                <a16:creationId xmlns:a16="http://schemas.microsoft.com/office/drawing/2014/main" id="{3346A2ED-9CE5-475E-9EA3-7ADA8210C65F}"/>
              </a:ext>
            </a:extLst>
          </p:cNvPr>
          <p:cNvSpPr/>
          <p:nvPr/>
        </p:nvSpPr>
        <p:spPr>
          <a:xfrm>
            <a:off x="933470" y="6065761"/>
            <a:ext cx="1688026" cy="369332"/>
          </a:xfrm>
          <a:prstGeom prst="rect">
            <a:avLst/>
          </a:prstGeom>
        </p:spPr>
        <p:txBody>
          <a:bodyPr wrap="none">
            <a:spAutoFit/>
          </a:bodyPr>
          <a:lstStyle/>
          <a:p>
            <a:r>
              <a:rPr lang="en-GB" dirty="0">
                <a:latin typeface="Segoe UI" panose="020B0502040204020203" pitchFamily="34" charset="0"/>
                <a:cs typeface="Segoe UI" panose="020B0502040204020203" pitchFamily="34" charset="0"/>
                <a:hlinkClick r:id="rId8">
                  <a:extLst>
                    <a:ext uri="{A12FA001-AC4F-418D-AE19-62706E023703}">
                      <ahyp:hlinkClr xmlns:ahyp="http://schemas.microsoft.com/office/drawing/2018/hyperlinkcolor" val="tx"/>
                    </a:ext>
                  </a:extLst>
                </a:hlinkClick>
              </a:rPr>
              <a:t>www.citb.co.uk</a:t>
            </a:r>
            <a:endParaRPr lang="en-GB" dirty="0">
              <a:latin typeface="Segoe UI" panose="020B0502040204020203" pitchFamily="34" charset="0"/>
              <a:cs typeface="Segoe UI" panose="020B0502040204020203" pitchFamily="34" charset="0"/>
            </a:endParaRPr>
          </a:p>
        </p:txBody>
      </p:sp>
      <p:sp>
        <p:nvSpPr>
          <p:cNvPr id="58" name="Rectangle 57">
            <a:extLst>
              <a:ext uri="{FF2B5EF4-FFF2-40B4-BE49-F238E27FC236}">
                <a16:creationId xmlns:a16="http://schemas.microsoft.com/office/drawing/2014/main" id="{430A01B0-6D9C-4988-81CD-4B1D30B9272E}"/>
              </a:ext>
            </a:extLst>
          </p:cNvPr>
          <p:cNvSpPr/>
          <p:nvPr/>
        </p:nvSpPr>
        <p:spPr>
          <a:xfrm>
            <a:off x="7242473" y="5556767"/>
            <a:ext cx="6096000" cy="369332"/>
          </a:xfrm>
          <a:prstGeom prst="rect">
            <a:avLst/>
          </a:prstGeom>
        </p:spPr>
        <p:txBody>
          <a:bodyPr>
            <a:spAutoFit/>
          </a:bodyPr>
          <a:lstStyle/>
          <a:p>
            <a:r>
              <a:rPr lang="en-GB" dirty="0">
                <a:latin typeface="Segoe UI" panose="020B0502040204020203" pitchFamily="34" charset="0"/>
                <a:cs typeface="Segoe UI" panose="020B0502040204020203" pitchFamily="34" charset="0"/>
                <a:hlinkClick r:id="rId9">
                  <a:extLst>
                    <a:ext uri="{A12FA001-AC4F-418D-AE19-62706E023703}">
                      <ahyp:hlinkClr xmlns:ahyp="http://schemas.microsoft.com/office/drawing/2018/hyperlinkcolor" val="tx"/>
                    </a:ext>
                  </a:extLst>
                </a:hlinkClick>
              </a:rPr>
              <a:t>www.gov.uk/apply-apprenticeship</a:t>
            </a:r>
            <a:endParaRPr lang="en-GB" dirty="0">
              <a:latin typeface="Segoe UI" panose="020B0502040204020203" pitchFamily="34" charset="0"/>
              <a:cs typeface="Segoe UI" panose="020B0502040204020203" pitchFamily="34" charset="0"/>
            </a:endParaRPr>
          </a:p>
        </p:txBody>
      </p:sp>
      <p:sp>
        <p:nvSpPr>
          <p:cNvPr id="59" name="Rectangle 58">
            <a:extLst>
              <a:ext uri="{FF2B5EF4-FFF2-40B4-BE49-F238E27FC236}">
                <a16:creationId xmlns:a16="http://schemas.microsoft.com/office/drawing/2014/main" id="{977EF19D-F2C5-4EA3-B09A-8342E3F5CE8F}"/>
              </a:ext>
            </a:extLst>
          </p:cNvPr>
          <p:cNvSpPr/>
          <p:nvPr/>
        </p:nvSpPr>
        <p:spPr>
          <a:xfrm>
            <a:off x="7224349" y="6068849"/>
            <a:ext cx="6096000" cy="369332"/>
          </a:xfrm>
          <a:prstGeom prst="rect">
            <a:avLst/>
          </a:prstGeom>
        </p:spPr>
        <p:txBody>
          <a:bodyPr>
            <a:spAutoFit/>
          </a:bodyPr>
          <a:lstStyle/>
          <a:p>
            <a:r>
              <a:rPr lang="en-GB" dirty="0">
                <a:latin typeface="Segoe UI" panose="020B0502040204020203" pitchFamily="34" charset="0"/>
                <a:cs typeface="Segoe UI" panose="020B0502040204020203" pitchFamily="34" charset="0"/>
                <a:hlinkClick r:id="rId10">
                  <a:extLst>
                    <a:ext uri="{A12FA001-AC4F-418D-AE19-62706E023703}">
                      <ahyp:hlinkClr xmlns:ahyp="http://schemas.microsoft.com/office/drawing/2018/hyperlinkcolor" val="tx"/>
                    </a:ext>
                  </a:extLst>
                </a:hlinkClick>
              </a:rPr>
              <a:t>www.housebuildingcareers.org.uk</a:t>
            </a:r>
            <a:endParaRPr lang="en-GB"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3237495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8"/>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51"/>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5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50"/>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58"/>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53"/>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57"/>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52"/>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56"/>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54"/>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44" grpId="0" animBg="1"/>
      <p:bldP spid="45" grpId="0" animBg="1"/>
      <p:bldP spid="46" grpId="0" animBg="1"/>
      <p:bldP spid="47" grpId="0"/>
      <p:bldP spid="48" grpId="0"/>
      <p:bldP spid="55" grpId="0"/>
      <p:bldP spid="56" grpId="0"/>
      <p:bldP spid="57" grpId="0"/>
      <p:bldP spid="58" grpId="0"/>
      <p:bldP spid="59"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55E1423-663E-448A-B5DC-B92FE6D8ABB1}"/>
              </a:ext>
            </a:extLst>
          </p:cNvPr>
          <p:cNvSpPr/>
          <p:nvPr/>
        </p:nvSpPr>
        <p:spPr>
          <a:xfrm>
            <a:off x="0" y="1415270"/>
            <a:ext cx="12192000" cy="1126436"/>
          </a:xfrm>
          <a:prstGeom prst="rect">
            <a:avLst/>
          </a:prstGeom>
          <a:solidFill>
            <a:srgbClr val="1BA9E1"/>
          </a:solidFill>
          <a:ln>
            <a:solidFill>
              <a:srgbClr val="1BA9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F491319-0778-4983-B820-4B07EF11F8D0}"/>
              </a:ext>
            </a:extLst>
          </p:cNvPr>
          <p:cNvSpPr>
            <a:spLocks noGrp="1"/>
          </p:cNvSpPr>
          <p:nvPr>
            <p:ph type="title"/>
          </p:nvPr>
        </p:nvSpPr>
        <p:spPr>
          <a:xfrm>
            <a:off x="223912" y="1832976"/>
            <a:ext cx="7416142" cy="538268"/>
          </a:xfrm>
        </p:spPr>
        <p:txBody>
          <a:bodyPr vert="horz" lIns="91440" tIns="45720" rIns="91440" bIns="45720" rtlCol="0" anchor="b">
            <a:noAutofit/>
          </a:bodyPr>
          <a:lstStyle/>
          <a:p>
            <a:r>
              <a:rPr lang="en-GB" dirty="0">
                <a:latin typeface="Segoe UI" panose="020B0502040204020203" pitchFamily="34" charset="0"/>
                <a:cs typeface="Segoe UI" panose="020B0502040204020203" pitchFamily="34" charset="0"/>
              </a:rPr>
              <a:t>Want to know more? </a:t>
            </a:r>
            <a:endParaRPr lang="en-US" sz="4000" i="1" kern="1200" dirty="0">
              <a:solidFill>
                <a:schemeClr val="tx1"/>
              </a:solidFill>
              <a:latin typeface="Segoe UI" panose="020B0502040204020203" pitchFamily="34" charset="0"/>
              <a:cs typeface="Segoe UI" panose="020B0502040204020203" pitchFamily="34" charset="0"/>
            </a:endParaRPr>
          </a:p>
        </p:txBody>
      </p:sp>
      <p:sp>
        <p:nvSpPr>
          <p:cNvPr id="11" name="Title 1">
            <a:extLst>
              <a:ext uri="{FF2B5EF4-FFF2-40B4-BE49-F238E27FC236}">
                <a16:creationId xmlns:a16="http://schemas.microsoft.com/office/drawing/2014/main" id="{189920DA-32C2-45C9-8A83-775A985C658C}"/>
              </a:ext>
            </a:extLst>
          </p:cNvPr>
          <p:cNvSpPr txBox="1">
            <a:spLocks/>
          </p:cNvSpPr>
          <p:nvPr/>
        </p:nvSpPr>
        <p:spPr>
          <a:xfrm>
            <a:off x="223912" y="2674735"/>
            <a:ext cx="4306957" cy="538269"/>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a:latin typeface="Segoe UI" panose="020B0502040204020203" pitchFamily="34" charset="0"/>
                <a:cs typeface="Segoe UI" panose="020B0502040204020203" pitchFamily="34" charset="0"/>
              </a:rPr>
              <a:t>Some local employers:</a:t>
            </a:r>
            <a:endParaRPr lang="en-US" sz="4000" dirty="0">
              <a:latin typeface="Segoe UI" panose="020B0502040204020203" pitchFamily="34" charset="0"/>
              <a:cs typeface="Segoe UI" panose="020B0502040204020203" pitchFamily="34" charset="0"/>
            </a:endParaRPr>
          </a:p>
        </p:txBody>
      </p:sp>
      <p:sp>
        <p:nvSpPr>
          <p:cNvPr id="23" name="Rectangle 22">
            <a:extLst>
              <a:ext uri="{FF2B5EF4-FFF2-40B4-BE49-F238E27FC236}">
                <a16:creationId xmlns:a16="http://schemas.microsoft.com/office/drawing/2014/main" id="{486C850B-BAEE-4263-AB29-C27A4E3E7A29}"/>
              </a:ext>
            </a:extLst>
          </p:cNvPr>
          <p:cNvSpPr/>
          <p:nvPr/>
        </p:nvSpPr>
        <p:spPr>
          <a:xfrm>
            <a:off x="10941120" y="4656464"/>
            <a:ext cx="6096000" cy="369332"/>
          </a:xfrm>
          <a:prstGeom prst="rect">
            <a:avLst/>
          </a:prstGeom>
        </p:spPr>
        <p:txBody>
          <a:bodyPr>
            <a:spAutoFit/>
          </a:bodyPr>
          <a:lstStyle/>
          <a:p>
            <a:endParaRPr lang="en-GB" dirty="0">
              <a:latin typeface="Segoe UI" panose="020B0502040204020203" pitchFamily="34" charset="0"/>
              <a:cs typeface="Segoe UI" panose="020B0502040204020203" pitchFamily="34" charset="0"/>
            </a:endParaRPr>
          </a:p>
        </p:txBody>
      </p:sp>
      <p:pic>
        <p:nvPicPr>
          <p:cNvPr id="27" name="Picture 26" descr="A picture containing chart&#10;&#10;Description automatically generated">
            <a:extLst>
              <a:ext uri="{FF2B5EF4-FFF2-40B4-BE49-F238E27FC236}">
                <a16:creationId xmlns:a16="http://schemas.microsoft.com/office/drawing/2014/main" id="{2BA79A52-0215-4F0A-B8B1-D3CE5348C3D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24015" y="3937912"/>
            <a:ext cx="523875" cy="485775"/>
          </a:xfrm>
          <a:prstGeom prst="rect">
            <a:avLst/>
          </a:prstGeom>
        </p:spPr>
      </p:pic>
      <p:pic>
        <p:nvPicPr>
          <p:cNvPr id="28" name="Picture 27">
            <a:extLst>
              <a:ext uri="{FF2B5EF4-FFF2-40B4-BE49-F238E27FC236}">
                <a16:creationId xmlns:a16="http://schemas.microsoft.com/office/drawing/2014/main" id="{F3141177-2298-4A55-8E08-EA26820BF97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4372" y="3961724"/>
            <a:ext cx="504825" cy="438150"/>
          </a:xfrm>
          <a:prstGeom prst="rect">
            <a:avLst/>
          </a:prstGeom>
        </p:spPr>
      </p:pic>
      <p:pic>
        <p:nvPicPr>
          <p:cNvPr id="29" name="Picture 28" descr="Chart&#10;&#10;Description automatically generated">
            <a:extLst>
              <a:ext uri="{FF2B5EF4-FFF2-40B4-BE49-F238E27FC236}">
                <a16:creationId xmlns:a16="http://schemas.microsoft.com/office/drawing/2014/main" id="{5434AF76-9D4C-4CBC-9E86-61D2AD20355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84944" y="3927886"/>
            <a:ext cx="514350" cy="438150"/>
          </a:xfrm>
          <a:prstGeom prst="rect">
            <a:avLst/>
          </a:prstGeom>
        </p:spPr>
      </p:pic>
      <p:sp>
        <p:nvSpPr>
          <p:cNvPr id="30" name="Rectangle 29">
            <a:extLst>
              <a:ext uri="{FF2B5EF4-FFF2-40B4-BE49-F238E27FC236}">
                <a16:creationId xmlns:a16="http://schemas.microsoft.com/office/drawing/2014/main" id="{8E042CC2-3598-4001-9664-74EFEC92C9BB}"/>
              </a:ext>
            </a:extLst>
          </p:cNvPr>
          <p:cNvSpPr/>
          <p:nvPr/>
        </p:nvSpPr>
        <p:spPr>
          <a:xfrm>
            <a:off x="4584291" y="3946910"/>
            <a:ext cx="2532814" cy="369332"/>
          </a:xfrm>
          <a:prstGeom prst="rect">
            <a:avLst/>
          </a:prstGeom>
        </p:spPr>
        <p:txBody>
          <a:bodyPr wrap="square">
            <a:spAutoFit/>
          </a:bodyPr>
          <a:lstStyle/>
          <a:p>
            <a:r>
              <a:rPr lang="en-GB" dirty="0">
                <a:latin typeface="Segoe UI" panose="020B0502040204020203" pitchFamily="34" charset="0"/>
                <a:cs typeface="Segoe UI" panose="020B0502040204020203" pitchFamily="34" charset="0"/>
              </a:rPr>
              <a:t>Galliford Try</a:t>
            </a:r>
          </a:p>
        </p:txBody>
      </p:sp>
      <p:sp>
        <p:nvSpPr>
          <p:cNvPr id="31" name="Rectangle 30">
            <a:extLst>
              <a:ext uri="{FF2B5EF4-FFF2-40B4-BE49-F238E27FC236}">
                <a16:creationId xmlns:a16="http://schemas.microsoft.com/office/drawing/2014/main" id="{0C2A1702-9B1B-4FA4-A258-151C893907F5}"/>
              </a:ext>
            </a:extLst>
          </p:cNvPr>
          <p:cNvSpPr/>
          <p:nvPr/>
        </p:nvSpPr>
        <p:spPr>
          <a:xfrm>
            <a:off x="1342535" y="3937912"/>
            <a:ext cx="1814920" cy="369332"/>
          </a:xfrm>
          <a:prstGeom prst="rect">
            <a:avLst/>
          </a:prstGeom>
        </p:spPr>
        <p:txBody>
          <a:bodyPr wrap="none">
            <a:spAutoFit/>
          </a:bodyPr>
          <a:lstStyle/>
          <a:p>
            <a:r>
              <a:rPr lang="en-GB" dirty="0">
                <a:latin typeface="Segoe UI" panose="020B0502040204020203" pitchFamily="34" charset="0"/>
                <a:cs typeface="Segoe UI" panose="020B0502040204020203" pitchFamily="34" charset="0"/>
              </a:rPr>
              <a:t>C3 Construction</a:t>
            </a:r>
          </a:p>
        </p:txBody>
      </p:sp>
      <p:sp>
        <p:nvSpPr>
          <p:cNvPr id="32" name="Rectangle 31">
            <a:extLst>
              <a:ext uri="{FF2B5EF4-FFF2-40B4-BE49-F238E27FC236}">
                <a16:creationId xmlns:a16="http://schemas.microsoft.com/office/drawing/2014/main" id="{FA3185E5-FFFA-4046-AB76-87DA58E6ED2B}"/>
              </a:ext>
            </a:extLst>
          </p:cNvPr>
          <p:cNvSpPr/>
          <p:nvPr/>
        </p:nvSpPr>
        <p:spPr>
          <a:xfrm>
            <a:off x="1358061" y="3449777"/>
            <a:ext cx="2744990" cy="369332"/>
          </a:xfrm>
          <a:prstGeom prst="rect">
            <a:avLst/>
          </a:prstGeom>
        </p:spPr>
        <p:txBody>
          <a:bodyPr wrap="square">
            <a:spAutoFit/>
          </a:bodyPr>
          <a:lstStyle/>
          <a:p>
            <a:r>
              <a:rPr lang="en-GB" dirty="0" err="1">
                <a:latin typeface="Segoe UI" panose="020B0502040204020203" pitchFamily="34" charset="0"/>
                <a:cs typeface="Segoe UI" panose="020B0502040204020203" pitchFamily="34" charset="0"/>
              </a:rPr>
              <a:t>Winvic</a:t>
            </a:r>
            <a:endParaRPr lang="en-GB" dirty="0">
              <a:latin typeface="Segoe UI" panose="020B0502040204020203" pitchFamily="34" charset="0"/>
              <a:cs typeface="Segoe UI" panose="020B0502040204020203" pitchFamily="34" charset="0"/>
            </a:endParaRPr>
          </a:p>
        </p:txBody>
      </p:sp>
      <p:pic>
        <p:nvPicPr>
          <p:cNvPr id="33" name="Picture 32">
            <a:extLst>
              <a:ext uri="{FF2B5EF4-FFF2-40B4-BE49-F238E27FC236}">
                <a16:creationId xmlns:a16="http://schemas.microsoft.com/office/drawing/2014/main" id="{871EAFB2-3F05-4A1C-91A7-54A332B24A8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82985" y="3449968"/>
            <a:ext cx="504825" cy="438150"/>
          </a:xfrm>
          <a:prstGeom prst="rect">
            <a:avLst/>
          </a:prstGeom>
        </p:spPr>
      </p:pic>
      <p:pic>
        <p:nvPicPr>
          <p:cNvPr id="34" name="Picture 33" descr="Chart&#10;&#10;Description automatically generated">
            <a:extLst>
              <a:ext uri="{FF2B5EF4-FFF2-40B4-BE49-F238E27FC236}">
                <a16:creationId xmlns:a16="http://schemas.microsoft.com/office/drawing/2014/main" id="{B0293200-0C9C-4B76-8FFA-C9F40755FA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22173" y="3449968"/>
            <a:ext cx="514350" cy="438150"/>
          </a:xfrm>
          <a:prstGeom prst="rect">
            <a:avLst/>
          </a:prstGeom>
        </p:spPr>
      </p:pic>
      <p:sp>
        <p:nvSpPr>
          <p:cNvPr id="35" name="Rectangle 34">
            <a:extLst>
              <a:ext uri="{FF2B5EF4-FFF2-40B4-BE49-F238E27FC236}">
                <a16:creationId xmlns:a16="http://schemas.microsoft.com/office/drawing/2014/main" id="{5F20F333-67F8-46E9-8CCA-FA6D4B163AC8}"/>
              </a:ext>
            </a:extLst>
          </p:cNvPr>
          <p:cNvSpPr/>
          <p:nvPr/>
        </p:nvSpPr>
        <p:spPr>
          <a:xfrm>
            <a:off x="4584291" y="3449098"/>
            <a:ext cx="2574523" cy="369332"/>
          </a:xfrm>
          <a:prstGeom prst="rect">
            <a:avLst/>
          </a:prstGeom>
        </p:spPr>
        <p:txBody>
          <a:bodyPr wrap="square">
            <a:spAutoFit/>
          </a:bodyPr>
          <a:lstStyle/>
          <a:p>
            <a:r>
              <a:rPr lang="en-GB" dirty="0">
                <a:latin typeface="Segoe UI" panose="020B0502040204020203" pitchFamily="34" charset="0"/>
                <a:cs typeface="Segoe UI" panose="020B0502040204020203" pitchFamily="34" charset="0"/>
              </a:rPr>
              <a:t>Bowmer + Kirkland</a:t>
            </a:r>
          </a:p>
        </p:txBody>
      </p:sp>
      <p:sp>
        <p:nvSpPr>
          <p:cNvPr id="38" name="Rectangle 37">
            <a:extLst>
              <a:ext uri="{FF2B5EF4-FFF2-40B4-BE49-F238E27FC236}">
                <a16:creationId xmlns:a16="http://schemas.microsoft.com/office/drawing/2014/main" id="{5DC08E53-2FDB-4895-93BB-A61EB16CD85D}"/>
              </a:ext>
            </a:extLst>
          </p:cNvPr>
          <p:cNvSpPr/>
          <p:nvPr/>
        </p:nvSpPr>
        <p:spPr>
          <a:xfrm>
            <a:off x="7640054" y="3448419"/>
            <a:ext cx="2558997" cy="369332"/>
          </a:xfrm>
          <a:prstGeom prst="rect">
            <a:avLst/>
          </a:prstGeom>
        </p:spPr>
        <p:txBody>
          <a:bodyPr wrap="square">
            <a:spAutoFit/>
          </a:bodyPr>
          <a:lstStyle/>
          <a:p>
            <a:r>
              <a:rPr lang="en-GB" dirty="0">
                <a:latin typeface="Segoe UI" panose="020B0502040204020203" pitchFamily="34" charset="0"/>
                <a:cs typeface="Segoe UI" panose="020B0502040204020203" pitchFamily="34" charset="0"/>
              </a:rPr>
              <a:t>Pick Everard</a:t>
            </a:r>
          </a:p>
        </p:txBody>
      </p:sp>
      <p:pic>
        <p:nvPicPr>
          <p:cNvPr id="39" name="Picture 38" descr="A picture containing chart&#10;&#10;Description automatically generated">
            <a:extLst>
              <a:ext uri="{FF2B5EF4-FFF2-40B4-BE49-F238E27FC236}">
                <a16:creationId xmlns:a16="http://schemas.microsoft.com/office/drawing/2014/main" id="{C326007E-0745-4504-8D9A-ABF5E617798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1076" y="3442111"/>
            <a:ext cx="523875" cy="485775"/>
          </a:xfrm>
          <a:prstGeom prst="rect">
            <a:avLst/>
          </a:prstGeom>
        </p:spPr>
      </p:pic>
      <p:sp>
        <p:nvSpPr>
          <p:cNvPr id="25" name="Rectangle 24">
            <a:extLst>
              <a:ext uri="{FF2B5EF4-FFF2-40B4-BE49-F238E27FC236}">
                <a16:creationId xmlns:a16="http://schemas.microsoft.com/office/drawing/2014/main" id="{38DF5204-4223-43A5-A1A5-4021A422BDF1}"/>
              </a:ext>
            </a:extLst>
          </p:cNvPr>
          <p:cNvSpPr/>
          <p:nvPr/>
        </p:nvSpPr>
        <p:spPr>
          <a:xfrm>
            <a:off x="7640054" y="3919963"/>
            <a:ext cx="2752933" cy="369332"/>
          </a:xfrm>
          <a:prstGeom prst="rect">
            <a:avLst/>
          </a:prstGeom>
        </p:spPr>
        <p:txBody>
          <a:bodyPr wrap="none">
            <a:spAutoFit/>
          </a:bodyPr>
          <a:lstStyle/>
          <a:p>
            <a:r>
              <a:rPr lang="en-GB" dirty="0">
                <a:latin typeface="Segoe UI" panose="020B0502040204020203" pitchFamily="34" charset="0"/>
                <a:cs typeface="Segoe UI" panose="020B0502040204020203" pitchFamily="34" charset="0"/>
              </a:rPr>
              <a:t>Davidsons Developments</a:t>
            </a:r>
          </a:p>
        </p:txBody>
      </p:sp>
      <p:pic>
        <p:nvPicPr>
          <p:cNvPr id="36" name="Picture 35" descr="A picture containing chart&#10;&#10;Description automatically generated">
            <a:extLst>
              <a:ext uri="{FF2B5EF4-FFF2-40B4-BE49-F238E27FC236}">
                <a16:creationId xmlns:a16="http://schemas.microsoft.com/office/drawing/2014/main" id="{5A0C44C7-00E0-4C44-9A33-AC242D47BB0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24954" y="4884436"/>
            <a:ext cx="523875" cy="485775"/>
          </a:xfrm>
          <a:prstGeom prst="rect">
            <a:avLst/>
          </a:prstGeom>
        </p:spPr>
      </p:pic>
      <p:pic>
        <p:nvPicPr>
          <p:cNvPr id="37" name="Picture 36">
            <a:extLst>
              <a:ext uri="{FF2B5EF4-FFF2-40B4-BE49-F238E27FC236}">
                <a16:creationId xmlns:a16="http://schemas.microsoft.com/office/drawing/2014/main" id="{10877AFF-E1A3-49F1-BD11-FEA5CDCEBC3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5311" y="4908248"/>
            <a:ext cx="504825" cy="438150"/>
          </a:xfrm>
          <a:prstGeom prst="rect">
            <a:avLst/>
          </a:prstGeom>
        </p:spPr>
      </p:pic>
      <p:pic>
        <p:nvPicPr>
          <p:cNvPr id="40" name="Picture 39" descr="Chart&#10;&#10;Description automatically generated">
            <a:extLst>
              <a:ext uri="{FF2B5EF4-FFF2-40B4-BE49-F238E27FC236}">
                <a16:creationId xmlns:a16="http://schemas.microsoft.com/office/drawing/2014/main" id="{1F2D94DA-2F25-41EB-B146-5D647F02E69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92707" y="4894882"/>
            <a:ext cx="514350" cy="438150"/>
          </a:xfrm>
          <a:prstGeom prst="rect">
            <a:avLst/>
          </a:prstGeom>
        </p:spPr>
      </p:pic>
      <p:sp>
        <p:nvSpPr>
          <p:cNvPr id="41" name="Rectangle 40">
            <a:extLst>
              <a:ext uri="{FF2B5EF4-FFF2-40B4-BE49-F238E27FC236}">
                <a16:creationId xmlns:a16="http://schemas.microsoft.com/office/drawing/2014/main" id="{10DF4F50-E0B2-4992-B109-A640612AC65A}"/>
              </a:ext>
            </a:extLst>
          </p:cNvPr>
          <p:cNvSpPr/>
          <p:nvPr/>
        </p:nvSpPr>
        <p:spPr>
          <a:xfrm>
            <a:off x="4592054" y="4893434"/>
            <a:ext cx="2532814" cy="369332"/>
          </a:xfrm>
          <a:prstGeom prst="rect">
            <a:avLst/>
          </a:prstGeom>
        </p:spPr>
        <p:txBody>
          <a:bodyPr wrap="square">
            <a:spAutoFit/>
          </a:bodyPr>
          <a:lstStyle/>
          <a:p>
            <a:r>
              <a:rPr lang="en-GB" dirty="0">
                <a:latin typeface="Segoe UI" panose="020B0502040204020203" pitchFamily="34" charset="0"/>
                <a:cs typeface="Segoe UI" panose="020B0502040204020203" pitchFamily="34" charset="0"/>
              </a:rPr>
              <a:t>RG+P</a:t>
            </a:r>
          </a:p>
        </p:txBody>
      </p:sp>
      <p:sp>
        <p:nvSpPr>
          <p:cNvPr id="42" name="Rectangle 41">
            <a:extLst>
              <a:ext uri="{FF2B5EF4-FFF2-40B4-BE49-F238E27FC236}">
                <a16:creationId xmlns:a16="http://schemas.microsoft.com/office/drawing/2014/main" id="{AC8AA6F8-C370-4BC8-89F4-912EF88533D9}"/>
              </a:ext>
            </a:extLst>
          </p:cNvPr>
          <p:cNvSpPr/>
          <p:nvPr/>
        </p:nvSpPr>
        <p:spPr>
          <a:xfrm>
            <a:off x="1350298" y="4884436"/>
            <a:ext cx="2223686" cy="369332"/>
          </a:xfrm>
          <a:prstGeom prst="rect">
            <a:avLst/>
          </a:prstGeom>
        </p:spPr>
        <p:txBody>
          <a:bodyPr wrap="none">
            <a:spAutoFit/>
          </a:bodyPr>
          <a:lstStyle/>
          <a:p>
            <a:r>
              <a:rPr lang="en-GB" dirty="0">
                <a:latin typeface="Segoe UI" panose="020B0502040204020203" pitchFamily="34" charset="0"/>
                <a:cs typeface="Segoe UI" panose="020B0502040204020203" pitchFamily="34" charset="0"/>
              </a:rPr>
              <a:t>CR Civil Engineering</a:t>
            </a:r>
            <a:endParaRPr lang="en-GB" dirty="0"/>
          </a:p>
        </p:txBody>
      </p:sp>
      <p:sp>
        <p:nvSpPr>
          <p:cNvPr id="43" name="Rectangle 42">
            <a:extLst>
              <a:ext uri="{FF2B5EF4-FFF2-40B4-BE49-F238E27FC236}">
                <a16:creationId xmlns:a16="http://schemas.microsoft.com/office/drawing/2014/main" id="{4CA48147-085E-4DCD-80D4-737E1C363B08}"/>
              </a:ext>
            </a:extLst>
          </p:cNvPr>
          <p:cNvSpPr/>
          <p:nvPr/>
        </p:nvSpPr>
        <p:spPr>
          <a:xfrm>
            <a:off x="1365824" y="4396301"/>
            <a:ext cx="2661970" cy="369332"/>
          </a:xfrm>
          <a:prstGeom prst="rect">
            <a:avLst/>
          </a:prstGeom>
        </p:spPr>
        <p:txBody>
          <a:bodyPr wrap="square">
            <a:spAutoFit/>
          </a:bodyPr>
          <a:lstStyle/>
          <a:p>
            <a:r>
              <a:rPr lang="en-GB" dirty="0">
                <a:latin typeface="Segoe UI" panose="020B0502040204020203" pitchFamily="34" charset="0"/>
                <a:cs typeface="Segoe UI" panose="020B0502040204020203" pitchFamily="34" charset="0"/>
              </a:rPr>
              <a:t>Blueprint Interiors</a:t>
            </a:r>
          </a:p>
        </p:txBody>
      </p:sp>
      <p:pic>
        <p:nvPicPr>
          <p:cNvPr id="44" name="Picture 43">
            <a:extLst>
              <a:ext uri="{FF2B5EF4-FFF2-40B4-BE49-F238E27FC236}">
                <a16:creationId xmlns:a16="http://schemas.microsoft.com/office/drawing/2014/main" id="{E2701F2C-395A-422D-AF8C-1D4D7283E07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90748" y="4396492"/>
            <a:ext cx="504825" cy="438150"/>
          </a:xfrm>
          <a:prstGeom prst="rect">
            <a:avLst/>
          </a:prstGeom>
        </p:spPr>
      </p:pic>
      <p:pic>
        <p:nvPicPr>
          <p:cNvPr id="45" name="Picture 44" descr="Chart&#10;&#10;Description automatically generated">
            <a:extLst>
              <a:ext uri="{FF2B5EF4-FFF2-40B4-BE49-F238E27FC236}">
                <a16:creationId xmlns:a16="http://schemas.microsoft.com/office/drawing/2014/main" id="{FCD6835E-1D85-4B85-B1BE-09BA1C1DB63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23112" y="4437436"/>
            <a:ext cx="514350" cy="438150"/>
          </a:xfrm>
          <a:prstGeom prst="rect">
            <a:avLst/>
          </a:prstGeom>
        </p:spPr>
      </p:pic>
      <p:sp>
        <p:nvSpPr>
          <p:cNvPr id="46" name="Rectangle 45">
            <a:extLst>
              <a:ext uri="{FF2B5EF4-FFF2-40B4-BE49-F238E27FC236}">
                <a16:creationId xmlns:a16="http://schemas.microsoft.com/office/drawing/2014/main" id="{96C3B74A-5778-47EB-B4B1-2E1D6D74FECC}"/>
              </a:ext>
            </a:extLst>
          </p:cNvPr>
          <p:cNvSpPr/>
          <p:nvPr/>
        </p:nvSpPr>
        <p:spPr>
          <a:xfrm>
            <a:off x="4592054" y="4395622"/>
            <a:ext cx="2525051" cy="369332"/>
          </a:xfrm>
          <a:prstGeom prst="rect">
            <a:avLst/>
          </a:prstGeom>
        </p:spPr>
        <p:txBody>
          <a:bodyPr wrap="square">
            <a:spAutoFit/>
          </a:bodyPr>
          <a:lstStyle/>
          <a:p>
            <a:r>
              <a:rPr lang="en-GB" dirty="0">
                <a:latin typeface="Segoe UI" panose="020B0502040204020203" pitchFamily="34" charset="0"/>
                <a:cs typeface="Segoe UI" panose="020B0502040204020203" pitchFamily="34" charset="0"/>
              </a:rPr>
              <a:t>William Davis</a:t>
            </a:r>
          </a:p>
        </p:txBody>
      </p:sp>
      <p:sp>
        <p:nvSpPr>
          <p:cNvPr id="47" name="Rectangle 46">
            <a:extLst>
              <a:ext uri="{FF2B5EF4-FFF2-40B4-BE49-F238E27FC236}">
                <a16:creationId xmlns:a16="http://schemas.microsoft.com/office/drawing/2014/main" id="{94105958-126F-4E86-A1D1-268E8664D5F1}"/>
              </a:ext>
            </a:extLst>
          </p:cNvPr>
          <p:cNvSpPr/>
          <p:nvPr/>
        </p:nvSpPr>
        <p:spPr>
          <a:xfrm>
            <a:off x="7647817" y="4394943"/>
            <a:ext cx="2558997" cy="369332"/>
          </a:xfrm>
          <a:prstGeom prst="rect">
            <a:avLst/>
          </a:prstGeom>
        </p:spPr>
        <p:txBody>
          <a:bodyPr wrap="square">
            <a:spAutoFit/>
          </a:bodyPr>
          <a:lstStyle/>
          <a:p>
            <a:r>
              <a:rPr lang="en-GB" dirty="0">
                <a:latin typeface="Segoe UI" panose="020B0502040204020203" pitchFamily="34" charset="0"/>
                <a:cs typeface="Segoe UI" panose="020B0502040204020203" pitchFamily="34" charset="0"/>
              </a:rPr>
              <a:t>Wilson Bowden</a:t>
            </a:r>
          </a:p>
        </p:txBody>
      </p:sp>
      <p:pic>
        <p:nvPicPr>
          <p:cNvPr id="48" name="Picture 47" descr="A picture containing chart&#10;&#10;Description automatically generated">
            <a:extLst>
              <a:ext uri="{FF2B5EF4-FFF2-40B4-BE49-F238E27FC236}">
                <a16:creationId xmlns:a16="http://schemas.microsoft.com/office/drawing/2014/main" id="{1CCA0FC2-F4D6-4471-BA36-BC8C0CB7E9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2015" y="4388635"/>
            <a:ext cx="523875" cy="485775"/>
          </a:xfrm>
          <a:prstGeom prst="rect">
            <a:avLst/>
          </a:prstGeom>
        </p:spPr>
      </p:pic>
      <p:sp>
        <p:nvSpPr>
          <p:cNvPr id="49" name="Rectangle 48">
            <a:extLst>
              <a:ext uri="{FF2B5EF4-FFF2-40B4-BE49-F238E27FC236}">
                <a16:creationId xmlns:a16="http://schemas.microsoft.com/office/drawing/2014/main" id="{264314E1-644D-4BBB-B37C-1EEF50486F88}"/>
              </a:ext>
            </a:extLst>
          </p:cNvPr>
          <p:cNvSpPr/>
          <p:nvPr/>
        </p:nvSpPr>
        <p:spPr>
          <a:xfrm>
            <a:off x="7647817" y="4866487"/>
            <a:ext cx="1067921" cy="369332"/>
          </a:xfrm>
          <a:prstGeom prst="rect">
            <a:avLst/>
          </a:prstGeom>
        </p:spPr>
        <p:txBody>
          <a:bodyPr wrap="none">
            <a:spAutoFit/>
          </a:bodyPr>
          <a:lstStyle/>
          <a:p>
            <a:r>
              <a:rPr lang="en-GB" dirty="0">
                <a:latin typeface="Segoe UI" panose="020B0502040204020203" pitchFamily="34" charset="0"/>
                <a:cs typeface="Segoe UI" panose="020B0502040204020203" pitchFamily="34" charset="0"/>
              </a:rPr>
              <a:t>EE Smith</a:t>
            </a:r>
          </a:p>
        </p:txBody>
      </p:sp>
      <p:pic>
        <p:nvPicPr>
          <p:cNvPr id="50" name="Picture 49" descr="A picture containing chart&#10;&#10;Description automatically generated">
            <a:extLst>
              <a:ext uri="{FF2B5EF4-FFF2-40B4-BE49-F238E27FC236}">
                <a16:creationId xmlns:a16="http://schemas.microsoft.com/office/drawing/2014/main" id="{0494D847-B0EE-4282-A811-D7E61C66C60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25893" y="5831885"/>
            <a:ext cx="523875" cy="485775"/>
          </a:xfrm>
          <a:prstGeom prst="rect">
            <a:avLst/>
          </a:prstGeom>
        </p:spPr>
      </p:pic>
      <p:pic>
        <p:nvPicPr>
          <p:cNvPr id="51" name="Picture 50">
            <a:extLst>
              <a:ext uri="{FF2B5EF4-FFF2-40B4-BE49-F238E27FC236}">
                <a16:creationId xmlns:a16="http://schemas.microsoft.com/office/drawing/2014/main" id="{E7C26058-767F-4B4B-8710-AD578D989F6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3074" y="5903465"/>
            <a:ext cx="504825" cy="438150"/>
          </a:xfrm>
          <a:prstGeom prst="rect">
            <a:avLst/>
          </a:prstGeom>
        </p:spPr>
      </p:pic>
      <p:pic>
        <p:nvPicPr>
          <p:cNvPr id="52" name="Picture 51" descr="Chart&#10;&#10;Description automatically generated">
            <a:extLst>
              <a:ext uri="{FF2B5EF4-FFF2-40B4-BE49-F238E27FC236}">
                <a16:creationId xmlns:a16="http://schemas.microsoft.com/office/drawing/2014/main" id="{1403D930-E186-429D-938D-39ACE7F4C90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93646" y="5869627"/>
            <a:ext cx="514350" cy="438150"/>
          </a:xfrm>
          <a:prstGeom prst="rect">
            <a:avLst/>
          </a:prstGeom>
        </p:spPr>
      </p:pic>
      <p:sp>
        <p:nvSpPr>
          <p:cNvPr id="53" name="Rectangle 52">
            <a:extLst>
              <a:ext uri="{FF2B5EF4-FFF2-40B4-BE49-F238E27FC236}">
                <a16:creationId xmlns:a16="http://schemas.microsoft.com/office/drawing/2014/main" id="{C87824F2-1117-4C9E-8269-22BB507D24BF}"/>
              </a:ext>
            </a:extLst>
          </p:cNvPr>
          <p:cNvSpPr/>
          <p:nvPr/>
        </p:nvSpPr>
        <p:spPr>
          <a:xfrm>
            <a:off x="4599817" y="5888651"/>
            <a:ext cx="2532814" cy="369332"/>
          </a:xfrm>
          <a:prstGeom prst="rect">
            <a:avLst/>
          </a:prstGeom>
        </p:spPr>
        <p:txBody>
          <a:bodyPr wrap="square">
            <a:spAutoFit/>
          </a:bodyPr>
          <a:lstStyle/>
          <a:p>
            <a:r>
              <a:rPr lang="en-GB" dirty="0">
                <a:latin typeface="Segoe UI" panose="020B0502040204020203" pitchFamily="34" charset="0"/>
                <a:cs typeface="Segoe UI" panose="020B0502040204020203" pitchFamily="34" charset="0"/>
              </a:rPr>
              <a:t>Bloor Homes</a:t>
            </a:r>
          </a:p>
        </p:txBody>
      </p:sp>
      <p:sp>
        <p:nvSpPr>
          <p:cNvPr id="54" name="Rectangle 53">
            <a:extLst>
              <a:ext uri="{FF2B5EF4-FFF2-40B4-BE49-F238E27FC236}">
                <a16:creationId xmlns:a16="http://schemas.microsoft.com/office/drawing/2014/main" id="{B316DA0D-2D04-41EE-8C8B-19001A664541}"/>
              </a:ext>
            </a:extLst>
          </p:cNvPr>
          <p:cNvSpPr/>
          <p:nvPr/>
        </p:nvSpPr>
        <p:spPr>
          <a:xfrm>
            <a:off x="1358061" y="5879653"/>
            <a:ext cx="1200970" cy="369332"/>
          </a:xfrm>
          <a:prstGeom prst="rect">
            <a:avLst/>
          </a:prstGeom>
        </p:spPr>
        <p:txBody>
          <a:bodyPr wrap="none">
            <a:spAutoFit/>
          </a:bodyPr>
          <a:lstStyle/>
          <a:p>
            <a:r>
              <a:rPr lang="en-GB" dirty="0">
                <a:latin typeface="Segoe UI" panose="020B0502040204020203" pitchFamily="34" charset="0"/>
                <a:cs typeface="Segoe UI" panose="020B0502040204020203" pitchFamily="34" charset="0"/>
              </a:rPr>
              <a:t>JH Hallam</a:t>
            </a:r>
          </a:p>
        </p:txBody>
      </p:sp>
      <p:sp>
        <p:nvSpPr>
          <p:cNvPr id="55" name="Rectangle 54">
            <a:extLst>
              <a:ext uri="{FF2B5EF4-FFF2-40B4-BE49-F238E27FC236}">
                <a16:creationId xmlns:a16="http://schemas.microsoft.com/office/drawing/2014/main" id="{6F195EFC-E461-47FD-BD05-DEF0906DCDC6}"/>
              </a:ext>
            </a:extLst>
          </p:cNvPr>
          <p:cNvSpPr/>
          <p:nvPr/>
        </p:nvSpPr>
        <p:spPr>
          <a:xfrm>
            <a:off x="1373587" y="5391518"/>
            <a:ext cx="2677724" cy="369332"/>
          </a:xfrm>
          <a:prstGeom prst="rect">
            <a:avLst/>
          </a:prstGeom>
        </p:spPr>
        <p:txBody>
          <a:bodyPr wrap="square">
            <a:spAutoFit/>
          </a:bodyPr>
          <a:lstStyle/>
          <a:p>
            <a:r>
              <a:rPr lang="en-GB" dirty="0" err="1">
                <a:latin typeface="Segoe UI" panose="020B0502040204020203" pitchFamily="34" charset="0"/>
                <a:cs typeface="Segoe UI" panose="020B0502040204020203" pitchFamily="34" charset="0"/>
              </a:rPr>
              <a:t>Westleigh</a:t>
            </a:r>
            <a:endParaRPr lang="en-GB" dirty="0">
              <a:latin typeface="Segoe UI" panose="020B0502040204020203" pitchFamily="34" charset="0"/>
              <a:cs typeface="Segoe UI" panose="020B0502040204020203" pitchFamily="34" charset="0"/>
            </a:endParaRPr>
          </a:p>
        </p:txBody>
      </p:sp>
      <p:pic>
        <p:nvPicPr>
          <p:cNvPr id="56" name="Picture 55">
            <a:extLst>
              <a:ext uri="{FF2B5EF4-FFF2-40B4-BE49-F238E27FC236}">
                <a16:creationId xmlns:a16="http://schemas.microsoft.com/office/drawing/2014/main" id="{82CB5874-4810-4414-B27F-23F71714D74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91687" y="5391709"/>
            <a:ext cx="504825" cy="438150"/>
          </a:xfrm>
          <a:prstGeom prst="rect">
            <a:avLst/>
          </a:prstGeom>
        </p:spPr>
      </p:pic>
      <p:pic>
        <p:nvPicPr>
          <p:cNvPr id="57" name="Picture 56" descr="Chart&#10;&#10;Description automatically generated">
            <a:extLst>
              <a:ext uri="{FF2B5EF4-FFF2-40B4-BE49-F238E27FC236}">
                <a16:creationId xmlns:a16="http://schemas.microsoft.com/office/drawing/2014/main" id="{481E00CA-B7A6-4FDB-AD72-FB61F3389BD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30875" y="5391709"/>
            <a:ext cx="514350" cy="438150"/>
          </a:xfrm>
          <a:prstGeom prst="rect">
            <a:avLst/>
          </a:prstGeom>
        </p:spPr>
      </p:pic>
      <p:sp>
        <p:nvSpPr>
          <p:cNvPr id="58" name="Rectangle 57">
            <a:extLst>
              <a:ext uri="{FF2B5EF4-FFF2-40B4-BE49-F238E27FC236}">
                <a16:creationId xmlns:a16="http://schemas.microsoft.com/office/drawing/2014/main" id="{EA7C82E1-F8B0-4306-90AC-F0DC1B25051F}"/>
              </a:ext>
            </a:extLst>
          </p:cNvPr>
          <p:cNvSpPr/>
          <p:nvPr/>
        </p:nvSpPr>
        <p:spPr>
          <a:xfrm>
            <a:off x="4599817" y="5390839"/>
            <a:ext cx="2329220" cy="369332"/>
          </a:xfrm>
          <a:prstGeom prst="rect">
            <a:avLst/>
          </a:prstGeom>
        </p:spPr>
        <p:txBody>
          <a:bodyPr wrap="square">
            <a:spAutoFit/>
          </a:bodyPr>
          <a:lstStyle/>
          <a:p>
            <a:r>
              <a:rPr lang="en-GB" dirty="0">
                <a:latin typeface="Segoe UI" panose="020B0502040204020203" pitchFamily="34" charset="0"/>
                <a:cs typeface="Segoe UI" panose="020B0502040204020203" pitchFamily="34" charset="0"/>
              </a:rPr>
              <a:t>Thomson Hayes</a:t>
            </a:r>
          </a:p>
        </p:txBody>
      </p:sp>
      <p:sp>
        <p:nvSpPr>
          <p:cNvPr id="59" name="Rectangle 58">
            <a:extLst>
              <a:ext uri="{FF2B5EF4-FFF2-40B4-BE49-F238E27FC236}">
                <a16:creationId xmlns:a16="http://schemas.microsoft.com/office/drawing/2014/main" id="{0745FCE1-299A-437B-B8B6-D6D2A7E9C19D}"/>
              </a:ext>
            </a:extLst>
          </p:cNvPr>
          <p:cNvSpPr/>
          <p:nvPr/>
        </p:nvSpPr>
        <p:spPr>
          <a:xfrm>
            <a:off x="7655580" y="5390160"/>
            <a:ext cx="2558997" cy="369332"/>
          </a:xfrm>
          <a:prstGeom prst="rect">
            <a:avLst/>
          </a:prstGeom>
        </p:spPr>
        <p:txBody>
          <a:bodyPr wrap="square">
            <a:spAutoFit/>
          </a:bodyPr>
          <a:lstStyle/>
          <a:p>
            <a:r>
              <a:rPr lang="en-GB" dirty="0">
                <a:latin typeface="Segoe UI" panose="020B0502040204020203" pitchFamily="34" charset="0"/>
                <a:cs typeface="Segoe UI" panose="020B0502040204020203" pitchFamily="34" charset="0"/>
              </a:rPr>
              <a:t>RTS Contracts</a:t>
            </a:r>
          </a:p>
        </p:txBody>
      </p:sp>
      <p:pic>
        <p:nvPicPr>
          <p:cNvPr id="60" name="Picture 59" descr="A picture containing chart&#10;&#10;Description automatically generated">
            <a:extLst>
              <a:ext uri="{FF2B5EF4-FFF2-40B4-BE49-F238E27FC236}">
                <a16:creationId xmlns:a16="http://schemas.microsoft.com/office/drawing/2014/main" id="{F7C53C20-5678-4BB6-971D-178921E165F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2954" y="5383852"/>
            <a:ext cx="523875" cy="485775"/>
          </a:xfrm>
          <a:prstGeom prst="rect">
            <a:avLst/>
          </a:prstGeom>
        </p:spPr>
      </p:pic>
      <p:sp>
        <p:nvSpPr>
          <p:cNvPr id="61" name="Rectangle 60">
            <a:extLst>
              <a:ext uri="{FF2B5EF4-FFF2-40B4-BE49-F238E27FC236}">
                <a16:creationId xmlns:a16="http://schemas.microsoft.com/office/drawing/2014/main" id="{EA6A00A3-8F48-45EF-8699-5D339FFB6E1B}"/>
              </a:ext>
            </a:extLst>
          </p:cNvPr>
          <p:cNvSpPr/>
          <p:nvPr/>
        </p:nvSpPr>
        <p:spPr>
          <a:xfrm>
            <a:off x="7640054" y="6332988"/>
            <a:ext cx="3203313" cy="369332"/>
          </a:xfrm>
          <a:prstGeom prst="rect">
            <a:avLst/>
          </a:prstGeom>
        </p:spPr>
        <p:txBody>
          <a:bodyPr wrap="none">
            <a:spAutoFit/>
          </a:bodyPr>
          <a:lstStyle/>
          <a:p>
            <a:r>
              <a:rPr lang="en-GB" dirty="0">
                <a:latin typeface="Segoe UI" panose="020B0502040204020203" pitchFamily="34" charset="0"/>
                <a:cs typeface="Segoe UI" panose="020B0502040204020203" pitchFamily="34" charset="0"/>
              </a:rPr>
              <a:t>East Midlands Housing Group</a:t>
            </a:r>
          </a:p>
        </p:txBody>
      </p:sp>
      <p:sp>
        <p:nvSpPr>
          <p:cNvPr id="62" name="Rectangle 61">
            <a:extLst>
              <a:ext uri="{FF2B5EF4-FFF2-40B4-BE49-F238E27FC236}">
                <a16:creationId xmlns:a16="http://schemas.microsoft.com/office/drawing/2014/main" id="{08C98B21-FF34-47FC-B06D-17E705C8D64D}"/>
              </a:ext>
            </a:extLst>
          </p:cNvPr>
          <p:cNvSpPr/>
          <p:nvPr/>
        </p:nvSpPr>
        <p:spPr>
          <a:xfrm>
            <a:off x="1368334" y="6341615"/>
            <a:ext cx="2693478" cy="369332"/>
          </a:xfrm>
          <a:prstGeom prst="rect">
            <a:avLst/>
          </a:prstGeom>
        </p:spPr>
        <p:txBody>
          <a:bodyPr wrap="square">
            <a:spAutoFit/>
          </a:bodyPr>
          <a:lstStyle/>
          <a:p>
            <a:r>
              <a:rPr lang="en-GB" dirty="0">
                <a:latin typeface="Segoe UI" panose="020B0502040204020203" pitchFamily="34" charset="0"/>
                <a:cs typeface="Segoe UI" panose="020B0502040204020203" pitchFamily="34" charset="0"/>
              </a:rPr>
              <a:t>Wates</a:t>
            </a:r>
          </a:p>
        </p:txBody>
      </p:sp>
      <p:pic>
        <p:nvPicPr>
          <p:cNvPr id="64" name="Picture 63" descr="A picture containing chart&#10;&#10;Description automatically generated">
            <a:extLst>
              <a:ext uri="{FF2B5EF4-FFF2-40B4-BE49-F238E27FC236}">
                <a16:creationId xmlns:a16="http://schemas.microsoft.com/office/drawing/2014/main" id="{038BDC15-CEB9-4EC4-8845-E702D0D8390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3074" y="6327834"/>
            <a:ext cx="523875" cy="485775"/>
          </a:xfrm>
          <a:prstGeom prst="rect">
            <a:avLst/>
          </a:prstGeom>
        </p:spPr>
      </p:pic>
      <p:pic>
        <p:nvPicPr>
          <p:cNvPr id="65" name="Picture 64" descr="Chart&#10;&#10;Description automatically generated">
            <a:extLst>
              <a:ext uri="{FF2B5EF4-FFF2-40B4-BE49-F238E27FC236}">
                <a16:creationId xmlns:a16="http://schemas.microsoft.com/office/drawing/2014/main" id="{0FDDA7B6-0647-4271-9165-D06647C8D7A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10367" y="6357703"/>
            <a:ext cx="514350" cy="438150"/>
          </a:xfrm>
          <a:prstGeom prst="rect">
            <a:avLst/>
          </a:prstGeom>
        </p:spPr>
      </p:pic>
      <p:pic>
        <p:nvPicPr>
          <p:cNvPr id="68" name="Picture 67">
            <a:extLst>
              <a:ext uri="{FF2B5EF4-FFF2-40B4-BE49-F238E27FC236}">
                <a16:creationId xmlns:a16="http://schemas.microsoft.com/office/drawing/2014/main" id="{94EE71AF-E765-4230-A09F-ACFFD48C57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82984" y="6294513"/>
            <a:ext cx="504825" cy="438150"/>
          </a:xfrm>
          <a:prstGeom prst="rect">
            <a:avLst/>
          </a:prstGeom>
        </p:spPr>
      </p:pic>
      <p:sp>
        <p:nvSpPr>
          <p:cNvPr id="69" name="Rectangle 68">
            <a:extLst>
              <a:ext uri="{FF2B5EF4-FFF2-40B4-BE49-F238E27FC236}">
                <a16:creationId xmlns:a16="http://schemas.microsoft.com/office/drawing/2014/main" id="{FE3AC4F6-486B-4754-A3EF-02326A7816DD}"/>
              </a:ext>
            </a:extLst>
          </p:cNvPr>
          <p:cNvSpPr/>
          <p:nvPr/>
        </p:nvSpPr>
        <p:spPr>
          <a:xfrm>
            <a:off x="4584291" y="6366454"/>
            <a:ext cx="2532814" cy="369332"/>
          </a:xfrm>
          <a:prstGeom prst="rect">
            <a:avLst/>
          </a:prstGeom>
        </p:spPr>
        <p:txBody>
          <a:bodyPr wrap="square">
            <a:spAutoFit/>
          </a:bodyPr>
          <a:lstStyle/>
          <a:p>
            <a:r>
              <a:rPr lang="en-GB" dirty="0" err="1">
                <a:latin typeface="Segoe UI" panose="020B0502040204020203" pitchFamily="34" charset="0"/>
                <a:cs typeface="Segoe UI" panose="020B0502040204020203" pitchFamily="34" charset="0"/>
              </a:rPr>
              <a:t>Jelson</a:t>
            </a:r>
            <a:r>
              <a:rPr lang="en-GB" dirty="0">
                <a:latin typeface="Segoe UI" panose="020B0502040204020203" pitchFamily="34" charset="0"/>
                <a:cs typeface="Segoe UI" panose="020B0502040204020203" pitchFamily="34" charset="0"/>
              </a:rPr>
              <a:t> Holdings</a:t>
            </a:r>
          </a:p>
        </p:txBody>
      </p:sp>
      <p:sp>
        <p:nvSpPr>
          <p:cNvPr id="70" name="Rectangle 69">
            <a:extLst>
              <a:ext uri="{FF2B5EF4-FFF2-40B4-BE49-F238E27FC236}">
                <a16:creationId xmlns:a16="http://schemas.microsoft.com/office/drawing/2014/main" id="{7E77D15B-5315-4BEA-AAFA-FD7E1ACDCDE4}"/>
              </a:ext>
            </a:extLst>
          </p:cNvPr>
          <p:cNvSpPr/>
          <p:nvPr/>
        </p:nvSpPr>
        <p:spPr>
          <a:xfrm>
            <a:off x="7647817" y="5869570"/>
            <a:ext cx="2532814" cy="369332"/>
          </a:xfrm>
          <a:prstGeom prst="rect">
            <a:avLst/>
          </a:prstGeom>
        </p:spPr>
        <p:txBody>
          <a:bodyPr wrap="square">
            <a:spAutoFit/>
          </a:bodyPr>
          <a:lstStyle/>
          <a:p>
            <a:r>
              <a:rPr lang="en-GB" dirty="0">
                <a:latin typeface="Segoe UI" panose="020B0502040204020203" pitchFamily="34" charset="0"/>
                <a:cs typeface="Segoe UI" panose="020B0502040204020203" pitchFamily="34" charset="0"/>
              </a:rPr>
              <a:t>Barratt Developments</a:t>
            </a:r>
          </a:p>
        </p:txBody>
      </p:sp>
      <p:pic>
        <p:nvPicPr>
          <p:cNvPr id="63" name="Picture 62" descr="A picture containing text, clipart&#10;&#10;Description automatically generated">
            <a:extLst>
              <a:ext uri="{FF2B5EF4-FFF2-40B4-BE49-F238E27FC236}">
                <a16:creationId xmlns:a16="http://schemas.microsoft.com/office/drawing/2014/main" id="{E3FF7BDB-8AF1-4F7D-80A1-62BEB2EC249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32625" y="278326"/>
            <a:ext cx="2044122" cy="828262"/>
          </a:xfrm>
          <a:prstGeom prst="rect">
            <a:avLst/>
          </a:prstGeom>
        </p:spPr>
      </p:pic>
      <p:pic>
        <p:nvPicPr>
          <p:cNvPr id="66" name="Picture 65" descr="Logo&#10;&#10;Description automatically generated">
            <a:extLst>
              <a:ext uri="{FF2B5EF4-FFF2-40B4-BE49-F238E27FC236}">
                <a16:creationId xmlns:a16="http://schemas.microsoft.com/office/drawing/2014/main" id="{0E6A7307-68A7-44A7-8FDD-5C513B4341B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153614" y="99453"/>
            <a:ext cx="1563758" cy="1186008"/>
          </a:xfrm>
          <a:prstGeom prst="rect">
            <a:avLst/>
          </a:prstGeom>
        </p:spPr>
      </p:pic>
      <p:pic>
        <p:nvPicPr>
          <p:cNvPr id="67" name="Picture 66" descr="A picture containing chart&#10;&#10;Description automatically generated">
            <a:extLst>
              <a:ext uri="{FF2B5EF4-FFF2-40B4-BE49-F238E27FC236}">
                <a16:creationId xmlns:a16="http://schemas.microsoft.com/office/drawing/2014/main" id="{D43F5479-C0FC-4BDE-B646-501B4F7ED81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778255" y="99453"/>
            <a:ext cx="1160106" cy="1190866"/>
          </a:xfrm>
          <a:prstGeom prst="rect">
            <a:avLst/>
          </a:prstGeom>
        </p:spPr>
      </p:pic>
    </p:spTree>
    <p:extLst>
      <p:ext uri="{BB962C8B-B14F-4D97-AF65-F5344CB8AC3E}">
        <p14:creationId xmlns:p14="http://schemas.microsoft.com/office/powerpoint/2010/main" val="4895106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A21EB540-4960-465C-8B97-B7F18A9A5902}"/>
              </a:ext>
            </a:extLst>
          </p:cNvPr>
          <p:cNvSpPr/>
          <p:nvPr/>
        </p:nvSpPr>
        <p:spPr>
          <a:xfrm rot="10800000">
            <a:off x="9822758" y="-14128"/>
            <a:ext cx="2369239" cy="6872127"/>
          </a:xfrm>
          <a:prstGeom prst="rect">
            <a:avLst/>
          </a:prstGeom>
          <a:solidFill>
            <a:srgbClr val="1BA9E1"/>
          </a:solidFill>
          <a:ln>
            <a:solidFill>
              <a:srgbClr val="1BA9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E164B49D-1198-4BE0-A72A-B0FF89A6F080}"/>
              </a:ext>
            </a:extLst>
          </p:cNvPr>
          <p:cNvSpPr/>
          <p:nvPr/>
        </p:nvSpPr>
        <p:spPr>
          <a:xfrm>
            <a:off x="8484705" y="2347291"/>
            <a:ext cx="2160104" cy="2163418"/>
          </a:xfrm>
          <a:prstGeom prst="ellipse">
            <a:avLst/>
          </a:prstGeom>
          <a:solidFill>
            <a:srgbClr val="81D3F0"/>
          </a:solidFill>
          <a:ln>
            <a:solidFill>
              <a:srgbClr val="81D3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598209" y="447502"/>
            <a:ext cx="11353800" cy="1325563"/>
          </a:xfrm>
        </p:spPr>
        <p:txBody>
          <a:bodyPr/>
          <a:lstStyle/>
          <a:p>
            <a:r>
              <a:rPr lang="en-GB" dirty="0">
                <a:latin typeface="Segoe UI" panose="020B0502040204020203" pitchFamily="34" charset="0"/>
                <a:cs typeface="Segoe UI" panose="020B0502040204020203" pitchFamily="34" charset="0"/>
              </a:rPr>
              <a:t>Why is the Construction industry </a:t>
            </a:r>
            <a:br>
              <a:rPr lang="en-GB" dirty="0">
                <a:latin typeface="Segoe UI" panose="020B0502040204020203" pitchFamily="34" charset="0"/>
                <a:cs typeface="Segoe UI" panose="020B0502040204020203" pitchFamily="34" charset="0"/>
              </a:rPr>
            </a:br>
            <a:r>
              <a:rPr lang="en-GB" dirty="0">
                <a:latin typeface="Segoe UI" panose="020B0502040204020203" pitchFamily="34" charset="0"/>
                <a:cs typeface="Segoe UI" panose="020B0502040204020203" pitchFamily="34" charset="0"/>
              </a:rPr>
              <a:t>a good career option?</a:t>
            </a:r>
          </a:p>
        </p:txBody>
      </p:sp>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695116" y="2156531"/>
            <a:ext cx="6966089" cy="331527"/>
          </a:xfrm>
        </p:spPr>
        <p:txBody>
          <a:bodyPr>
            <a:noAutofit/>
          </a:bodyPr>
          <a:lstStyle/>
          <a:p>
            <a:pPr marL="0" indent="0">
              <a:buNone/>
            </a:pPr>
            <a:r>
              <a:rPr lang="en-GB" sz="2400" dirty="0">
                <a:latin typeface="Segoe UI" panose="020B0502040204020203" pitchFamily="34" charset="0"/>
                <a:cs typeface="Segoe UI" panose="020B0502040204020203" pitchFamily="34" charset="0"/>
              </a:rPr>
              <a:t>Local developments include:</a:t>
            </a:r>
          </a:p>
        </p:txBody>
      </p:sp>
      <p:sp>
        <p:nvSpPr>
          <p:cNvPr id="18" name="Rectangle 17">
            <a:extLst>
              <a:ext uri="{FF2B5EF4-FFF2-40B4-BE49-F238E27FC236}">
                <a16:creationId xmlns:a16="http://schemas.microsoft.com/office/drawing/2014/main" id="{7885AAB2-E399-487F-8CDF-A262BA6EC916}"/>
              </a:ext>
            </a:extLst>
          </p:cNvPr>
          <p:cNvSpPr/>
          <p:nvPr/>
        </p:nvSpPr>
        <p:spPr>
          <a:xfrm>
            <a:off x="1889846" y="2652484"/>
            <a:ext cx="1697644" cy="400110"/>
          </a:xfrm>
          <a:prstGeom prst="rect">
            <a:avLst/>
          </a:prstGeom>
        </p:spPr>
        <p:txBody>
          <a:bodyPr wrap="none">
            <a:spAutoFit/>
          </a:bodyPr>
          <a:lstStyle/>
          <a:p>
            <a:r>
              <a:rPr lang="en-GB" sz="2000" dirty="0">
                <a:latin typeface="Segoe UI" panose="020B0502040204020203" pitchFamily="34" charset="0"/>
                <a:cs typeface="Segoe UI" panose="020B0502040204020203" pitchFamily="34" charset="0"/>
              </a:rPr>
              <a:t>Hinckley Park</a:t>
            </a:r>
          </a:p>
        </p:txBody>
      </p:sp>
      <p:sp>
        <p:nvSpPr>
          <p:cNvPr id="19" name="Rectangle 18">
            <a:extLst>
              <a:ext uri="{FF2B5EF4-FFF2-40B4-BE49-F238E27FC236}">
                <a16:creationId xmlns:a16="http://schemas.microsoft.com/office/drawing/2014/main" id="{6D46C5D8-BA8B-463B-BD52-DD44ABCA936C}"/>
              </a:ext>
            </a:extLst>
          </p:cNvPr>
          <p:cNvSpPr/>
          <p:nvPr/>
        </p:nvSpPr>
        <p:spPr>
          <a:xfrm>
            <a:off x="1890989" y="3079352"/>
            <a:ext cx="2189958" cy="400110"/>
          </a:xfrm>
          <a:prstGeom prst="rect">
            <a:avLst/>
          </a:prstGeom>
        </p:spPr>
        <p:txBody>
          <a:bodyPr wrap="none">
            <a:spAutoFit/>
          </a:bodyPr>
          <a:lstStyle/>
          <a:p>
            <a:r>
              <a:rPr lang="en-GB" sz="2000" dirty="0">
                <a:latin typeface="Segoe UI" panose="020B0502040204020203" pitchFamily="34" charset="0"/>
                <a:cs typeface="Segoe UI" panose="020B0502040204020203" pitchFamily="34" charset="0"/>
              </a:rPr>
              <a:t>Everards Meadow</a:t>
            </a:r>
          </a:p>
        </p:txBody>
      </p:sp>
      <p:sp>
        <p:nvSpPr>
          <p:cNvPr id="20" name="Rectangle 19">
            <a:extLst>
              <a:ext uri="{FF2B5EF4-FFF2-40B4-BE49-F238E27FC236}">
                <a16:creationId xmlns:a16="http://schemas.microsoft.com/office/drawing/2014/main" id="{58171E3A-67F9-4D79-A1B6-AE35C941EB25}"/>
              </a:ext>
            </a:extLst>
          </p:cNvPr>
          <p:cNvSpPr/>
          <p:nvPr/>
        </p:nvSpPr>
        <p:spPr>
          <a:xfrm>
            <a:off x="1889846" y="3531943"/>
            <a:ext cx="7386432" cy="400110"/>
          </a:xfrm>
          <a:prstGeom prst="rect">
            <a:avLst/>
          </a:prstGeom>
        </p:spPr>
        <p:txBody>
          <a:bodyPr wrap="square">
            <a:spAutoFit/>
          </a:bodyPr>
          <a:lstStyle/>
          <a:p>
            <a:r>
              <a:rPr lang="en-GB" sz="2000" dirty="0">
                <a:latin typeface="Segoe UI" panose="020B0502040204020203" pitchFamily="34" charset="0"/>
                <a:cs typeface="Segoe UI" panose="020B0502040204020203" pitchFamily="34" charset="0"/>
              </a:rPr>
              <a:t>National Rail Freight Interchange</a:t>
            </a:r>
          </a:p>
        </p:txBody>
      </p:sp>
      <p:sp>
        <p:nvSpPr>
          <p:cNvPr id="21" name="Rectangle 20">
            <a:extLst>
              <a:ext uri="{FF2B5EF4-FFF2-40B4-BE49-F238E27FC236}">
                <a16:creationId xmlns:a16="http://schemas.microsoft.com/office/drawing/2014/main" id="{6EDE37DC-5DAE-4B0D-8B56-DF5B6FC63FE5}"/>
              </a:ext>
            </a:extLst>
          </p:cNvPr>
          <p:cNvSpPr/>
          <p:nvPr/>
        </p:nvSpPr>
        <p:spPr>
          <a:xfrm>
            <a:off x="1902803" y="4466546"/>
            <a:ext cx="1426563" cy="400110"/>
          </a:xfrm>
          <a:prstGeom prst="rect">
            <a:avLst/>
          </a:prstGeom>
        </p:spPr>
        <p:txBody>
          <a:bodyPr wrap="square">
            <a:spAutoFit/>
          </a:bodyPr>
          <a:lstStyle/>
          <a:p>
            <a:r>
              <a:rPr lang="en-GB" sz="2000" dirty="0">
                <a:latin typeface="Segoe UI" panose="020B0502040204020203" pitchFamily="34" charset="0"/>
                <a:cs typeface="Segoe UI" panose="020B0502040204020203" pitchFamily="34" charset="0"/>
              </a:rPr>
              <a:t>Fosse Park</a:t>
            </a:r>
          </a:p>
        </p:txBody>
      </p:sp>
      <p:sp>
        <p:nvSpPr>
          <p:cNvPr id="22" name="Rectangle 21">
            <a:extLst>
              <a:ext uri="{FF2B5EF4-FFF2-40B4-BE49-F238E27FC236}">
                <a16:creationId xmlns:a16="http://schemas.microsoft.com/office/drawing/2014/main" id="{73D4D427-B514-47B7-9316-2E3FC7E440E4}"/>
              </a:ext>
            </a:extLst>
          </p:cNvPr>
          <p:cNvSpPr/>
          <p:nvPr/>
        </p:nvSpPr>
        <p:spPr>
          <a:xfrm>
            <a:off x="1889846" y="3997596"/>
            <a:ext cx="2577135" cy="400110"/>
          </a:xfrm>
          <a:prstGeom prst="rect">
            <a:avLst/>
          </a:prstGeom>
        </p:spPr>
        <p:txBody>
          <a:bodyPr wrap="square">
            <a:spAutoFit/>
          </a:bodyPr>
          <a:lstStyle/>
          <a:p>
            <a:r>
              <a:rPr lang="en-GB" sz="2000" dirty="0">
                <a:latin typeface="Segoe UI" panose="020B0502040204020203" pitchFamily="34" charset="0"/>
                <a:cs typeface="Segoe UI" panose="020B0502040204020203" pitchFamily="34" charset="0"/>
              </a:rPr>
              <a:t>New </a:t>
            </a:r>
            <a:r>
              <a:rPr lang="en-GB" sz="2000" dirty="0" err="1">
                <a:latin typeface="Segoe UI" panose="020B0502040204020203" pitchFamily="34" charset="0"/>
                <a:cs typeface="Segoe UI" panose="020B0502040204020203" pitchFamily="34" charset="0"/>
              </a:rPr>
              <a:t>Lubbesthorpe</a:t>
            </a:r>
            <a:endParaRPr lang="en-GB" sz="2000" dirty="0">
              <a:latin typeface="Segoe UI" panose="020B0502040204020203" pitchFamily="34" charset="0"/>
              <a:cs typeface="Segoe UI" panose="020B0502040204020203" pitchFamily="34" charset="0"/>
            </a:endParaRPr>
          </a:p>
        </p:txBody>
      </p:sp>
      <p:sp>
        <p:nvSpPr>
          <p:cNvPr id="23" name="Flowchart: Connector 22">
            <a:extLst>
              <a:ext uri="{FF2B5EF4-FFF2-40B4-BE49-F238E27FC236}">
                <a16:creationId xmlns:a16="http://schemas.microsoft.com/office/drawing/2014/main" id="{7845843D-F3C2-4E1C-BB50-14EBC3B650F4}"/>
              </a:ext>
            </a:extLst>
          </p:cNvPr>
          <p:cNvSpPr/>
          <p:nvPr/>
        </p:nvSpPr>
        <p:spPr>
          <a:xfrm>
            <a:off x="1608063" y="2782058"/>
            <a:ext cx="139149" cy="140962"/>
          </a:xfrm>
          <a:prstGeom prst="flowChartConnector">
            <a:avLst/>
          </a:prstGeom>
          <a:solidFill>
            <a:srgbClr val="1BA9E1"/>
          </a:solidFill>
          <a:ln>
            <a:solidFill>
              <a:srgbClr val="1BA9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Flowchart: Connector 23">
            <a:extLst>
              <a:ext uri="{FF2B5EF4-FFF2-40B4-BE49-F238E27FC236}">
                <a16:creationId xmlns:a16="http://schemas.microsoft.com/office/drawing/2014/main" id="{70E666B1-29CA-405D-A1E6-A8F1EBA743C4}"/>
              </a:ext>
            </a:extLst>
          </p:cNvPr>
          <p:cNvSpPr/>
          <p:nvPr/>
        </p:nvSpPr>
        <p:spPr>
          <a:xfrm>
            <a:off x="1608064" y="3217348"/>
            <a:ext cx="139149" cy="140962"/>
          </a:xfrm>
          <a:prstGeom prst="flowChartConnector">
            <a:avLst/>
          </a:prstGeom>
          <a:solidFill>
            <a:srgbClr val="B8E4FA"/>
          </a:solidFill>
          <a:ln>
            <a:solidFill>
              <a:srgbClr val="B8E4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Flowchart: Connector 24">
            <a:extLst>
              <a:ext uri="{FF2B5EF4-FFF2-40B4-BE49-F238E27FC236}">
                <a16:creationId xmlns:a16="http://schemas.microsoft.com/office/drawing/2014/main" id="{16502221-593E-43A3-A552-1422FC69D022}"/>
              </a:ext>
            </a:extLst>
          </p:cNvPr>
          <p:cNvSpPr/>
          <p:nvPr/>
        </p:nvSpPr>
        <p:spPr>
          <a:xfrm>
            <a:off x="1608063" y="3659421"/>
            <a:ext cx="139149" cy="140962"/>
          </a:xfrm>
          <a:prstGeom prst="flowChartConnector">
            <a:avLst/>
          </a:prstGeom>
          <a:solidFill>
            <a:srgbClr val="81D3F0"/>
          </a:solidFill>
          <a:ln>
            <a:solidFill>
              <a:srgbClr val="81D3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Flowchart: Connector 25">
            <a:extLst>
              <a:ext uri="{FF2B5EF4-FFF2-40B4-BE49-F238E27FC236}">
                <a16:creationId xmlns:a16="http://schemas.microsoft.com/office/drawing/2014/main" id="{0A6E5831-4D58-445C-8FD8-36A9E2653BBF}"/>
              </a:ext>
            </a:extLst>
          </p:cNvPr>
          <p:cNvSpPr/>
          <p:nvPr/>
        </p:nvSpPr>
        <p:spPr>
          <a:xfrm>
            <a:off x="1608063" y="4124392"/>
            <a:ext cx="139149" cy="140962"/>
          </a:xfrm>
          <a:prstGeom prst="flowChartConnector">
            <a:avLst/>
          </a:prstGeom>
          <a:solidFill>
            <a:srgbClr val="1BA9E1"/>
          </a:solidFill>
          <a:ln>
            <a:solidFill>
              <a:srgbClr val="1BA9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Flowchart: Connector 26">
            <a:extLst>
              <a:ext uri="{FF2B5EF4-FFF2-40B4-BE49-F238E27FC236}">
                <a16:creationId xmlns:a16="http://schemas.microsoft.com/office/drawing/2014/main" id="{2FB3AF15-A792-42A2-A9F9-1507355DF3DF}"/>
              </a:ext>
            </a:extLst>
          </p:cNvPr>
          <p:cNvSpPr/>
          <p:nvPr/>
        </p:nvSpPr>
        <p:spPr>
          <a:xfrm>
            <a:off x="1608063" y="4602548"/>
            <a:ext cx="139149" cy="140962"/>
          </a:xfrm>
          <a:prstGeom prst="flowChartConnector">
            <a:avLst/>
          </a:prstGeom>
          <a:solidFill>
            <a:srgbClr val="B8E4FA"/>
          </a:solidFill>
          <a:ln>
            <a:solidFill>
              <a:srgbClr val="B8E4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a:extLst>
              <a:ext uri="{FF2B5EF4-FFF2-40B4-BE49-F238E27FC236}">
                <a16:creationId xmlns:a16="http://schemas.microsoft.com/office/drawing/2014/main" id="{9CC3DF4F-B30B-4B63-ADE2-C8006A0413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7165" y="-1550504"/>
            <a:ext cx="12192000" cy="6858000"/>
          </a:xfrm>
          <a:prstGeom prst="rect">
            <a:avLst/>
          </a:prstGeom>
        </p:spPr>
      </p:pic>
    </p:spTree>
    <p:extLst>
      <p:ext uri="{BB962C8B-B14F-4D97-AF65-F5344CB8AC3E}">
        <p14:creationId xmlns:p14="http://schemas.microsoft.com/office/powerpoint/2010/main" val="303840017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642BE649-E3AE-4B33-9D3D-4FC95F5B2AB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32625" y="278326"/>
            <a:ext cx="2044122" cy="828262"/>
          </a:xfrm>
          <a:prstGeom prst="rect">
            <a:avLst/>
          </a:prstGeom>
        </p:spPr>
      </p:pic>
      <p:pic>
        <p:nvPicPr>
          <p:cNvPr id="9" name="Picture 8" descr="Logo&#10;&#10;Description automatically generated">
            <a:extLst>
              <a:ext uri="{FF2B5EF4-FFF2-40B4-BE49-F238E27FC236}">
                <a16:creationId xmlns:a16="http://schemas.microsoft.com/office/drawing/2014/main" id="{CCA2F404-655A-4061-990C-69E930E54B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53614" y="99453"/>
            <a:ext cx="1563758" cy="1186008"/>
          </a:xfrm>
          <a:prstGeom prst="rect">
            <a:avLst/>
          </a:prstGeom>
        </p:spPr>
      </p:pic>
      <p:pic>
        <p:nvPicPr>
          <p:cNvPr id="15" name="Picture 14" descr="A picture containing chart&#10;&#10;Description automatically generated">
            <a:extLst>
              <a:ext uri="{FF2B5EF4-FFF2-40B4-BE49-F238E27FC236}">
                <a16:creationId xmlns:a16="http://schemas.microsoft.com/office/drawing/2014/main" id="{683E1363-5B43-4F8A-88E1-851B36BCA00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78255" y="99453"/>
            <a:ext cx="1160106" cy="1190866"/>
          </a:xfrm>
          <a:prstGeom prst="rect">
            <a:avLst/>
          </a:prstGeom>
        </p:spPr>
      </p:pic>
      <p:sp>
        <p:nvSpPr>
          <p:cNvPr id="12" name="TextBox 7">
            <a:extLst>
              <a:ext uri="{FF2B5EF4-FFF2-40B4-BE49-F238E27FC236}">
                <a16:creationId xmlns:a16="http://schemas.microsoft.com/office/drawing/2014/main" id="{1CE1C0EC-9A79-4A4D-90E6-B2F0E484FD5F}"/>
              </a:ext>
            </a:extLst>
          </p:cNvPr>
          <p:cNvSpPr txBox="1"/>
          <p:nvPr/>
        </p:nvSpPr>
        <p:spPr>
          <a:xfrm>
            <a:off x="7631290" y="5269739"/>
            <a:ext cx="3502499" cy="40011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2000" b="1" dirty="0">
                <a:solidFill>
                  <a:srgbClr val="1BA9E1"/>
                </a:solidFill>
                <a:latin typeface="Segoe UI" panose="020B0502040204020203" pitchFamily="34" charset="0"/>
                <a:cs typeface="Segoe UI" panose="020B0502040204020203" pitchFamily="34" charset="0"/>
              </a:rPr>
              <a:t>LLEP</a:t>
            </a:r>
            <a:r>
              <a:rPr lang="en-GB" sz="2000" b="1" dirty="0">
                <a:latin typeface="Segoe UI" panose="020B0502040204020203" pitchFamily="34" charset="0"/>
                <a:cs typeface="Segoe UI" panose="020B0502040204020203" pitchFamily="34" charset="0"/>
              </a:rPr>
              <a:t> World of Work series.</a:t>
            </a:r>
          </a:p>
        </p:txBody>
      </p:sp>
      <p:sp>
        <p:nvSpPr>
          <p:cNvPr id="16" name="Rectangle 15">
            <a:extLst>
              <a:ext uri="{FF2B5EF4-FFF2-40B4-BE49-F238E27FC236}">
                <a16:creationId xmlns:a16="http://schemas.microsoft.com/office/drawing/2014/main" id="{0D764AF7-738C-421A-9CA9-C04CB47C3FD9}"/>
              </a:ext>
            </a:extLst>
          </p:cNvPr>
          <p:cNvSpPr/>
          <p:nvPr/>
        </p:nvSpPr>
        <p:spPr>
          <a:xfrm>
            <a:off x="0" y="0"/>
            <a:ext cx="2343150" cy="6858000"/>
          </a:xfrm>
          <a:prstGeom prst="rect">
            <a:avLst/>
          </a:prstGeom>
          <a:solidFill>
            <a:srgbClr val="4EC1C4"/>
          </a:solidFill>
          <a:ln>
            <a:solidFill>
              <a:srgbClr val="4EC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9B701374-4DC7-4389-B4A1-514090807092}"/>
              </a:ext>
            </a:extLst>
          </p:cNvPr>
          <p:cNvSpPr/>
          <p:nvPr/>
        </p:nvSpPr>
        <p:spPr>
          <a:xfrm>
            <a:off x="1162050" y="0"/>
            <a:ext cx="2114550" cy="4038600"/>
          </a:xfrm>
          <a:prstGeom prst="rect">
            <a:avLst/>
          </a:prstGeom>
          <a:solidFill>
            <a:srgbClr val="A1D9DB"/>
          </a:solidFill>
          <a:ln>
            <a:solidFill>
              <a:srgbClr val="A1D9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a:extLst>
              <a:ext uri="{FF2B5EF4-FFF2-40B4-BE49-F238E27FC236}">
                <a16:creationId xmlns:a16="http://schemas.microsoft.com/office/drawing/2014/main" id="{1D572739-BCBE-41EE-88D2-AD8F29FAC935}"/>
              </a:ext>
            </a:extLst>
          </p:cNvPr>
          <p:cNvSpPr txBox="1"/>
          <p:nvPr/>
        </p:nvSpPr>
        <p:spPr>
          <a:xfrm>
            <a:off x="1162050" y="3429000"/>
            <a:ext cx="2114550" cy="523220"/>
          </a:xfrm>
          <a:prstGeom prst="rect">
            <a:avLst/>
          </a:prstGeom>
          <a:noFill/>
        </p:spPr>
        <p:txBody>
          <a:bodyPr wrap="square" rtlCol="0">
            <a:spAutoFit/>
          </a:bodyPr>
          <a:lstStyle/>
          <a:p>
            <a:r>
              <a:rPr lang="en-GB" sz="2800" b="1" dirty="0">
                <a:solidFill>
                  <a:schemeClr val="bg1"/>
                </a:solidFill>
                <a:latin typeface="Segoe UI" panose="020B0502040204020203" pitchFamily="34" charset="0"/>
                <a:cs typeface="Segoe UI" panose="020B0502040204020203" pitchFamily="34" charset="0"/>
              </a:rPr>
              <a:t>Key Sectors</a:t>
            </a:r>
          </a:p>
        </p:txBody>
      </p:sp>
      <p:sp>
        <p:nvSpPr>
          <p:cNvPr id="13" name="TextBox 7">
            <a:extLst>
              <a:ext uri="{FF2B5EF4-FFF2-40B4-BE49-F238E27FC236}">
                <a16:creationId xmlns:a16="http://schemas.microsoft.com/office/drawing/2014/main" id="{2D62DD7D-8713-4290-9305-9F8FD83FC821}"/>
              </a:ext>
            </a:extLst>
          </p:cNvPr>
          <p:cNvSpPr txBox="1"/>
          <p:nvPr/>
        </p:nvSpPr>
        <p:spPr>
          <a:xfrm>
            <a:off x="1290124" y="4163151"/>
            <a:ext cx="9974223" cy="1015663"/>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6000" b="1" dirty="0">
                <a:latin typeface="Segoe UI" panose="020B0502040204020203" pitchFamily="34" charset="0"/>
                <a:cs typeface="Segoe UI" panose="020B0502040204020203" pitchFamily="34" charset="0"/>
              </a:rPr>
              <a:t>Visit www.llep.org.uk/wow</a:t>
            </a:r>
          </a:p>
        </p:txBody>
      </p:sp>
    </p:spTree>
    <p:extLst>
      <p:ext uri="{BB962C8B-B14F-4D97-AF65-F5344CB8AC3E}">
        <p14:creationId xmlns:p14="http://schemas.microsoft.com/office/powerpoint/2010/main" val="1979144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32A2EA88-9F8B-489F-A358-F604E97A5C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72279"/>
            <a:ext cx="12192000" cy="6858000"/>
          </a:xfrm>
          <a:prstGeom prst="rect">
            <a:avLst/>
          </a:prstGeom>
        </p:spPr>
      </p:pic>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374818" y="410223"/>
            <a:ext cx="7032158" cy="5408337"/>
          </a:xfrm>
        </p:spPr>
        <p:txBody>
          <a:bodyPr>
            <a:noAutofit/>
          </a:bodyPr>
          <a:lstStyle/>
          <a:p>
            <a:pPr marL="0" indent="0">
              <a:buNone/>
            </a:pPr>
            <a:r>
              <a:rPr lang="en-GB" sz="2000" dirty="0">
                <a:latin typeface="Segoe UI" panose="020B0502040204020203" pitchFamily="34" charset="0"/>
                <a:cs typeface="Segoe UI" panose="020B0502040204020203" pitchFamily="34" charset="0"/>
              </a:rPr>
              <a:t>Complete your quiz while we watch this video about the Construction industry in Leicester and Leicestershire. </a:t>
            </a:r>
          </a:p>
        </p:txBody>
      </p:sp>
      <p:sp>
        <p:nvSpPr>
          <p:cNvPr id="12" name="Rectangle 11">
            <a:extLst>
              <a:ext uri="{FF2B5EF4-FFF2-40B4-BE49-F238E27FC236}">
                <a16:creationId xmlns:a16="http://schemas.microsoft.com/office/drawing/2014/main" id="{6A7D96E9-7CDA-4BC6-97A9-E529878A2DAD}"/>
              </a:ext>
            </a:extLst>
          </p:cNvPr>
          <p:cNvSpPr/>
          <p:nvPr/>
        </p:nvSpPr>
        <p:spPr>
          <a:xfrm>
            <a:off x="0" y="1351722"/>
            <a:ext cx="12192000" cy="185530"/>
          </a:xfrm>
          <a:prstGeom prst="rect">
            <a:avLst/>
          </a:prstGeom>
          <a:solidFill>
            <a:srgbClr val="81D3F0"/>
          </a:solidFill>
          <a:ln>
            <a:solidFill>
              <a:srgbClr val="81D3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Online Media 1" title="Construction (subtitled) - LLEP World of Work">
            <a:hlinkClick r:id="" action="ppaction://media"/>
            <a:extLst>
              <a:ext uri="{FF2B5EF4-FFF2-40B4-BE49-F238E27FC236}">
                <a16:creationId xmlns:a16="http://schemas.microsoft.com/office/drawing/2014/main" id="{7AE32E42-8990-4766-AED3-5F4B95975FBF}"/>
              </a:ext>
            </a:extLst>
          </p:cNvPr>
          <p:cNvPicPr>
            <a:picLocks noRot="1" noChangeAspect="1"/>
          </p:cNvPicPr>
          <p:nvPr>
            <a:videoFile r:link="rId1"/>
          </p:nvPr>
        </p:nvPicPr>
        <p:blipFill>
          <a:blip r:embed="rId4"/>
          <a:stretch>
            <a:fillRect/>
          </a:stretch>
        </p:blipFill>
        <p:spPr>
          <a:xfrm>
            <a:off x="2879298" y="2183687"/>
            <a:ext cx="6433403" cy="3634873"/>
          </a:xfrm>
          <a:prstGeom prst="rect">
            <a:avLst/>
          </a:prstGeom>
        </p:spPr>
      </p:pic>
      <p:sp>
        <p:nvSpPr>
          <p:cNvPr id="7" name="TextBox 6">
            <a:extLst>
              <a:ext uri="{FF2B5EF4-FFF2-40B4-BE49-F238E27FC236}">
                <a16:creationId xmlns:a16="http://schemas.microsoft.com/office/drawing/2014/main" id="{40076134-9B5F-498E-9C2E-CF2A89D2B490}"/>
              </a:ext>
            </a:extLst>
          </p:cNvPr>
          <p:cNvSpPr txBox="1"/>
          <p:nvPr/>
        </p:nvSpPr>
        <p:spPr>
          <a:xfrm>
            <a:off x="8752829" y="6285611"/>
            <a:ext cx="4229100" cy="400110"/>
          </a:xfrm>
          <a:prstGeom prst="rect">
            <a:avLst/>
          </a:prstGeom>
          <a:noFill/>
        </p:spPr>
        <p:txBody>
          <a:bodyPr wrap="square" rtlCol="0">
            <a:spAutoFit/>
          </a:bodyPr>
          <a:lstStyle/>
          <a:p>
            <a:r>
              <a:rPr lang="en-GB" sz="2000" b="1" dirty="0">
                <a:solidFill>
                  <a:srgbClr val="4EC1C4"/>
                </a:solidFill>
                <a:latin typeface="Segoe UI" panose="020B0502040204020203" pitchFamily="34" charset="0"/>
                <a:cs typeface="Segoe UI" panose="020B0502040204020203" pitchFamily="34" charset="0"/>
              </a:rPr>
              <a:t>LLEP</a:t>
            </a:r>
            <a:r>
              <a:rPr lang="en-GB" sz="2000" b="1" dirty="0">
                <a:latin typeface="Segoe UI" panose="020B0502040204020203" pitchFamily="34" charset="0"/>
                <a:cs typeface="Segoe UI" panose="020B0502040204020203" pitchFamily="34" charset="0"/>
              </a:rPr>
              <a:t> World of Work series.</a:t>
            </a:r>
          </a:p>
        </p:txBody>
      </p:sp>
    </p:spTree>
    <p:extLst>
      <p:ext uri="{BB962C8B-B14F-4D97-AF65-F5344CB8AC3E}">
        <p14:creationId xmlns:p14="http://schemas.microsoft.com/office/powerpoint/2010/main" val="1713767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1" fill="hold" display="0">
                  <p:stCondLst>
                    <p:cond delay="indefinite"/>
                  </p:stCondLst>
                </p:cTn>
                <p:tgtEl>
                  <p:spTgt spid="2"/>
                </p:tgtEl>
              </p:cMediaNode>
            </p:video>
            <p:seq concurrent="1" nextAc="seek">
              <p:cTn id="12" restart="whenNotActive" fill="hold" evtFilter="cancelBubble" nodeType="interactiveSeq">
                <p:stCondLst>
                  <p:cond evt="onClick" delay="0">
                    <p:tgtEl>
                      <p:spTgt spid="2"/>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58662F6-D6E2-4E8A-A2D0-E00347CACFB9}"/>
              </a:ext>
            </a:extLst>
          </p:cNvPr>
          <p:cNvSpPr/>
          <p:nvPr/>
        </p:nvSpPr>
        <p:spPr>
          <a:xfrm rot="5400000">
            <a:off x="4856919" y="-4856920"/>
            <a:ext cx="2478158" cy="12192002"/>
          </a:xfrm>
          <a:prstGeom prst="rect">
            <a:avLst/>
          </a:prstGeom>
          <a:solidFill>
            <a:srgbClr val="1BA9E1"/>
          </a:solidFill>
          <a:ln>
            <a:solidFill>
              <a:srgbClr val="1BA9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838200" y="138445"/>
            <a:ext cx="10515600" cy="985701"/>
          </a:xfrm>
        </p:spPr>
        <p:txBody>
          <a:bodyPr/>
          <a:lstStyle/>
          <a:p>
            <a:r>
              <a:rPr lang="en-GB" dirty="0">
                <a:latin typeface="Segoe UI" panose="020B0502040204020203" pitchFamily="34" charset="0"/>
                <a:cs typeface="Segoe UI" panose="020B0502040204020203" pitchFamily="34" charset="0"/>
              </a:rPr>
              <a:t>Off-Site Construction Roles</a:t>
            </a:r>
          </a:p>
        </p:txBody>
      </p:sp>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838200" y="1363301"/>
            <a:ext cx="10515600" cy="4351338"/>
          </a:xfrm>
        </p:spPr>
        <p:txBody>
          <a:bodyPr>
            <a:noAutofit/>
          </a:bodyPr>
          <a:lstStyle/>
          <a:p>
            <a:pPr marL="0" indent="0">
              <a:buNone/>
            </a:pPr>
            <a:r>
              <a:rPr lang="en-GB" sz="2000" dirty="0">
                <a:latin typeface="Segoe UI" panose="020B0502040204020203" pitchFamily="34" charset="0"/>
                <a:cs typeface="Segoe UI" panose="020B0502040204020203" pitchFamily="34" charset="0"/>
              </a:rPr>
              <a:t>There are so many off site construction jobs, some examples are below. </a:t>
            </a:r>
          </a:p>
          <a:p>
            <a:pPr marL="0" indent="0">
              <a:buNone/>
            </a:pPr>
            <a:r>
              <a:rPr lang="en-GB" sz="2000" dirty="0">
                <a:latin typeface="Segoe UI" panose="020B0502040204020203" pitchFamily="34" charset="0"/>
                <a:cs typeface="Segoe UI" panose="020B0502040204020203" pitchFamily="34" charset="0"/>
              </a:rPr>
              <a:t>Can you match the job to the job description?</a:t>
            </a:r>
          </a:p>
          <a:p>
            <a:pPr marL="0" indent="0">
              <a:buNone/>
            </a:pPr>
            <a:endParaRPr lang="en-GB" sz="2000" dirty="0">
              <a:latin typeface="Segoe UI" panose="020B0502040204020203" pitchFamily="34" charset="0"/>
              <a:cs typeface="Segoe UI" panose="020B0502040204020203" pitchFamily="34" charset="0"/>
            </a:endParaRPr>
          </a:p>
          <a:p>
            <a:pPr lvl="1"/>
            <a:endParaRPr lang="en-GB" sz="2000" dirty="0">
              <a:latin typeface="Segoe UI" panose="020B0502040204020203" pitchFamily="34" charset="0"/>
              <a:cs typeface="Segoe UI" panose="020B0502040204020203" pitchFamily="34" charset="0"/>
            </a:endParaRPr>
          </a:p>
          <a:p>
            <a:pPr marL="914400" lvl="1" indent="-457200">
              <a:buFont typeface="+mj-lt"/>
              <a:buAutoNum type="arabicPeriod"/>
            </a:pPr>
            <a:r>
              <a:rPr lang="en-GB" sz="2000" dirty="0">
                <a:latin typeface="Segoe UI" panose="020B0502040204020203" pitchFamily="34" charset="0"/>
                <a:cs typeface="Segoe UI" panose="020B0502040204020203" pitchFamily="34" charset="0"/>
              </a:rPr>
              <a:t>Architect			A. 	Manages all aspects of the contractual and 					financial side of construction projects.</a:t>
            </a:r>
          </a:p>
          <a:p>
            <a:pPr marL="914400" lvl="1" indent="-457200">
              <a:buFont typeface="+mj-lt"/>
              <a:buAutoNum type="arabicPeriod"/>
            </a:pPr>
            <a:r>
              <a:rPr lang="en-GB" sz="2000" dirty="0">
                <a:latin typeface="Segoe UI" panose="020B0502040204020203" pitchFamily="34" charset="0"/>
                <a:cs typeface="Segoe UI" panose="020B0502040204020203" pitchFamily="34" charset="0"/>
              </a:rPr>
              <a:t>Buyer				B. 	Chooses and purchases stock or materials.</a:t>
            </a:r>
          </a:p>
          <a:p>
            <a:pPr marL="914400" lvl="1" indent="-457200">
              <a:buFont typeface="+mj-lt"/>
              <a:buAutoNum type="arabicPeriod"/>
            </a:pPr>
            <a:r>
              <a:rPr lang="en-GB" sz="2000" dirty="0">
                <a:latin typeface="Segoe UI" panose="020B0502040204020203" pitchFamily="34" charset="0"/>
                <a:cs typeface="Segoe UI" panose="020B0502040204020203" pitchFamily="34" charset="0"/>
              </a:rPr>
              <a:t>Civil Engineer			C. 	Designs buildings and structures.</a:t>
            </a:r>
          </a:p>
          <a:p>
            <a:pPr marL="914400" lvl="1" indent="-457200">
              <a:buFont typeface="+mj-lt"/>
              <a:buAutoNum type="arabicPeriod"/>
            </a:pPr>
            <a:r>
              <a:rPr lang="en-GB" sz="2000" dirty="0">
                <a:latin typeface="Segoe UI" panose="020B0502040204020203" pitchFamily="34" charset="0"/>
                <a:cs typeface="Segoe UI" panose="020B0502040204020203" pitchFamily="34" charset="0"/>
              </a:rPr>
              <a:t>Environmental Engineer		D. 	Drafters who prepare drawings and 						blueprints.</a:t>
            </a:r>
          </a:p>
          <a:p>
            <a:pPr marL="914400" lvl="1" indent="-457200">
              <a:buFont typeface="+mj-lt"/>
              <a:buAutoNum type="arabicPeriod"/>
            </a:pPr>
            <a:r>
              <a:rPr lang="en-GB" sz="2000" dirty="0">
                <a:latin typeface="Segoe UI" panose="020B0502040204020203" pitchFamily="34" charset="0"/>
                <a:cs typeface="Segoe UI" panose="020B0502040204020203" pitchFamily="34" charset="0"/>
              </a:rPr>
              <a:t>Quantity Surveyor		E. 	Designs and maintains roads, bridges, 						dams, and similar structures.</a:t>
            </a:r>
          </a:p>
          <a:p>
            <a:pPr marL="914400" lvl="1" indent="-457200">
              <a:buFont typeface="+mj-lt"/>
              <a:buAutoNum type="arabicPeriod"/>
            </a:pPr>
            <a:r>
              <a:rPr lang="en-GB" sz="2000" dirty="0">
                <a:latin typeface="Segoe UI" panose="020B0502040204020203" pitchFamily="34" charset="0"/>
                <a:cs typeface="Segoe UI" panose="020B0502040204020203" pitchFamily="34" charset="0"/>
              </a:rPr>
              <a:t>CAD Operative			F. 	Designing structures that protect the 						environment and protect people from 						adverse environment </a:t>
            </a:r>
          </a:p>
        </p:txBody>
      </p:sp>
      <p:sp>
        <p:nvSpPr>
          <p:cNvPr id="9" name="Rectangle 8">
            <a:extLst>
              <a:ext uri="{FF2B5EF4-FFF2-40B4-BE49-F238E27FC236}">
                <a16:creationId xmlns:a16="http://schemas.microsoft.com/office/drawing/2014/main" id="{8E4A7E7E-9B78-414E-ACFD-CEA928866D15}"/>
              </a:ext>
            </a:extLst>
          </p:cNvPr>
          <p:cNvSpPr/>
          <p:nvPr/>
        </p:nvSpPr>
        <p:spPr>
          <a:xfrm>
            <a:off x="838200" y="1078426"/>
            <a:ext cx="8133522" cy="64935"/>
          </a:xfrm>
          <a:prstGeom prst="rect">
            <a:avLst/>
          </a:prstGeom>
          <a:solidFill>
            <a:srgbClr val="81D3F0"/>
          </a:solidFill>
          <a:ln>
            <a:solidFill>
              <a:srgbClr val="81D3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descr="A picture containing chart&#10;&#10;Description automatically generated">
            <a:extLst>
              <a:ext uri="{FF2B5EF4-FFF2-40B4-BE49-F238E27FC236}">
                <a16:creationId xmlns:a16="http://schemas.microsoft.com/office/drawing/2014/main" id="{B9104882-3B68-4410-8C02-FAEC4ACE877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68676" y="5614126"/>
            <a:ext cx="1160106" cy="1190866"/>
          </a:xfrm>
          <a:prstGeom prst="rect">
            <a:avLst/>
          </a:prstGeom>
        </p:spPr>
      </p:pic>
    </p:spTree>
    <p:extLst>
      <p:ext uri="{BB962C8B-B14F-4D97-AF65-F5344CB8AC3E}">
        <p14:creationId xmlns:p14="http://schemas.microsoft.com/office/powerpoint/2010/main" val="4233573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AC6A558-70B1-4020-A6FB-2D2ECBF6F50A}"/>
              </a:ext>
            </a:extLst>
          </p:cNvPr>
          <p:cNvSpPr/>
          <p:nvPr/>
        </p:nvSpPr>
        <p:spPr>
          <a:xfrm rot="5400000">
            <a:off x="4856919" y="-4856920"/>
            <a:ext cx="2478158" cy="12192002"/>
          </a:xfrm>
          <a:prstGeom prst="rect">
            <a:avLst/>
          </a:prstGeom>
          <a:solidFill>
            <a:srgbClr val="1BA9E1"/>
          </a:solidFill>
          <a:ln>
            <a:solidFill>
              <a:srgbClr val="1BA9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838200" y="138445"/>
            <a:ext cx="10515600" cy="939981"/>
          </a:xfrm>
        </p:spPr>
        <p:txBody>
          <a:bodyPr/>
          <a:lstStyle/>
          <a:p>
            <a:r>
              <a:rPr lang="en-GB" dirty="0">
                <a:latin typeface="Segoe UI" panose="020B0502040204020203" pitchFamily="34" charset="0"/>
                <a:cs typeface="Segoe UI" panose="020B0502040204020203" pitchFamily="34" charset="0"/>
              </a:rPr>
              <a:t>Off-Site Construction Roles</a:t>
            </a:r>
          </a:p>
        </p:txBody>
      </p:sp>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838200" y="1363301"/>
            <a:ext cx="10515600" cy="4351338"/>
          </a:xfrm>
        </p:spPr>
        <p:txBody>
          <a:bodyPr>
            <a:noAutofit/>
          </a:bodyPr>
          <a:lstStyle/>
          <a:p>
            <a:pPr marL="0" indent="0">
              <a:buNone/>
            </a:pPr>
            <a:endParaRPr lang="en-GB" sz="2000" dirty="0">
              <a:latin typeface="Segoe UI" panose="020B0502040204020203" pitchFamily="34" charset="0"/>
              <a:cs typeface="Segoe UI" panose="020B0502040204020203" pitchFamily="34" charset="0"/>
            </a:endParaRPr>
          </a:p>
          <a:p>
            <a:pPr marL="0" indent="0">
              <a:buNone/>
            </a:pPr>
            <a:endParaRPr lang="en-GB" sz="2000" dirty="0">
              <a:latin typeface="Segoe UI" panose="020B0502040204020203" pitchFamily="34" charset="0"/>
              <a:cs typeface="Segoe UI" panose="020B0502040204020203" pitchFamily="34" charset="0"/>
            </a:endParaRPr>
          </a:p>
          <a:p>
            <a:pPr marL="0" indent="0">
              <a:buNone/>
            </a:pPr>
            <a:endParaRPr lang="en-GB" sz="2000" dirty="0">
              <a:latin typeface="Segoe UI" panose="020B0502040204020203" pitchFamily="34" charset="0"/>
              <a:cs typeface="Segoe UI" panose="020B0502040204020203" pitchFamily="34" charset="0"/>
            </a:endParaRPr>
          </a:p>
          <a:p>
            <a:pPr lvl="1"/>
            <a:endParaRPr lang="en-GB" sz="2000" dirty="0">
              <a:latin typeface="Segoe UI" panose="020B0502040204020203" pitchFamily="34" charset="0"/>
              <a:cs typeface="Segoe UI" panose="020B0502040204020203" pitchFamily="34" charset="0"/>
            </a:endParaRPr>
          </a:p>
          <a:p>
            <a:pPr marL="914400" lvl="1" indent="-457200">
              <a:buFont typeface="+mj-lt"/>
              <a:buAutoNum type="arabicPeriod"/>
            </a:pPr>
            <a:r>
              <a:rPr lang="en-GB" sz="2000" dirty="0">
                <a:latin typeface="Segoe UI" panose="020B0502040204020203" pitchFamily="34" charset="0"/>
                <a:cs typeface="Segoe UI" panose="020B0502040204020203" pitchFamily="34" charset="0"/>
              </a:rPr>
              <a:t>Architect			C. 	Designs buildings and structures.</a:t>
            </a:r>
          </a:p>
          <a:p>
            <a:pPr marL="914400" lvl="1" indent="-457200">
              <a:buFont typeface="+mj-lt"/>
              <a:buAutoNum type="arabicPeriod"/>
            </a:pPr>
            <a:r>
              <a:rPr lang="en-GB" sz="2000" dirty="0">
                <a:latin typeface="Segoe UI" panose="020B0502040204020203" pitchFamily="34" charset="0"/>
                <a:cs typeface="Segoe UI" panose="020B0502040204020203" pitchFamily="34" charset="0"/>
              </a:rPr>
              <a:t>Buyer				B. 	Chooses and purchases stock or materials.</a:t>
            </a:r>
          </a:p>
          <a:p>
            <a:pPr marL="914400" lvl="1" indent="-457200">
              <a:buFont typeface="+mj-lt"/>
              <a:buAutoNum type="arabicPeriod"/>
            </a:pPr>
            <a:r>
              <a:rPr lang="en-GB" sz="2000" dirty="0">
                <a:latin typeface="Segoe UI" panose="020B0502040204020203" pitchFamily="34" charset="0"/>
                <a:cs typeface="Segoe UI" panose="020B0502040204020203" pitchFamily="34" charset="0"/>
              </a:rPr>
              <a:t>Civil Engineer			E. 	Designs and maintains roads, bridges, 						dams, and similar structures.</a:t>
            </a:r>
          </a:p>
          <a:p>
            <a:pPr marL="914400" lvl="1" indent="-457200">
              <a:buFont typeface="+mj-lt"/>
              <a:buAutoNum type="arabicPeriod"/>
            </a:pPr>
            <a:r>
              <a:rPr lang="en-GB" sz="2000" dirty="0">
                <a:latin typeface="Segoe UI" panose="020B0502040204020203" pitchFamily="34" charset="0"/>
                <a:cs typeface="Segoe UI" panose="020B0502040204020203" pitchFamily="34" charset="0"/>
              </a:rPr>
              <a:t>Environmental Engineer		F. 	Designing structures that protect the 						environment and protect people from 						adverse environment effects.</a:t>
            </a:r>
          </a:p>
          <a:p>
            <a:pPr marL="914400" lvl="1" indent="-457200">
              <a:buFont typeface="+mj-lt"/>
              <a:buAutoNum type="arabicPeriod"/>
            </a:pPr>
            <a:r>
              <a:rPr lang="en-GB" sz="2000" dirty="0">
                <a:latin typeface="Segoe UI" panose="020B0502040204020203" pitchFamily="34" charset="0"/>
                <a:cs typeface="Segoe UI" panose="020B0502040204020203" pitchFamily="34" charset="0"/>
              </a:rPr>
              <a:t>Quantity Surveyor		A. 	Manages all aspects of the contractual and 					financial side of construction projects.</a:t>
            </a:r>
          </a:p>
          <a:p>
            <a:pPr marL="914400" lvl="1" indent="-457200">
              <a:buFont typeface="+mj-lt"/>
              <a:buAutoNum type="arabicPeriod"/>
            </a:pPr>
            <a:r>
              <a:rPr lang="en-GB" sz="2000" dirty="0">
                <a:latin typeface="Segoe UI" panose="020B0502040204020203" pitchFamily="34" charset="0"/>
                <a:cs typeface="Segoe UI" panose="020B0502040204020203" pitchFamily="34" charset="0"/>
              </a:rPr>
              <a:t>CAD Operative			D. 	Drafters who prepare drawings and 						blueprints.</a:t>
            </a:r>
          </a:p>
        </p:txBody>
      </p:sp>
      <p:sp>
        <p:nvSpPr>
          <p:cNvPr id="6" name="Rectangle 5">
            <a:extLst>
              <a:ext uri="{FF2B5EF4-FFF2-40B4-BE49-F238E27FC236}">
                <a16:creationId xmlns:a16="http://schemas.microsoft.com/office/drawing/2014/main" id="{07FE57BA-C0F0-45EE-93DB-2AC5F7D7705C}"/>
              </a:ext>
            </a:extLst>
          </p:cNvPr>
          <p:cNvSpPr/>
          <p:nvPr/>
        </p:nvSpPr>
        <p:spPr>
          <a:xfrm>
            <a:off x="838200" y="1078426"/>
            <a:ext cx="8133522" cy="64935"/>
          </a:xfrm>
          <a:prstGeom prst="rect">
            <a:avLst/>
          </a:prstGeom>
          <a:solidFill>
            <a:srgbClr val="81D3F0"/>
          </a:solidFill>
          <a:ln>
            <a:solidFill>
              <a:srgbClr val="81D3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descr="A picture containing chart&#10;&#10;Description automatically generated">
            <a:extLst>
              <a:ext uri="{FF2B5EF4-FFF2-40B4-BE49-F238E27FC236}">
                <a16:creationId xmlns:a16="http://schemas.microsoft.com/office/drawing/2014/main" id="{6085F9B2-8354-45B0-817A-FBF48E1DC77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68676" y="5614126"/>
            <a:ext cx="1160106" cy="1190866"/>
          </a:xfrm>
          <a:prstGeom prst="rect">
            <a:avLst/>
          </a:prstGeom>
        </p:spPr>
      </p:pic>
      <p:sp>
        <p:nvSpPr>
          <p:cNvPr id="4" name="Rectangle 3">
            <a:extLst>
              <a:ext uri="{FF2B5EF4-FFF2-40B4-BE49-F238E27FC236}">
                <a16:creationId xmlns:a16="http://schemas.microsoft.com/office/drawing/2014/main" id="{8B496816-0031-4EF1-9F9F-FF6D9B47933A}"/>
              </a:ext>
            </a:extLst>
          </p:cNvPr>
          <p:cNvSpPr/>
          <p:nvPr/>
        </p:nvSpPr>
        <p:spPr>
          <a:xfrm>
            <a:off x="838200" y="1503871"/>
            <a:ext cx="1138902" cy="369332"/>
          </a:xfrm>
          <a:prstGeom prst="rect">
            <a:avLst/>
          </a:prstGeom>
        </p:spPr>
        <p:txBody>
          <a:bodyPr wrap="none">
            <a:spAutoFit/>
          </a:bodyPr>
          <a:lstStyle/>
          <a:p>
            <a:r>
              <a:rPr lang="en-GB" dirty="0">
                <a:latin typeface="Segoe UI" panose="020B0502040204020203" pitchFamily="34" charset="0"/>
                <a:cs typeface="Segoe UI" panose="020B0502040204020203" pitchFamily="34" charset="0"/>
              </a:rPr>
              <a:t>Answers: </a:t>
            </a:r>
          </a:p>
        </p:txBody>
      </p:sp>
    </p:spTree>
    <p:extLst>
      <p:ext uri="{BB962C8B-B14F-4D97-AF65-F5344CB8AC3E}">
        <p14:creationId xmlns:p14="http://schemas.microsoft.com/office/powerpoint/2010/main" val="2246039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49F6A170-11A2-4053-98C7-F25C9F380A5D}"/>
              </a:ext>
            </a:extLst>
          </p:cNvPr>
          <p:cNvSpPr/>
          <p:nvPr/>
        </p:nvSpPr>
        <p:spPr>
          <a:xfrm>
            <a:off x="1112564" y="2811439"/>
            <a:ext cx="2053717" cy="4046561"/>
          </a:xfrm>
          <a:prstGeom prst="rect">
            <a:avLst/>
          </a:prstGeom>
          <a:solidFill>
            <a:srgbClr val="81D3F0"/>
          </a:solidFill>
          <a:ln>
            <a:solidFill>
              <a:srgbClr val="81D3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1112564" y="255077"/>
            <a:ext cx="10515600" cy="823350"/>
          </a:xfrm>
        </p:spPr>
        <p:txBody>
          <a:bodyPr/>
          <a:lstStyle/>
          <a:p>
            <a:r>
              <a:rPr lang="en-GB" dirty="0">
                <a:latin typeface="Segoe UI" panose="020B0502040204020203" pitchFamily="34" charset="0"/>
                <a:cs typeface="Segoe UI" panose="020B0502040204020203" pitchFamily="34" charset="0"/>
              </a:rPr>
              <a:t>Off-Site Construction Roles</a:t>
            </a:r>
          </a:p>
        </p:txBody>
      </p:sp>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1112564" y="1588804"/>
            <a:ext cx="10515600" cy="4351338"/>
          </a:xfrm>
        </p:spPr>
        <p:txBody>
          <a:bodyPr>
            <a:noAutofit/>
          </a:bodyPr>
          <a:lstStyle/>
          <a:p>
            <a:pPr marL="0" indent="0">
              <a:buNone/>
            </a:pPr>
            <a:r>
              <a:rPr lang="en-GB" sz="2000" dirty="0">
                <a:latin typeface="Segoe UI" panose="020B0502040204020203" pitchFamily="34" charset="0"/>
                <a:cs typeface="Segoe UI" panose="020B0502040204020203" pitchFamily="34" charset="0"/>
              </a:rPr>
              <a:t>The last job we matched was CAD Operative: someone who drafts and prepares drawings and blueprints. Let’s take a minute to look at what a day in the life of a new CAD operative looks like.</a:t>
            </a:r>
          </a:p>
          <a:p>
            <a:pPr marL="0" indent="0">
              <a:buNone/>
            </a:pPr>
            <a:endParaRPr lang="en-GB" sz="2000" dirty="0">
              <a:latin typeface="Segoe UI" panose="020B0502040204020203" pitchFamily="34" charset="0"/>
              <a:cs typeface="Segoe UI" panose="020B0502040204020203" pitchFamily="34" charset="0"/>
            </a:endParaRPr>
          </a:p>
        </p:txBody>
      </p:sp>
      <p:pic>
        <p:nvPicPr>
          <p:cNvPr id="4" name="Online Media 3" title="A day in the life of a CAD Engineer | Future Made">
            <a:hlinkClick r:id="" action="ppaction://media"/>
            <a:extLst>
              <a:ext uri="{FF2B5EF4-FFF2-40B4-BE49-F238E27FC236}">
                <a16:creationId xmlns:a16="http://schemas.microsoft.com/office/drawing/2014/main" id="{6BE5073F-1A01-414A-B4D7-7C4A1474CBC6}"/>
              </a:ext>
            </a:extLst>
          </p:cNvPr>
          <p:cNvPicPr>
            <a:picLocks noRot="1" noChangeAspect="1"/>
          </p:cNvPicPr>
          <p:nvPr>
            <a:videoFile r:link="rId1"/>
          </p:nvPr>
        </p:nvPicPr>
        <p:blipFill>
          <a:blip r:embed="rId3"/>
          <a:stretch>
            <a:fillRect/>
          </a:stretch>
        </p:blipFill>
        <p:spPr>
          <a:xfrm>
            <a:off x="2268940" y="3220825"/>
            <a:ext cx="6096000" cy="3429000"/>
          </a:xfrm>
          <a:prstGeom prst="rect">
            <a:avLst/>
          </a:prstGeom>
        </p:spPr>
      </p:pic>
      <p:sp>
        <p:nvSpPr>
          <p:cNvPr id="7" name="Rectangle 6">
            <a:extLst>
              <a:ext uri="{FF2B5EF4-FFF2-40B4-BE49-F238E27FC236}">
                <a16:creationId xmlns:a16="http://schemas.microsoft.com/office/drawing/2014/main" id="{37EB19BC-5179-4E8B-A43E-A7D573BC3305}"/>
              </a:ext>
            </a:extLst>
          </p:cNvPr>
          <p:cNvSpPr/>
          <p:nvPr/>
        </p:nvSpPr>
        <p:spPr>
          <a:xfrm>
            <a:off x="1112564" y="1078426"/>
            <a:ext cx="7859158" cy="45719"/>
          </a:xfrm>
          <a:prstGeom prst="rect">
            <a:avLst/>
          </a:prstGeom>
          <a:solidFill>
            <a:srgbClr val="81D3F0"/>
          </a:solidFill>
          <a:ln>
            <a:solidFill>
              <a:srgbClr val="81D3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A picture containing chart&#10;&#10;Description automatically generated">
            <a:extLst>
              <a:ext uri="{FF2B5EF4-FFF2-40B4-BE49-F238E27FC236}">
                <a16:creationId xmlns:a16="http://schemas.microsoft.com/office/drawing/2014/main" id="{CBDB7CDE-348D-4112-85FC-21FF2E477D5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968676" y="5614126"/>
            <a:ext cx="1160106" cy="1190866"/>
          </a:xfrm>
          <a:prstGeom prst="rect">
            <a:avLst/>
          </a:prstGeom>
        </p:spPr>
      </p:pic>
    </p:spTree>
    <p:extLst>
      <p:ext uri="{BB962C8B-B14F-4D97-AF65-F5344CB8AC3E}">
        <p14:creationId xmlns:p14="http://schemas.microsoft.com/office/powerpoint/2010/main" val="4163839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1F85E2C-7A33-4314-8567-668998B13A09}"/>
              </a:ext>
            </a:extLst>
          </p:cNvPr>
          <p:cNvSpPr/>
          <p:nvPr/>
        </p:nvSpPr>
        <p:spPr>
          <a:xfrm>
            <a:off x="1112564" y="2811439"/>
            <a:ext cx="2053717" cy="4046561"/>
          </a:xfrm>
          <a:prstGeom prst="rect">
            <a:avLst/>
          </a:prstGeom>
          <a:solidFill>
            <a:srgbClr val="81D3F0"/>
          </a:solidFill>
          <a:ln>
            <a:solidFill>
              <a:srgbClr val="81D3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1112564" y="255077"/>
            <a:ext cx="10515600" cy="823350"/>
          </a:xfrm>
        </p:spPr>
        <p:txBody>
          <a:bodyPr/>
          <a:lstStyle/>
          <a:p>
            <a:r>
              <a:rPr lang="en-GB" dirty="0">
                <a:latin typeface="Segoe UI" panose="020B0502040204020203" pitchFamily="34" charset="0"/>
                <a:cs typeface="Segoe UI" panose="020B0502040204020203" pitchFamily="34" charset="0"/>
              </a:rPr>
              <a:t>Off-Site Construction Roles</a:t>
            </a:r>
          </a:p>
        </p:txBody>
      </p:sp>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1112564" y="1588804"/>
            <a:ext cx="10515600" cy="4351338"/>
          </a:xfrm>
        </p:spPr>
        <p:txBody>
          <a:bodyPr>
            <a:noAutofit/>
          </a:bodyPr>
          <a:lstStyle/>
          <a:p>
            <a:pPr marL="0" indent="0">
              <a:buNone/>
            </a:pPr>
            <a:r>
              <a:rPr lang="en-GB" sz="2000" dirty="0">
                <a:latin typeface="Segoe UI" panose="020B0502040204020203" pitchFamily="34" charset="0"/>
                <a:cs typeface="Segoe UI" panose="020B0502040204020203" pitchFamily="34" charset="0"/>
              </a:rPr>
              <a:t>Another of the jobs we matched was Quantity Surveyor. We interviewed William </a:t>
            </a:r>
            <a:r>
              <a:rPr lang="en-GB" sz="2000" dirty="0" err="1">
                <a:latin typeface="Segoe UI" panose="020B0502040204020203" pitchFamily="34" charset="0"/>
                <a:cs typeface="Segoe UI" panose="020B0502040204020203" pitchFamily="34" charset="0"/>
              </a:rPr>
              <a:t>Chrisp</a:t>
            </a:r>
            <a:r>
              <a:rPr lang="en-GB" sz="2000" dirty="0">
                <a:latin typeface="Segoe UI" panose="020B0502040204020203" pitchFamily="34" charset="0"/>
                <a:cs typeface="Segoe UI" panose="020B0502040204020203" pitchFamily="34" charset="0"/>
              </a:rPr>
              <a:t> about what he does as a Trainee Quantity Surveyor. </a:t>
            </a:r>
          </a:p>
          <a:p>
            <a:pPr marL="0" indent="0">
              <a:buNone/>
            </a:pPr>
            <a:r>
              <a:rPr lang="en-GB" sz="2000" dirty="0">
                <a:latin typeface="Segoe UI" panose="020B0502040204020203" pitchFamily="34" charset="0"/>
                <a:cs typeface="Segoe UI" panose="020B0502040204020203" pitchFamily="34" charset="0"/>
              </a:rPr>
              <a:t>While you watch this interview, answer some of the questions on your handout.</a:t>
            </a:r>
          </a:p>
          <a:p>
            <a:pPr marL="0" indent="0">
              <a:buNone/>
            </a:pPr>
            <a:endParaRPr lang="en-GB" sz="2000" dirty="0">
              <a:latin typeface="Segoe UI" panose="020B0502040204020203" pitchFamily="34" charset="0"/>
              <a:cs typeface="Segoe UI" panose="020B0502040204020203" pitchFamily="34" charset="0"/>
            </a:endParaRPr>
          </a:p>
        </p:txBody>
      </p:sp>
      <p:sp>
        <p:nvSpPr>
          <p:cNvPr id="7" name="Rectangle 6">
            <a:extLst>
              <a:ext uri="{FF2B5EF4-FFF2-40B4-BE49-F238E27FC236}">
                <a16:creationId xmlns:a16="http://schemas.microsoft.com/office/drawing/2014/main" id="{37EB19BC-5179-4E8B-A43E-A7D573BC3305}"/>
              </a:ext>
            </a:extLst>
          </p:cNvPr>
          <p:cNvSpPr/>
          <p:nvPr/>
        </p:nvSpPr>
        <p:spPr>
          <a:xfrm>
            <a:off x="1112564" y="1078426"/>
            <a:ext cx="7859158" cy="45719"/>
          </a:xfrm>
          <a:prstGeom prst="rect">
            <a:avLst/>
          </a:prstGeom>
          <a:solidFill>
            <a:srgbClr val="81D3F0"/>
          </a:solidFill>
          <a:ln>
            <a:solidFill>
              <a:srgbClr val="81D3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descr="A picture containing chart&#10;&#10;Description automatically generated">
            <a:extLst>
              <a:ext uri="{FF2B5EF4-FFF2-40B4-BE49-F238E27FC236}">
                <a16:creationId xmlns:a16="http://schemas.microsoft.com/office/drawing/2014/main" id="{CE768231-39AE-44CB-9144-DC17F9DD3E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68676" y="5614126"/>
            <a:ext cx="1160106" cy="1190866"/>
          </a:xfrm>
          <a:prstGeom prst="rect">
            <a:avLst/>
          </a:prstGeom>
        </p:spPr>
      </p:pic>
      <p:pic>
        <p:nvPicPr>
          <p:cNvPr id="4" name="Online Media 3" title="William Chrisp - Apprenticeship Interview">
            <a:hlinkClick r:id="" action="ppaction://media"/>
            <a:extLst>
              <a:ext uri="{FF2B5EF4-FFF2-40B4-BE49-F238E27FC236}">
                <a16:creationId xmlns:a16="http://schemas.microsoft.com/office/drawing/2014/main" id="{95583950-3629-49CF-8B43-764DE397CDB1}"/>
              </a:ext>
            </a:extLst>
          </p:cNvPr>
          <p:cNvPicPr>
            <a:picLocks noRot="1" noChangeAspect="1"/>
          </p:cNvPicPr>
          <p:nvPr>
            <a:videoFile r:link="rId1"/>
          </p:nvPr>
        </p:nvPicPr>
        <p:blipFill>
          <a:blip r:embed="rId4"/>
          <a:stretch>
            <a:fillRect/>
          </a:stretch>
        </p:blipFill>
        <p:spPr>
          <a:xfrm>
            <a:off x="2059909" y="3216956"/>
            <a:ext cx="5878143" cy="3306455"/>
          </a:xfrm>
          <a:prstGeom prst="rect">
            <a:avLst/>
          </a:prstGeom>
        </p:spPr>
      </p:pic>
    </p:spTree>
    <p:extLst>
      <p:ext uri="{BB962C8B-B14F-4D97-AF65-F5344CB8AC3E}">
        <p14:creationId xmlns:p14="http://schemas.microsoft.com/office/powerpoint/2010/main" val="1153451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4741</TotalTime>
  <Words>2054</Words>
  <Application>Microsoft Office PowerPoint</Application>
  <PresentationFormat>Widescreen</PresentationFormat>
  <Paragraphs>204</Paragraphs>
  <Slides>40</Slides>
  <Notes>0</Notes>
  <HiddenSlides>0</HiddenSlides>
  <MMClips>9</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40</vt:i4>
      </vt:variant>
    </vt:vector>
  </HeadingPairs>
  <TitlesOfParts>
    <vt:vector size="45" baseType="lpstr">
      <vt:lpstr>Arial</vt:lpstr>
      <vt:lpstr>Calibri</vt:lpstr>
      <vt:lpstr>Calibri Light</vt:lpstr>
      <vt:lpstr>Segoe UI</vt:lpstr>
      <vt:lpstr>Office Theme</vt:lpstr>
      <vt:lpstr>PowerPoint Presentation</vt:lpstr>
      <vt:lpstr>What is the Construction industry?</vt:lpstr>
      <vt:lpstr>Why is the Construction industry  a good career option?</vt:lpstr>
      <vt:lpstr>Why is the Construction industry  a good career option?</vt:lpstr>
      <vt:lpstr>PowerPoint Presentation</vt:lpstr>
      <vt:lpstr>Off-Site Construction Roles</vt:lpstr>
      <vt:lpstr>Off-Site Construction Roles</vt:lpstr>
      <vt:lpstr>Off-Site Construction Roles</vt:lpstr>
      <vt:lpstr>Off-Site Construction Roles</vt:lpstr>
      <vt:lpstr>On-site Construction Roles</vt:lpstr>
      <vt:lpstr>On-site Construction Roles</vt:lpstr>
      <vt:lpstr>Off-Site Construction Roles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On-site Construction Roles</vt:lpstr>
      <vt:lpstr>Project Manager – Ryan Edson</vt:lpstr>
      <vt:lpstr>Electrical Foreman – Barry Wood</vt:lpstr>
      <vt:lpstr>Site Engineer – Guy Horsley</vt:lpstr>
      <vt:lpstr>Telehandler – Mike</vt:lpstr>
      <vt:lpstr>On-site Construction Roles</vt:lpstr>
      <vt:lpstr>PowerPoint Presentation</vt:lpstr>
      <vt:lpstr>PowerPoint Presentation</vt:lpstr>
      <vt:lpstr>PowerPoint Presentation</vt:lpstr>
      <vt:lpstr>PowerPoint Presentation</vt:lpstr>
      <vt:lpstr>PowerPoint Presentation</vt:lpstr>
      <vt:lpstr>Want to know more? </vt:lpstr>
      <vt:lpstr>Want to know more?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Health Care</dc:title>
  <dc:creator>Mike Sherlock</dc:creator>
  <cp:lastModifiedBy>Laura Sherlock</cp:lastModifiedBy>
  <cp:revision>115</cp:revision>
  <dcterms:created xsi:type="dcterms:W3CDTF">2020-06-26T09:35:04Z</dcterms:created>
  <dcterms:modified xsi:type="dcterms:W3CDTF">2021-03-01T09:32:29Z</dcterms:modified>
</cp:coreProperties>
</file>