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87" r:id="rId2"/>
    <p:sldId id="361" r:id="rId3"/>
    <p:sldId id="392" r:id="rId4"/>
    <p:sldId id="397" r:id="rId5"/>
    <p:sldId id="373" r:id="rId6"/>
    <p:sldId id="400" r:id="rId7"/>
    <p:sldId id="395" r:id="rId8"/>
    <p:sldId id="401" r:id="rId9"/>
    <p:sldId id="259" r:id="rId10"/>
    <p:sldId id="374" r:id="rId11"/>
    <p:sldId id="402" r:id="rId12"/>
    <p:sldId id="403" r:id="rId13"/>
    <p:sldId id="404" r:id="rId14"/>
    <p:sldId id="405" r:id="rId15"/>
    <p:sldId id="406" r:id="rId16"/>
    <p:sldId id="408" r:id="rId17"/>
    <p:sldId id="409" r:id="rId18"/>
    <p:sldId id="411" r:id="rId19"/>
    <p:sldId id="412" r:id="rId20"/>
    <p:sldId id="414" r:id="rId21"/>
    <p:sldId id="342" r:id="rId22"/>
    <p:sldId id="410" r:id="rId23"/>
    <p:sldId id="413" r:id="rId24"/>
    <p:sldId id="367" r:id="rId25"/>
    <p:sldId id="385" r:id="rId26"/>
    <p:sldId id="369" r:id="rId27"/>
    <p:sldId id="356" r:id="rId28"/>
    <p:sldId id="357" r:id="rId29"/>
    <p:sldId id="38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extLst>
      <p:ext uri="{19B8F6BF-5375-455C-9EA6-DF929625EA0E}">
        <p15:presenceInfo xmlns:p15="http://schemas.microsoft.com/office/powerpoint/2012/main" userId="922b9c7b93af386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A52"/>
    <a:srgbClr val="E9F1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snapToGrid="0">
      <p:cViewPr>
        <p:scale>
          <a:sx n="70" d="100"/>
          <a:sy n="70" d="100"/>
        </p:scale>
        <p:origin x="74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22/02/2021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22/02/2021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66j_ukWKrZc?feature=oembed"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careers.marksandspencer.com/careers-at-m-and-s/logistic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slp-emg-travel.com/" TargetMode="External"/><Relationship Id="rId3" Type="http://schemas.openxmlformats.org/officeDocument/2006/relationships/hyperlink" Target="http://www.eastmidlandsairport.com/" TargetMode="External"/><Relationship Id="rId7" Type="http://schemas.openxmlformats.org/officeDocument/2006/relationships/hyperlink" Target="http://www.cituk.org.uk/" TargetMode="External"/><Relationship Id="rId2" Type="http://schemas.openxmlformats.org/officeDocument/2006/relationships/hyperlink" Target="http://www.careersthatmove.co.uk/" TargetMode="External"/><Relationship Id="rId1" Type="http://schemas.openxmlformats.org/officeDocument/2006/relationships/slideLayout" Target="../slideLayouts/slideLayout2.xml"/><Relationship Id="rId6" Type="http://schemas.openxmlformats.org/officeDocument/2006/relationships/hyperlink" Target="http://www.novus.uk.com/" TargetMode="External"/><Relationship Id="rId5" Type="http://schemas.openxmlformats.org/officeDocument/2006/relationships/hyperlink" Target="http://www.lutterworth.magnapark.co.uk/" TargetMode="External"/><Relationship Id="rId4" Type="http://schemas.openxmlformats.org/officeDocument/2006/relationships/hyperlink" Target="http://www.ioc.uk.com/" TargetMode="External"/><Relationship Id="rId9" Type="http://schemas.openxmlformats.org/officeDocument/2006/relationships/hyperlink" Target="http://www.gov.uk/apply-apprenticeship"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329271" y="5190885"/>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38773"/>
          </a:xfrm>
          <a:prstGeom prst="rect">
            <a:avLst/>
          </a:prstGeom>
          <a:noFill/>
        </p:spPr>
        <p:txBody>
          <a:bodyPr wrap="square" rtlCol="0">
            <a:spAutoFit/>
          </a:bodyPr>
          <a:lstStyle/>
          <a:p>
            <a:r>
              <a:rPr lang="en-GB" sz="6800" b="1" dirty="0">
                <a:latin typeface="Segoe UI" panose="020B0502040204020203" pitchFamily="34" charset="0"/>
                <a:cs typeface="Segoe UI" panose="020B0502040204020203" pitchFamily="34" charset="0"/>
              </a:rPr>
              <a:t>Logistics and Distribution</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7811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7907791"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a:t>
            </a:r>
            <a:r>
              <a:rPr lang="en-GB" sz="2000" b="1" dirty="0">
                <a:solidFill>
                  <a:srgbClr val="A6DA52"/>
                </a:solidFill>
                <a:latin typeface="Segoe UI" panose="020B0502040204020203" pitchFamily="34" charset="0"/>
                <a:cs typeface="Segoe UI" panose="020B0502040204020203" pitchFamily="34" charset="0"/>
              </a:rPr>
              <a:t>Logistics </a:t>
            </a:r>
            <a:r>
              <a:rPr lang="en-GB" sz="2000" dirty="0">
                <a:latin typeface="Segoe UI" panose="020B0502040204020203" pitchFamily="34" charset="0"/>
                <a:cs typeface="Segoe UI" panose="020B0502040204020203" pitchFamily="34" charset="0"/>
              </a:rPr>
              <a:t>and</a:t>
            </a:r>
            <a:r>
              <a:rPr lang="en-GB" sz="2000" b="1" dirty="0">
                <a:solidFill>
                  <a:srgbClr val="A6DA52"/>
                </a:solidFill>
                <a:latin typeface="Segoe UI" panose="020B0502040204020203" pitchFamily="34" charset="0"/>
                <a:cs typeface="Segoe UI" panose="020B0502040204020203" pitchFamily="34" charset="0"/>
              </a:rPr>
              <a:t> Distribution </a:t>
            </a:r>
            <a:r>
              <a:rPr lang="en-GB" sz="2000" dirty="0">
                <a:latin typeface="Segoe UI" panose="020B0502040204020203" pitchFamily="34" charset="0"/>
                <a:cs typeface="Segoe UI" panose="020B0502040204020203" pitchFamily="34" charset="0"/>
              </a:rPr>
              <a:t>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11" name="Online Media 1" title="Logistics in Leicester &amp; Leicestershire">
            <a:hlinkClick r:id="" action="ppaction://media"/>
            <a:extLst>
              <a:ext uri="{FF2B5EF4-FFF2-40B4-BE49-F238E27FC236}">
                <a16:creationId xmlns:a16="http://schemas.microsoft.com/office/drawing/2014/main" id="{0F664A97-3394-437A-B6F7-955B5EFCDB6F}"/>
              </a:ext>
            </a:extLst>
          </p:cNvPr>
          <p:cNvPicPr>
            <a:picLocks noRot="1" noChangeAspect="1"/>
          </p:cNvPicPr>
          <p:nvPr>
            <a:videoFile r:link="rId1"/>
          </p:nvPr>
        </p:nvPicPr>
        <p:blipFill>
          <a:blip r:embed="rId3"/>
          <a:stretch>
            <a:fillRect/>
          </a:stretch>
        </p:blipFill>
        <p:spPr>
          <a:xfrm>
            <a:off x="3048000" y="2177987"/>
            <a:ext cx="6096000" cy="3429000"/>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1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1"/>
                                        </p:tgtEl>
                                      </p:cBhvr>
                                    </p:cmd>
                                  </p:childTnLst>
                                </p:cTn>
                              </p:par>
                            </p:childTnLst>
                          </p:cTn>
                        </p:par>
                      </p:childTnLst>
                    </p:cTn>
                  </p:par>
                </p:childTnLst>
              </p:cTn>
              <p:nextCondLst>
                <p:cond evt="onClick" delay="0">
                  <p:tgtEl>
                    <p:spTgt spid="11"/>
                  </p:tgtEl>
                </p:cond>
              </p:nextCondLst>
            </p:seq>
            <p:video>
              <p:cMediaNode vol="80000">
                <p:cTn id="16" fill="hold" display="0">
                  <p:stCondLst>
                    <p:cond delay="indefinite"/>
                  </p:stCondLst>
                </p:cTn>
                <p:tgtEl>
                  <p:spTgt spid="11"/>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Types of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84008"/>
            <a:ext cx="10515600"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In that video, Hana mentioned East Midlands Airport: the UK’s pure cargo airport that distributes 40% of ALL air freight in Britain.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Think about the airport and all of the related jobs/services that link to it across passenger and cargo services.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many different job roles can you think of that link to running a successful busy airport?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You have five minutes, work in pairs and list as many job roles that you can think of.</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1210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A87F7CD-841E-44E3-98F4-00A2172CF7F9}"/>
              </a:ext>
            </a:extLst>
          </p:cNvPr>
          <p:cNvSpPr/>
          <p:nvPr/>
        </p:nvSpPr>
        <p:spPr>
          <a:xfrm>
            <a:off x="4178763" y="3034604"/>
            <a:ext cx="3809585" cy="3204421"/>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CEADD04A-4434-4279-9DCA-6F285A8142A1}"/>
              </a:ext>
            </a:extLst>
          </p:cNvPr>
          <p:cNvSpPr/>
          <p:nvPr/>
        </p:nvSpPr>
        <p:spPr>
          <a:xfrm>
            <a:off x="7991832" y="3034604"/>
            <a:ext cx="3870139" cy="320442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1A04B67-9E60-4DAE-8EA7-EB947114EF37}"/>
              </a:ext>
            </a:extLst>
          </p:cNvPr>
          <p:cNvSpPr/>
          <p:nvPr/>
        </p:nvSpPr>
        <p:spPr>
          <a:xfrm>
            <a:off x="310620" y="3034605"/>
            <a:ext cx="3870139" cy="320442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Types of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8" y="1748022"/>
            <a:ext cx="10515600"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There are </a:t>
            </a:r>
            <a:r>
              <a:rPr lang="en-GB" sz="2000" b="1" dirty="0">
                <a:solidFill>
                  <a:srgbClr val="A6DA52"/>
                </a:solidFill>
                <a:latin typeface="Segoe UI" panose="020B0502040204020203" pitchFamily="34" charset="0"/>
                <a:cs typeface="Segoe UI" panose="020B0502040204020203" pitchFamily="34" charset="0"/>
              </a:rPr>
              <a:t>over 100 different job roles</a:t>
            </a:r>
            <a:r>
              <a:rPr lang="en-GB" sz="2000" dirty="0">
                <a:latin typeface="Segoe UI" panose="020B0502040204020203" pitchFamily="34" charset="0"/>
                <a:cs typeface="Segoe UI" panose="020B0502040204020203" pitchFamily="34" charset="0"/>
              </a:rPr>
              <a: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many did you write down? Can anyone give me any examples?</a:t>
            </a:r>
          </a:p>
          <a:p>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823E60E-255F-4AE7-894A-4FE522721B20}"/>
              </a:ext>
            </a:extLst>
          </p:cNvPr>
          <p:cNvSpPr/>
          <p:nvPr/>
        </p:nvSpPr>
        <p:spPr>
          <a:xfrm>
            <a:off x="470125" y="3157436"/>
            <a:ext cx="3581407"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Pilots and captains, aircraft cabin crew, passenger check-in, ground handling, baggage handling, flight despatchers, ramp agents, airfield operations supervisors, control room operatives, customer services, passenger services agents (helping passengers with reduced mobility and additional needs etc.)…</a:t>
            </a:r>
          </a:p>
        </p:txBody>
      </p:sp>
      <p:sp>
        <p:nvSpPr>
          <p:cNvPr id="5" name="Rectangle 4">
            <a:extLst>
              <a:ext uri="{FF2B5EF4-FFF2-40B4-BE49-F238E27FC236}">
                <a16:creationId xmlns:a16="http://schemas.microsoft.com/office/drawing/2014/main" id="{45D36FF1-D8D5-493B-9144-28D8FE938B5F}"/>
              </a:ext>
            </a:extLst>
          </p:cNvPr>
          <p:cNvSpPr/>
          <p:nvPr/>
        </p:nvSpPr>
        <p:spPr>
          <a:xfrm>
            <a:off x="4309986" y="3157435"/>
            <a:ext cx="3581407"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Fire and rescue crew, aircraft maintenance and engineers, buildings and facilities management, air refuellers, airline food production, aircraft cleaners, grounds maintenance, mechanical engineers, electrical engineers, IT specialists, Air Traffic Control and radar engineers, Air Traffic Controllers…</a:t>
            </a:r>
          </a:p>
        </p:txBody>
      </p:sp>
      <p:sp>
        <p:nvSpPr>
          <p:cNvPr id="6" name="Rectangle 5">
            <a:extLst>
              <a:ext uri="{FF2B5EF4-FFF2-40B4-BE49-F238E27FC236}">
                <a16:creationId xmlns:a16="http://schemas.microsoft.com/office/drawing/2014/main" id="{4D9BD129-B5DD-4393-98D0-42C3A6CCC3CC}"/>
              </a:ext>
            </a:extLst>
          </p:cNvPr>
          <p:cNvSpPr/>
          <p:nvPr/>
        </p:nvSpPr>
        <p:spPr>
          <a:xfrm>
            <a:off x="8149847" y="3157435"/>
            <a:ext cx="3581407" cy="2585323"/>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Landscaping, bird and wildlife control, environmental management, capital delivery and project management teams, vehicle maintenance teams,  health and safety,  retail, hospitality/food and beverage, hotels, driving, holiday companies…</a:t>
            </a:r>
          </a:p>
        </p:txBody>
      </p:sp>
      <p:sp>
        <p:nvSpPr>
          <p:cNvPr id="12" name="Rectangle 11">
            <a:extLst>
              <a:ext uri="{FF2B5EF4-FFF2-40B4-BE49-F238E27FC236}">
                <a16:creationId xmlns:a16="http://schemas.microsoft.com/office/drawing/2014/main" id="{342A85A3-0FCA-4E59-B884-6ACF47C55FA5}"/>
              </a:ext>
            </a:extLst>
          </p:cNvPr>
          <p:cNvSpPr/>
          <p:nvPr/>
        </p:nvSpPr>
        <p:spPr>
          <a:xfrm>
            <a:off x="9354539" y="6356421"/>
            <a:ext cx="2371162" cy="369332"/>
          </a:xfrm>
          <a:prstGeom prst="rect">
            <a:avLst/>
          </a:prstGeom>
        </p:spPr>
        <p:txBody>
          <a:bodyPr wrap="none">
            <a:spAutoFit/>
          </a:bodyPr>
          <a:lstStyle/>
          <a:p>
            <a:r>
              <a:rPr lang="en-GB" dirty="0">
                <a:latin typeface="Segoe UI" panose="020B0502040204020203" pitchFamily="34" charset="0"/>
                <a:cs typeface="Segoe UI" panose="020B0502040204020203" pitchFamily="34" charset="0"/>
              </a:rPr>
              <a:t>…the list could go on.</a:t>
            </a:r>
          </a:p>
        </p:txBody>
      </p:sp>
    </p:spTree>
    <p:extLst>
      <p:ext uri="{BB962C8B-B14F-4D97-AF65-F5344CB8AC3E}">
        <p14:creationId xmlns:p14="http://schemas.microsoft.com/office/powerpoint/2010/main" val="2525874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7" y="173883"/>
            <a:ext cx="10545413" cy="1666757"/>
          </a:xfrm>
        </p:spPr>
        <p:txBody>
          <a:bodyPr/>
          <a:lstStyle/>
          <a:p>
            <a:r>
              <a:rPr lang="en-GB" dirty="0">
                <a:latin typeface="Segoe UI" panose="020B0502040204020203" pitchFamily="34" charset="0"/>
                <a:cs typeface="Segoe UI" panose="020B0502040204020203" pitchFamily="34" charset="0"/>
              </a:rPr>
              <a:t>A Supply Chain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7" y="1651741"/>
            <a:ext cx="9634302" cy="5032376"/>
          </a:xfrm>
        </p:spPr>
        <p:txBody>
          <a:bodyPr>
            <a:normAutofit/>
          </a:bodyPr>
          <a:lstStyle/>
          <a:p>
            <a:pPr marL="0" indent="0">
              <a:buNone/>
            </a:pPr>
            <a:r>
              <a:rPr lang="en-GB" sz="2000" dirty="0">
                <a:latin typeface="Segoe UI" panose="020B0502040204020203" pitchFamily="34" charset="0"/>
                <a:cs typeface="Segoe UI" panose="020B0502040204020203" pitchFamily="34" charset="0"/>
              </a:rPr>
              <a:t>When you click 'place order' on Amazon, ASOS, or a grocery shop like M&amp;S do you think about all of the services that work together to make sure that your order gets to your door on time?</a:t>
            </a:r>
          </a:p>
          <a:p>
            <a:pPr marL="0" indent="0">
              <a:buNone/>
            </a:pPr>
            <a:r>
              <a:rPr lang="en-GB" sz="2000" dirty="0">
                <a:latin typeface="Segoe UI" panose="020B0502040204020203" pitchFamily="34" charset="0"/>
                <a:cs typeface="Segoe UI" panose="020B0502040204020203" pitchFamily="34" charset="0"/>
              </a:rPr>
              <a:t>This is called the </a:t>
            </a:r>
            <a:r>
              <a:rPr lang="en-GB" sz="2000" b="1" dirty="0">
                <a:solidFill>
                  <a:srgbClr val="A6DA52"/>
                </a:solidFill>
                <a:latin typeface="Segoe UI" panose="020B0502040204020203" pitchFamily="34" charset="0"/>
                <a:cs typeface="Segoe UI" panose="020B0502040204020203" pitchFamily="34" charset="0"/>
              </a:rPr>
              <a:t>supply chain</a:t>
            </a:r>
            <a:r>
              <a:rPr lang="en-GB" sz="2000" dirty="0">
                <a:latin typeface="Segoe UI" panose="020B0502040204020203" pitchFamily="34" charset="0"/>
                <a:cs typeface="Segoe UI" panose="020B0502040204020203" pitchFamily="34" charset="0"/>
              </a:rPr>
              <a:t>. </a:t>
            </a:r>
          </a:p>
          <a:p>
            <a:pPr marL="0" indent="0">
              <a:buNone/>
            </a:pPr>
            <a:r>
              <a:rPr lang="en-GB" sz="2000" dirty="0">
                <a:latin typeface="Segoe UI" panose="020B0502040204020203" pitchFamily="34" charset="0"/>
                <a:cs typeface="Segoe UI" panose="020B0502040204020203" pitchFamily="34" charset="0"/>
              </a:rPr>
              <a:t>The supply chain is the </a:t>
            </a:r>
            <a:r>
              <a:rPr lang="en-GB" sz="2000" b="1" dirty="0">
                <a:solidFill>
                  <a:srgbClr val="A6DA52"/>
                </a:solidFill>
                <a:latin typeface="Segoe UI" panose="020B0502040204020203" pitchFamily="34" charset="0"/>
                <a:cs typeface="Segoe UI" panose="020B0502040204020203" pitchFamily="34" charset="0"/>
              </a:rPr>
              <a:t>route or process </a:t>
            </a:r>
            <a:r>
              <a:rPr lang="en-GB" sz="2000" dirty="0">
                <a:latin typeface="Segoe UI" panose="020B0502040204020203" pitchFamily="34" charset="0"/>
                <a:cs typeface="Segoe UI" panose="020B0502040204020203" pitchFamily="34" charset="0"/>
              </a:rPr>
              <a:t>that a product goes through to get to the customer. </a:t>
            </a:r>
          </a:p>
          <a:p>
            <a:pPr marL="0" indent="0">
              <a:buNone/>
            </a:pPr>
            <a:r>
              <a:rPr lang="en-GB" sz="2000" dirty="0">
                <a:latin typeface="Segoe UI" panose="020B0502040204020203" pitchFamily="34" charset="0"/>
                <a:cs typeface="Segoe UI" panose="020B0502040204020203" pitchFamily="34" charset="0"/>
              </a:rPr>
              <a:t>Let’s think back to that 5 stage approach we mentioned earlier:</a:t>
            </a:r>
          </a:p>
          <a:p>
            <a:pPr lvl="1"/>
            <a:r>
              <a:rPr lang="en-GB" sz="2000" dirty="0">
                <a:latin typeface="Segoe UI" panose="020B0502040204020203" pitchFamily="34" charset="0"/>
                <a:cs typeface="Segoe UI" panose="020B0502040204020203" pitchFamily="34" charset="0"/>
              </a:rPr>
              <a:t>Storage, warehousing and materials handling</a:t>
            </a:r>
          </a:p>
          <a:p>
            <a:pPr lvl="1"/>
            <a:r>
              <a:rPr lang="en-GB" sz="2000" dirty="0">
                <a:latin typeface="Segoe UI" panose="020B0502040204020203" pitchFamily="34" charset="0"/>
                <a:cs typeface="Segoe UI" panose="020B0502040204020203" pitchFamily="34" charset="0"/>
              </a:rPr>
              <a:t>Packaging and unitisation </a:t>
            </a:r>
          </a:p>
          <a:p>
            <a:pPr lvl="1"/>
            <a:r>
              <a:rPr lang="en-GB" sz="2000" dirty="0">
                <a:latin typeface="Segoe UI" panose="020B0502040204020203" pitchFamily="34" charset="0"/>
                <a:cs typeface="Segoe UI" panose="020B0502040204020203" pitchFamily="34" charset="0"/>
              </a:rPr>
              <a:t>Inventory</a:t>
            </a:r>
          </a:p>
          <a:p>
            <a:pPr lvl="1"/>
            <a:r>
              <a:rPr lang="en-GB" sz="2000" dirty="0">
                <a:latin typeface="Segoe UI" panose="020B0502040204020203" pitchFamily="34" charset="0"/>
                <a:cs typeface="Segoe UI" panose="020B0502040204020203" pitchFamily="34" charset="0"/>
              </a:rPr>
              <a:t>Transport</a:t>
            </a:r>
          </a:p>
          <a:p>
            <a:pPr lvl="1"/>
            <a:r>
              <a:rPr lang="en-GB" sz="2000" dirty="0">
                <a:latin typeface="Segoe UI" panose="020B0502040204020203" pitchFamily="34" charset="0"/>
                <a:cs typeface="Segoe UI" panose="020B0502040204020203" pitchFamily="34" charset="0"/>
              </a:rPr>
              <a:t>Information and control</a:t>
            </a:r>
          </a:p>
          <a:p>
            <a:pPr marL="0" indent="0">
              <a:buNone/>
            </a:pPr>
            <a:r>
              <a:rPr lang="en-GB" sz="2000" dirty="0">
                <a:latin typeface="Segoe UI" panose="020B0502040204020203" pitchFamily="34" charset="0"/>
                <a:cs typeface="Segoe UI" panose="020B0502040204020203" pitchFamily="34" charset="0"/>
              </a:rPr>
              <a:t>However, there are smaller links before, within and after these 5 stages to get the product from conception to the customer’s hand. </a:t>
            </a:r>
          </a:p>
        </p:txBody>
      </p:sp>
    </p:spTree>
    <p:extLst>
      <p:ext uri="{BB962C8B-B14F-4D97-AF65-F5344CB8AC3E}">
        <p14:creationId xmlns:p14="http://schemas.microsoft.com/office/powerpoint/2010/main" val="109179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A Supply Chain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84008"/>
            <a:ext cx="10515600"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Get into pairs or small groups.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We are going to be thinking about the journey of a carrot.</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In your teams, list the steps in the supply chain of getting a pack of carrots to a vulnerable customer’s door.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Start with the farmer/grower and finish with the customer having a pack of carrots in their hand.</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891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A Supply Chain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84008"/>
            <a:ext cx="10515600"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How many steps or ‘links’ in the supply chain do people have?</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Can anyone name me some of their links?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There are actually…</a:t>
            </a:r>
            <a:r>
              <a:rPr lang="en-GB" sz="2000" b="1" dirty="0">
                <a:solidFill>
                  <a:srgbClr val="A6DA52"/>
                </a:solidFill>
                <a:latin typeface="Segoe UI" panose="020B0502040204020203" pitchFamily="34" charset="0"/>
                <a:cs typeface="Segoe UI" panose="020B0502040204020203" pitchFamily="34" charset="0"/>
              </a:rPr>
              <a:t>17 links</a:t>
            </a:r>
            <a:r>
              <a:rPr lang="en-GB" sz="2000" dirty="0">
                <a:latin typeface="Segoe UI" panose="020B0502040204020203" pitchFamily="34" charset="0"/>
                <a:cs typeface="Segoe UI" panose="020B0502040204020203" pitchFamily="34" charset="0"/>
              </a:rPr>
              <a:t>.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Let’s looks at these now.</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40422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A Supply Chain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556926" y="1880823"/>
            <a:ext cx="10515600" cy="3965315"/>
          </a:xfrm>
          <a:noFill/>
        </p:spPr>
        <p:txBody>
          <a:bodyPr>
            <a:noAutofit/>
          </a:bodyPr>
          <a:lstStyle/>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M&amp;S agrees with the farmer what crops are going to be grown and supplied to M&amp;S.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seeds are planted and the carrots grow.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Once the crop is ready, it is harvested.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transported to a M&amp;S manufacturing site.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quality checked on arrival to make sure they meet the specification.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washed.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polished.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graded: this means they are separated into different grades, depending on their specification. </a:t>
            </a:r>
          </a:p>
          <a:p>
            <a:pPr marL="342900" indent="-342900">
              <a:lnSpc>
                <a:spcPct val="100000"/>
              </a:lnSpc>
              <a:buFont typeface="+mj-lt"/>
              <a:buAutoNum type="arabicPeriod"/>
            </a:pPr>
            <a:r>
              <a:rPr lang="en-GB" sz="2000" dirty="0">
                <a:latin typeface="Segoe UI" panose="020B0502040204020203" pitchFamily="34" charset="0"/>
                <a:cs typeface="Segoe UI" panose="020B0502040204020203" pitchFamily="34" charset="0"/>
              </a:rPr>
              <a:t>The carrots are packed into retail packs.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6092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A Supply Chain</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8" y="1731374"/>
            <a:ext cx="10865892" cy="3965315"/>
          </a:xfrm>
          <a:noFill/>
        </p:spPr>
        <p:txBody>
          <a:bodyPr>
            <a:noAutofit/>
          </a:bodyPr>
          <a:lstStyle/>
          <a:p>
            <a:pPr marL="0" indent="0">
              <a:lnSpc>
                <a:spcPct val="150000"/>
              </a:lnSpc>
              <a:buNone/>
            </a:pPr>
            <a:r>
              <a:rPr lang="en-GB" sz="2000" dirty="0">
                <a:latin typeface="Segoe UI" panose="020B0502040204020203" pitchFamily="34" charset="0"/>
                <a:cs typeface="Segoe UI" panose="020B0502040204020203" pitchFamily="34" charset="0"/>
              </a:rPr>
              <a:t>10. The packs of carrots are loaded on to a lorry and transported to a M&amp;S distribution centre. </a:t>
            </a:r>
          </a:p>
          <a:p>
            <a:pPr marL="0" indent="0">
              <a:lnSpc>
                <a:spcPct val="150000"/>
              </a:lnSpc>
              <a:buNone/>
            </a:pPr>
            <a:r>
              <a:rPr lang="en-GB" sz="2000" dirty="0">
                <a:latin typeface="Segoe UI" panose="020B0502040204020203" pitchFamily="34" charset="0"/>
                <a:cs typeface="Segoe UI" panose="020B0502040204020203" pitchFamily="34" charset="0"/>
              </a:rPr>
              <a:t>11. At the distribution centre the carrots are picked, ready to go to the different M&amp;S stores. </a:t>
            </a:r>
          </a:p>
          <a:p>
            <a:pPr marL="0" indent="0">
              <a:lnSpc>
                <a:spcPct val="150000"/>
              </a:lnSpc>
              <a:buNone/>
            </a:pPr>
            <a:r>
              <a:rPr lang="en-GB" sz="2000" dirty="0">
                <a:latin typeface="Segoe UI" panose="020B0502040204020203" pitchFamily="34" charset="0"/>
                <a:cs typeface="Segoe UI" panose="020B0502040204020203" pitchFamily="34" charset="0"/>
              </a:rPr>
              <a:t>12. The pallets of carrots are then loaded onto a M&amp;S lorry with lots of other goods. </a:t>
            </a:r>
          </a:p>
          <a:p>
            <a:pPr marL="0" indent="0">
              <a:lnSpc>
                <a:spcPct val="150000"/>
              </a:lnSpc>
              <a:buNone/>
            </a:pPr>
            <a:r>
              <a:rPr lang="en-GB" sz="2000" dirty="0">
                <a:latin typeface="Segoe UI" panose="020B0502040204020203" pitchFamily="34" charset="0"/>
                <a:cs typeface="Segoe UI" panose="020B0502040204020203" pitchFamily="34" charset="0"/>
              </a:rPr>
              <a:t>13. The lorry then takes the loads of carrots to M&amp;S stores. </a:t>
            </a:r>
          </a:p>
          <a:p>
            <a:pPr marL="0" indent="0">
              <a:lnSpc>
                <a:spcPct val="150000"/>
              </a:lnSpc>
              <a:buNone/>
            </a:pPr>
            <a:r>
              <a:rPr lang="en-GB" sz="2000" dirty="0">
                <a:latin typeface="Segoe UI" panose="020B0502040204020203" pitchFamily="34" charset="0"/>
                <a:cs typeface="Segoe UI" panose="020B0502040204020203" pitchFamily="34" charset="0"/>
              </a:rPr>
              <a:t>14. The carrots arrive at the M&amp;S store and are unloaded. </a:t>
            </a:r>
          </a:p>
          <a:p>
            <a:pPr marL="0" indent="0">
              <a:lnSpc>
                <a:spcPct val="150000"/>
              </a:lnSpc>
              <a:buNone/>
            </a:pPr>
            <a:r>
              <a:rPr lang="en-GB" sz="2000" dirty="0">
                <a:latin typeface="Segoe UI" panose="020B0502040204020203" pitchFamily="34" charset="0"/>
                <a:cs typeface="Segoe UI" panose="020B0502040204020203" pitchFamily="34" charset="0"/>
              </a:rPr>
              <a:t>15. The carrots are picked by a member of staff and packed into crates for individual customers.</a:t>
            </a:r>
          </a:p>
          <a:p>
            <a:pPr marL="0" indent="0">
              <a:lnSpc>
                <a:spcPct val="150000"/>
              </a:lnSpc>
              <a:buNone/>
            </a:pPr>
            <a:r>
              <a:rPr lang="en-GB" sz="2000" dirty="0">
                <a:latin typeface="Segoe UI" panose="020B0502040204020203" pitchFamily="34" charset="0"/>
                <a:cs typeface="Segoe UI" panose="020B0502040204020203" pitchFamily="34" charset="0"/>
              </a:rPr>
              <a:t>16. The crates are loaded on to a delivery van.</a:t>
            </a:r>
          </a:p>
          <a:p>
            <a:pPr marL="0" indent="0">
              <a:lnSpc>
                <a:spcPct val="150000"/>
              </a:lnSpc>
              <a:buNone/>
            </a:pPr>
            <a:r>
              <a:rPr lang="en-GB" sz="2000" dirty="0">
                <a:latin typeface="Segoe UI" panose="020B0502040204020203" pitchFamily="34" charset="0"/>
                <a:cs typeface="Segoe UI" panose="020B0502040204020203" pitchFamily="34" charset="0"/>
              </a:rPr>
              <a:t>17. The delivery driver delivers them to the customers door.</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30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Case Study</a:t>
            </a:r>
          </a:p>
          <a:p>
            <a:pPr marL="0" indent="0" algn="ctr">
              <a:buNone/>
            </a:pPr>
            <a:r>
              <a:rPr lang="en-GB" sz="4000" i="1" dirty="0">
                <a:latin typeface="Segoe UI" panose="020B0502040204020203" pitchFamily="34" charset="0"/>
                <a:cs typeface="Segoe UI" panose="020B0502040204020203" pitchFamily="34" charset="0"/>
              </a:rPr>
              <a:t>M&amp;S and the impact of Covid-19</a:t>
            </a:r>
          </a:p>
        </p:txBody>
      </p:sp>
      <p:sp>
        <p:nvSpPr>
          <p:cNvPr id="15" name="Rectangle 14">
            <a:extLst>
              <a:ext uri="{FF2B5EF4-FFF2-40B4-BE49-F238E27FC236}">
                <a16:creationId xmlns:a16="http://schemas.microsoft.com/office/drawing/2014/main" id="{7760BDB5-084D-4B00-B2AF-6478AF1E8BA3}"/>
              </a:ext>
            </a:extLst>
          </p:cNvPr>
          <p:cNvSpPr/>
          <p:nvPr/>
        </p:nvSpPr>
        <p:spPr>
          <a:xfrm>
            <a:off x="647919" y="2833418"/>
            <a:ext cx="10598562" cy="2554545"/>
          </a:xfrm>
          <a:prstGeom prst="rect">
            <a:avLst/>
          </a:prstGeom>
        </p:spPr>
        <p:txBody>
          <a:bodyPr wrap="square">
            <a:spAutoFit/>
          </a:bodyPr>
          <a:lstStyle/>
          <a:p>
            <a:pPr algn="just"/>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At M&amp;S, our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peak period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for 2020 started much earlier due to COVID. Peak normally starts in September/Oct but this year we were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hitting record breaking volumes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in May as retail stores had to close meaning consumers did their shopping online. </a:t>
            </a:r>
          </a:p>
          <a:p>
            <a:pPr algn="just"/>
            <a:endPar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endParaRPr>
          </a:p>
          <a:p>
            <a:pPr algn="just"/>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M&amp;S Castle </a:t>
            </a:r>
            <a:r>
              <a:rPr lang="en-GB" sz="2000" dirty="0" err="1">
                <a:solidFill>
                  <a:srgbClr val="323130"/>
                </a:solidFill>
                <a:latin typeface="Segoe UI" panose="020B0502040204020203" pitchFamily="34" charset="0"/>
                <a:ea typeface="Times New Roman" panose="02020603050405020304" pitchFamily="18" charset="0"/>
                <a:cs typeface="Segoe UI" panose="020B0502040204020203" pitchFamily="34" charset="0"/>
              </a:rPr>
              <a:t>Donington</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 is a Clothing and Home Distribution Centre; however, to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meet the demands</a:t>
            </a:r>
            <a:r>
              <a:rPr lang="en-GB" sz="2000" b="1" dirty="0">
                <a:solidFill>
                  <a:srgbClr val="323130"/>
                </a:solidFill>
                <a:latin typeface="Segoe UI" panose="020B0502040204020203" pitchFamily="34" charset="0"/>
                <a:ea typeface="Times New Roman" panose="02020603050405020304" pitchFamily="18" charset="0"/>
                <a:cs typeface="Segoe UI" panose="020B0502040204020203" pitchFamily="34" charset="0"/>
              </a:rPr>
              <a:t>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of our customers we adapted to start dispatching food hampers to service those customers who were vulnerable and unable to leave the house. This expanded into chilled hampers and demonstrates the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fast and ever changing nature of logistics</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 </a:t>
            </a:r>
          </a:p>
        </p:txBody>
      </p:sp>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15441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Case Study</a:t>
            </a:r>
          </a:p>
          <a:p>
            <a:pPr marL="0" indent="0" algn="ctr">
              <a:buNone/>
            </a:pPr>
            <a:r>
              <a:rPr lang="en-GB" sz="4000" i="1" dirty="0">
                <a:latin typeface="Segoe UI" panose="020B0502040204020203" pitchFamily="34" charset="0"/>
                <a:cs typeface="Segoe UI" panose="020B0502040204020203" pitchFamily="34" charset="0"/>
              </a:rPr>
              <a:t>M&amp;S and the impact of Covid-19</a:t>
            </a:r>
          </a:p>
        </p:txBody>
      </p:sp>
      <p:sp>
        <p:nvSpPr>
          <p:cNvPr id="15" name="Rectangle 14">
            <a:extLst>
              <a:ext uri="{FF2B5EF4-FFF2-40B4-BE49-F238E27FC236}">
                <a16:creationId xmlns:a16="http://schemas.microsoft.com/office/drawing/2014/main" id="{7760BDB5-084D-4B00-B2AF-6478AF1E8BA3}"/>
              </a:ext>
            </a:extLst>
          </p:cNvPr>
          <p:cNvSpPr/>
          <p:nvPr/>
        </p:nvSpPr>
        <p:spPr>
          <a:xfrm>
            <a:off x="647919" y="2833418"/>
            <a:ext cx="10598562" cy="3477875"/>
          </a:xfrm>
          <a:prstGeom prst="rect">
            <a:avLst/>
          </a:prstGeom>
        </p:spPr>
        <p:txBody>
          <a:bodyPr wrap="square">
            <a:spAutoFit/>
          </a:bodyPr>
          <a:lstStyle/>
          <a:p>
            <a:pPr algn="just"/>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We also opened up another area which we normally use at Christmas. This is an area that M&amp;S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invested millions of pounds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into and gives us an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increased capacity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of 500,000sqft. It is a manual operation (unlike the rest of our automated warehouse), and meant we could fulfil more customer orders to meet increased demand during the pandemic. </a:t>
            </a:r>
          </a:p>
          <a:p>
            <a:pPr algn="just"/>
            <a:endParaRPr lang="en-GB" sz="2000" dirty="0">
              <a:latin typeface="Segoe UI" panose="020B0502040204020203" pitchFamily="34" charset="0"/>
              <a:ea typeface="Times New Roman" panose="02020603050405020304" pitchFamily="18" charset="0"/>
              <a:cs typeface="Segoe UI" panose="020B0502040204020203" pitchFamily="34" charset="0"/>
            </a:endParaRPr>
          </a:p>
          <a:p>
            <a:pPr algn="just"/>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Logistics and Distribution, in my opinion, is a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future-proof career for young people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to consider; as retail trends change and more and more people shop online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we need more people</a:t>
            </a:r>
            <a:r>
              <a:rPr lang="en-GB" sz="2000" b="1" dirty="0">
                <a:solidFill>
                  <a:srgbClr val="323130"/>
                </a:solidFill>
                <a:latin typeface="Segoe UI" panose="020B0502040204020203" pitchFamily="34" charset="0"/>
                <a:ea typeface="Times New Roman" panose="02020603050405020304" pitchFamily="18" charset="0"/>
                <a:cs typeface="Segoe UI" panose="020B0502040204020203" pitchFamily="34" charset="0"/>
              </a:rPr>
              <a:t> </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to deliver this increase in demand. </a:t>
            </a:r>
          </a:p>
          <a:p>
            <a:pPr algn="just"/>
            <a:endPar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endParaRPr>
          </a:p>
          <a:p>
            <a:pPr algn="just"/>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At M&amp;S we intend </a:t>
            </a:r>
            <a:r>
              <a:rPr lang="en-GB" sz="2000" b="1" dirty="0">
                <a:solidFill>
                  <a:srgbClr val="A6DA52"/>
                </a:solidFill>
                <a:latin typeface="Segoe UI" panose="020B0502040204020203" pitchFamily="34" charset="0"/>
                <a:ea typeface="Times New Roman" panose="02020603050405020304" pitchFamily="18" charset="0"/>
                <a:cs typeface="Segoe UI" panose="020B0502040204020203" pitchFamily="34" charset="0"/>
              </a:rPr>
              <a:t>ecommerce</a:t>
            </a:r>
            <a:r>
              <a:rPr lang="en-GB" sz="2000" dirty="0">
                <a:solidFill>
                  <a:srgbClr val="323130"/>
                </a:solidFill>
                <a:latin typeface="Segoe UI" panose="020B0502040204020203" pitchFamily="34" charset="0"/>
                <a:ea typeface="Times New Roman" panose="02020603050405020304" pitchFamily="18" charset="0"/>
                <a:cs typeface="Segoe UI" panose="020B0502040204020203" pitchFamily="34" charset="0"/>
              </a:rPr>
              <a:t> to make up 30% of our total business by next year.</a:t>
            </a:r>
          </a:p>
          <a:p>
            <a:pPr algn="just"/>
            <a:r>
              <a:rPr lang="en-GB" sz="2000" dirty="0">
                <a:latin typeface="Segoe UI" panose="020B0502040204020203" pitchFamily="34" charset="0"/>
                <a:ea typeface="Times New Roman" panose="02020603050405020304" pitchFamily="18" charset="0"/>
                <a:cs typeface="Segoe UI" panose="020B0502040204020203" pitchFamily="34" charset="0"/>
                <a:hlinkClick r:id="rId2"/>
              </a:rPr>
              <a:t>https://careers.marksandspencer.com/careers-at-m-and-s/logistics</a:t>
            </a:r>
            <a:r>
              <a:rPr lang="en-GB" sz="2000" dirty="0">
                <a:latin typeface="Segoe UI" panose="020B0502040204020203" pitchFamily="34" charset="0"/>
                <a:ea typeface="Times New Roman" panose="02020603050405020304" pitchFamily="18" charset="0"/>
                <a:cs typeface="Segoe UI" panose="020B0502040204020203" pitchFamily="34" charset="0"/>
              </a:rPr>
              <a:t> </a:t>
            </a:r>
          </a:p>
        </p:txBody>
      </p:sp>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08662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Health</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Social Care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
        <p:nvSpPr>
          <p:cNvPr id="8" name="Rectangle 7">
            <a:extLst>
              <a:ext uri="{FF2B5EF4-FFF2-40B4-BE49-F238E27FC236}">
                <a16:creationId xmlns:a16="http://schemas.microsoft.com/office/drawing/2014/main" id="{F101D9D7-0CF1-4590-A87A-D29FD312AA5A}"/>
              </a:ext>
            </a:extLst>
          </p:cNvPr>
          <p:cNvSpPr/>
          <p:nvPr/>
        </p:nvSpPr>
        <p:spPr>
          <a:xfrm>
            <a:off x="0" y="-1"/>
            <a:ext cx="4811331"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C0AFDB-6DAA-451C-A9ED-1A2A6FDFCAB2}"/>
              </a:ext>
            </a:extLst>
          </p:cNvPr>
          <p:cNvSpPr/>
          <p:nvPr/>
        </p:nvSpPr>
        <p:spPr>
          <a:xfrm>
            <a:off x="1311172" y="-3"/>
            <a:ext cx="4784828"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3F5FC31-50AD-4F1A-BACA-75276CAA2A3B}"/>
              </a:ext>
            </a:extLst>
          </p:cNvPr>
          <p:cNvSpPr/>
          <p:nvPr/>
        </p:nvSpPr>
        <p:spPr>
          <a:xfrm>
            <a:off x="2933252" y="-7"/>
            <a:ext cx="4769649"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17520B38-83FF-45FD-9AAA-031730E98957}"/>
              </a:ext>
            </a:extLst>
          </p:cNvPr>
          <p:cNvSpPr txBox="1">
            <a:spLocks/>
          </p:cNvSpPr>
          <p:nvPr/>
        </p:nvSpPr>
        <p:spPr>
          <a:xfrm>
            <a:off x="3085531" y="-15"/>
            <a:ext cx="3951374" cy="6858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What do the terms </a:t>
            </a:r>
            <a:r>
              <a:rPr lang="en-GB" b="1" dirty="0">
                <a:solidFill>
                  <a:srgbClr val="A6DA52"/>
                </a:solidFill>
                <a:latin typeface="Segoe UI" panose="020B0502040204020203" pitchFamily="34" charset="0"/>
                <a:cs typeface="Segoe UI" panose="020B0502040204020203" pitchFamily="34" charset="0"/>
              </a:rPr>
              <a:t>Logistics </a:t>
            </a:r>
            <a:r>
              <a:rPr lang="en-GB" dirty="0">
                <a:latin typeface="Segoe UI" panose="020B0502040204020203" pitchFamily="34" charset="0"/>
                <a:cs typeface="Segoe UI" panose="020B0502040204020203" pitchFamily="34" charset="0"/>
              </a:rPr>
              <a:t>and</a:t>
            </a:r>
            <a:r>
              <a:rPr lang="en-GB" b="1" dirty="0">
                <a:solidFill>
                  <a:srgbClr val="A6DA52"/>
                </a:solidFill>
                <a:latin typeface="Segoe UI" panose="020B0502040204020203" pitchFamily="34" charset="0"/>
                <a:cs typeface="Segoe UI" panose="020B0502040204020203" pitchFamily="34" charset="0"/>
              </a:rPr>
              <a:t> Distribution</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67044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E63EB5C-7177-4AC6-AA63-B28432397865}"/>
              </a:ext>
            </a:extLst>
          </p:cNvPr>
          <p:cNvSpPr/>
          <p:nvPr/>
        </p:nvSpPr>
        <p:spPr>
          <a:xfrm>
            <a:off x="0" y="1490967"/>
            <a:ext cx="12192000" cy="64960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0FFF5F6-104D-42EC-8998-CC30047CFF19}"/>
              </a:ext>
            </a:extLst>
          </p:cNvPr>
          <p:cNvSpPr/>
          <p:nvPr/>
        </p:nvSpPr>
        <p:spPr>
          <a:xfrm>
            <a:off x="0" y="1365370"/>
            <a:ext cx="12192000" cy="12214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74818" y="2638042"/>
            <a:ext cx="11687032" cy="1477328"/>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 logistics and distribution industry is a future-proof career with progression opportunities.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It needs young people with skills to enter the workforce.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What do we mean by ‘</a:t>
            </a:r>
            <a:r>
              <a:rPr lang="en-GB" b="1" dirty="0">
                <a:solidFill>
                  <a:srgbClr val="A6DA52"/>
                </a:solidFill>
                <a:latin typeface="Segoe UI" panose="020B0502040204020203" pitchFamily="34" charset="0"/>
                <a:cs typeface="Segoe UI" panose="020B0502040204020203" pitchFamily="34" charset="0"/>
              </a:rPr>
              <a:t>skills</a:t>
            </a:r>
            <a:r>
              <a:rPr lang="en-GB" dirty="0">
                <a:latin typeface="Segoe UI" panose="020B0502040204020203" pitchFamily="34" charset="0"/>
                <a:cs typeface="Segoe UI" panose="020B0502040204020203" pitchFamily="34" charset="0"/>
              </a:rPr>
              <a:t>’?</a:t>
            </a:r>
          </a:p>
        </p:txBody>
      </p:sp>
      <p:sp>
        <p:nvSpPr>
          <p:cNvPr id="15" name="Rectangle 14">
            <a:extLst>
              <a:ext uri="{FF2B5EF4-FFF2-40B4-BE49-F238E27FC236}">
                <a16:creationId xmlns:a16="http://schemas.microsoft.com/office/drawing/2014/main" id="{AE49A631-3505-4909-B27C-9CEAA64B970B}"/>
              </a:ext>
            </a:extLst>
          </p:cNvPr>
          <p:cNvSpPr/>
          <p:nvPr/>
        </p:nvSpPr>
        <p:spPr>
          <a:xfrm>
            <a:off x="0" y="2140569"/>
            <a:ext cx="12192000" cy="12214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descr="A picture containing chart&#10;&#10;Description automatically generated">
            <a:extLst>
              <a:ext uri="{FF2B5EF4-FFF2-40B4-BE49-F238E27FC236}">
                <a16:creationId xmlns:a16="http://schemas.microsoft.com/office/drawing/2014/main" id="{A4287706-990C-4545-942C-6D720BD900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64494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E63EB5C-7177-4AC6-AA63-B28432397865}"/>
              </a:ext>
            </a:extLst>
          </p:cNvPr>
          <p:cNvSpPr/>
          <p:nvPr/>
        </p:nvSpPr>
        <p:spPr>
          <a:xfrm>
            <a:off x="0" y="1490967"/>
            <a:ext cx="12192000" cy="64960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654FD7E-6B36-4FE5-A7A2-285AE78AF052}"/>
              </a:ext>
            </a:extLst>
          </p:cNvPr>
          <p:cNvSpPr/>
          <p:nvPr/>
        </p:nvSpPr>
        <p:spPr>
          <a:xfrm>
            <a:off x="0" y="2866030"/>
            <a:ext cx="6096000" cy="3981687"/>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2866030"/>
            <a:ext cx="6096000" cy="399197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504969" y="3155487"/>
            <a:ext cx="5221406" cy="588488"/>
          </a:xfrm>
        </p:spPr>
        <p:txBody>
          <a:bodyPr>
            <a:noAutofit/>
          </a:bodyPr>
          <a:lstStyle/>
          <a:p>
            <a:pPr marL="0" indent="0">
              <a:buNone/>
            </a:pPr>
            <a:r>
              <a:rPr lang="en-GB" sz="2400" b="1" dirty="0">
                <a:solidFill>
                  <a:srgbClr val="A6DA52"/>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701051" y="3013741"/>
            <a:ext cx="4872251" cy="1138773"/>
          </a:xfrm>
          <a:prstGeom prst="rect">
            <a:avLst/>
          </a:prstGeom>
        </p:spPr>
        <p:txBody>
          <a:bodyPr wrap="square">
            <a:spAutoFit/>
          </a:bodyPr>
          <a:lstStyle/>
          <a:p>
            <a:r>
              <a:rPr lang="en-GB" sz="2400" b="1" dirty="0">
                <a:solidFill>
                  <a:srgbClr val="A6DA52"/>
                </a:solidFill>
                <a:latin typeface="Segoe UI" panose="020B0502040204020203" pitchFamily="34" charset="0"/>
                <a:cs typeface="Segoe UI" panose="020B0502040204020203" pitchFamily="34" charset="0"/>
              </a:rPr>
              <a:t>Soft Skills, Transferable Skills, </a:t>
            </a:r>
          </a:p>
          <a:p>
            <a:r>
              <a:rPr lang="en-GB" sz="2400" b="1" dirty="0">
                <a:solidFill>
                  <a:srgbClr val="A6DA52"/>
                </a:solidFill>
                <a:latin typeface="Segoe UI" panose="020B0502040204020203" pitchFamily="34" charset="0"/>
                <a:cs typeface="Segoe UI" panose="020B0502040204020203" pitchFamily="34" charset="0"/>
              </a:rPr>
              <a:t>or Employability Skills</a:t>
            </a:r>
            <a:endParaRPr lang="en-GB" b="1" dirty="0">
              <a:solidFill>
                <a:srgbClr val="A6DA52"/>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618698" y="3922493"/>
            <a:ext cx="4634405" cy="923330"/>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a specialised driving license for driving heavy duty vehicles such as lorries.</a:t>
            </a:r>
          </a:p>
        </p:txBody>
      </p:sp>
      <p:sp>
        <p:nvSpPr>
          <p:cNvPr id="19" name="Rectangle 18">
            <a:extLst>
              <a:ext uri="{FF2B5EF4-FFF2-40B4-BE49-F238E27FC236}">
                <a16:creationId xmlns:a16="http://schemas.microsoft.com/office/drawing/2014/main" id="{0B668509-8A62-4F3D-B716-02635CCC2E51}"/>
              </a:ext>
            </a:extLst>
          </p:cNvPr>
          <p:cNvSpPr/>
          <p:nvPr/>
        </p:nvSpPr>
        <p:spPr>
          <a:xfrm>
            <a:off x="6701051" y="3897737"/>
            <a:ext cx="4703928"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A6DA52"/>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0FFF5F6-104D-42EC-8998-CC30047CFF19}"/>
              </a:ext>
            </a:extLst>
          </p:cNvPr>
          <p:cNvSpPr/>
          <p:nvPr/>
        </p:nvSpPr>
        <p:spPr>
          <a:xfrm>
            <a:off x="0" y="1365370"/>
            <a:ext cx="12192000" cy="12214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74818" y="2410421"/>
            <a:ext cx="11687032"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There are two categories of skills:</a:t>
            </a:r>
          </a:p>
        </p:txBody>
      </p:sp>
      <p:sp>
        <p:nvSpPr>
          <p:cNvPr id="15" name="Rectangle 14">
            <a:extLst>
              <a:ext uri="{FF2B5EF4-FFF2-40B4-BE49-F238E27FC236}">
                <a16:creationId xmlns:a16="http://schemas.microsoft.com/office/drawing/2014/main" id="{AE49A631-3505-4909-B27C-9CEAA64B970B}"/>
              </a:ext>
            </a:extLst>
          </p:cNvPr>
          <p:cNvSpPr/>
          <p:nvPr/>
        </p:nvSpPr>
        <p:spPr>
          <a:xfrm>
            <a:off x="0" y="2140569"/>
            <a:ext cx="12192000" cy="12214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Skills </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487728" y="1774667"/>
            <a:ext cx="8570791"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Get back into your pairs or groups.</a:t>
            </a:r>
          </a:p>
          <a:p>
            <a:pPr marL="0" indent="0">
              <a:buNone/>
            </a:pPr>
            <a:r>
              <a:rPr lang="en-GB" sz="2000" dirty="0">
                <a:latin typeface="Segoe UI" panose="020B0502040204020203" pitchFamily="34" charset="0"/>
                <a:cs typeface="Segoe UI" panose="020B0502040204020203" pitchFamily="34" charset="0"/>
              </a:rPr>
              <a:t>Each team will look at one of the job roles (that we have looked at already today) on that supply chain below:</a:t>
            </a:r>
          </a:p>
          <a:p>
            <a:pPr lvl="1"/>
            <a:r>
              <a:rPr lang="en-GB" sz="2000" dirty="0">
                <a:latin typeface="Segoe UI" panose="020B0502040204020203" pitchFamily="34" charset="0"/>
                <a:cs typeface="Segoe UI" panose="020B0502040204020203" pitchFamily="34" charset="0"/>
              </a:rPr>
              <a:t>Farmer</a:t>
            </a:r>
          </a:p>
          <a:p>
            <a:pPr lvl="1"/>
            <a:r>
              <a:rPr lang="en-GB" sz="2000" dirty="0">
                <a:latin typeface="Segoe UI" panose="020B0502040204020203" pitchFamily="34" charset="0"/>
                <a:cs typeface="Segoe UI" panose="020B0502040204020203" pitchFamily="34" charset="0"/>
              </a:rPr>
              <a:t>Factory foreman</a:t>
            </a:r>
          </a:p>
          <a:p>
            <a:pPr lvl="1"/>
            <a:r>
              <a:rPr lang="en-GB" sz="2000" dirty="0">
                <a:latin typeface="Segoe UI" panose="020B0502040204020203" pitchFamily="34" charset="0"/>
                <a:cs typeface="Segoe UI" panose="020B0502040204020203" pitchFamily="34" charset="0"/>
              </a:rPr>
              <a:t>Manufacturing Engineer</a:t>
            </a:r>
          </a:p>
          <a:p>
            <a:pPr lvl="1"/>
            <a:r>
              <a:rPr lang="en-GB" sz="2000" dirty="0">
                <a:latin typeface="Segoe UI" panose="020B0502040204020203" pitchFamily="34" charset="0"/>
                <a:cs typeface="Segoe UI" panose="020B0502040204020203" pitchFamily="34" charset="0"/>
              </a:rPr>
              <a:t>Manufacturing Technician</a:t>
            </a:r>
          </a:p>
          <a:p>
            <a:pPr lvl="1"/>
            <a:r>
              <a:rPr lang="en-GB" sz="2000" dirty="0">
                <a:latin typeface="Segoe UI" panose="020B0502040204020203" pitchFamily="34" charset="0"/>
                <a:cs typeface="Segoe UI" panose="020B0502040204020203" pitchFamily="34" charset="0"/>
              </a:rPr>
              <a:t>Lorry Driver</a:t>
            </a:r>
          </a:p>
          <a:p>
            <a:pPr lvl="1"/>
            <a:r>
              <a:rPr lang="en-GB" sz="2000" dirty="0">
                <a:latin typeface="Segoe UI" panose="020B0502040204020203" pitchFamily="34" charset="0"/>
                <a:cs typeface="Segoe UI" panose="020B0502040204020203" pitchFamily="34" charset="0"/>
              </a:rPr>
              <a:t>Customer Services in-store</a:t>
            </a:r>
          </a:p>
          <a:p>
            <a:pPr lvl="1"/>
            <a:r>
              <a:rPr lang="en-GB" sz="2000" dirty="0">
                <a:latin typeface="Segoe UI" panose="020B0502040204020203" pitchFamily="34" charset="0"/>
                <a:cs typeface="Segoe UI" panose="020B0502040204020203" pitchFamily="34" charset="0"/>
              </a:rPr>
              <a:t>M&amp;S Buyer</a:t>
            </a:r>
          </a:p>
          <a:p>
            <a:pPr lvl="1"/>
            <a:r>
              <a:rPr lang="en-GB" sz="2000" dirty="0">
                <a:latin typeface="Segoe UI" panose="020B0502040204020203" pitchFamily="34" charset="0"/>
                <a:cs typeface="Segoe UI" panose="020B0502040204020203" pitchFamily="34" charset="0"/>
              </a:rPr>
              <a:t>Software Developer</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Discuss how they might use the </a:t>
            </a:r>
            <a:r>
              <a:rPr lang="en-GB" sz="2000" b="1" dirty="0">
                <a:solidFill>
                  <a:srgbClr val="A6DA52"/>
                </a:solidFill>
                <a:latin typeface="Segoe UI" panose="020B0502040204020203" pitchFamily="34" charset="0"/>
                <a:cs typeface="Segoe UI" panose="020B0502040204020203" pitchFamily="34" charset="0"/>
              </a:rPr>
              <a:t>employability skills </a:t>
            </a:r>
            <a:r>
              <a:rPr lang="en-GB" sz="2000" dirty="0">
                <a:latin typeface="Segoe UI" panose="020B0502040204020203" pitchFamily="34" charset="0"/>
                <a:cs typeface="Segoe UI" panose="020B0502040204020203" pitchFamily="34" charset="0"/>
              </a:rPr>
              <a:t>opposite in their job?</a:t>
            </a:r>
          </a:p>
          <a:p>
            <a:pPr lvl="1"/>
            <a:endParaRPr lang="en-GB" sz="200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283A2613-487B-4B98-B4EE-4971666002C7}"/>
              </a:ext>
            </a:extLst>
          </p:cNvPr>
          <p:cNvSpPr/>
          <p:nvPr/>
        </p:nvSpPr>
        <p:spPr>
          <a:xfrm>
            <a:off x="9662614" y="0"/>
            <a:ext cx="2529385" cy="6858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E58375A-9500-4D67-B79F-841C72C0DF8A}"/>
              </a:ext>
            </a:extLst>
          </p:cNvPr>
          <p:cNvSpPr/>
          <p:nvPr/>
        </p:nvSpPr>
        <p:spPr>
          <a:xfrm>
            <a:off x="10150340" y="612844"/>
            <a:ext cx="1553932" cy="5632311"/>
          </a:xfrm>
          <a:prstGeom prst="rect">
            <a:avLst/>
          </a:prstGeom>
        </p:spPr>
        <p:txBody>
          <a:bodyPr wrap="square">
            <a:spAutoFit/>
          </a:bodyPr>
          <a:lstStyle/>
          <a:p>
            <a:pPr algn="ctr"/>
            <a:r>
              <a:rPr lang="en-GB" sz="2000" b="1" dirty="0">
                <a:solidFill>
                  <a:srgbClr val="A6DA52"/>
                </a:solidFill>
                <a:latin typeface="Segoe UI" panose="020B0502040204020203" pitchFamily="34" charset="0"/>
                <a:cs typeface="Segoe UI" panose="020B0502040204020203" pitchFamily="34" charset="0"/>
              </a:rPr>
              <a:t>Listening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Speaking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Problem Solving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Creativity</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Staying Positive</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Aiming High</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Leadership</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Team Work</a:t>
            </a:r>
          </a:p>
        </p:txBody>
      </p:sp>
      <p:sp>
        <p:nvSpPr>
          <p:cNvPr id="16" name="Rectangle 15">
            <a:extLst>
              <a:ext uri="{FF2B5EF4-FFF2-40B4-BE49-F238E27FC236}">
                <a16:creationId xmlns:a16="http://schemas.microsoft.com/office/drawing/2014/main" id="{B44CAD82-3392-4C2B-A2D7-EB71E386E36A}"/>
              </a:ext>
            </a:extLst>
          </p:cNvPr>
          <p:cNvSpPr/>
          <p:nvPr/>
        </p:nvSpPr>
        <p:spPr>
          <a:xfrm>
            <a:off x="0" y="1310644"/>
            <a:ext cx="8559601"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B2FC0F1-BEBF-43B6-BBBD-3B63C8DF2A6E}"/>
              </a:ext>
            </a:extLst>
          </p:cNvPr>
          <p:cNvSpPr/>
          <p:nvPr/>
        </p:nvSpPr>
        <p:spPr>
          <a:xfrm>
            <a:off x="8710863" y="1310644"/>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167AA0F-6594-4A4B-B1E6-CC6AFD925346}"/>
              </a:ext>
            </a:extLst>
          </p:cNvPr>
          <p:cNvSpPr/>
          <p:nvPr/>
        </p:nvSpPr>
        <p:spPr>
          <a:xfrm>
            <a:off x="8909893" y="1310644"/>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CA884C47-7B63-4DA4-B83C-10450589D095}"/>
              </a:ext>
            </a:extLst>
          </p:cNvPr>
          <p:cNvSpPr/>
          <p:nvPr/>
        </p:nvSpPr>
        <p:spPr>
          <a:xfrm>
            <a:off x="9108923" y="1310643"/>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2889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Skills </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487728" y="1679133"/>
            <a:ext cx="8570791" cy="396531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There are no ‘right’ or ‘wrong’ answers here.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do the following roles use employability skills in their job?</a:t>
            </a:r>
          </a:p>
          <a:p>
            <a:pPr lvl="1"/>
            <a:r>
              <a:rPr lang="en-GB" sz="2000" dirty="0">
                <a:latin typeface="Segoe UI" panose="020B0502040204020203" pitchFamily="34" charset="0"/>
                <a:cs typeface="Segoe UI" panose="020B0502040204020203" pitchFamily="34" charset="0"/>
              </a:rPr>
              <a:t>Farmer</a:t>
            </a:r>
          </a:p>
          <a:p>
            <a:pPr lvl="1"/>
            <a:r>
              <a:rPr lang="en-GB" sz="2000" dirty="0">
                <a:latin typeface="Segoe UI" panose="020B0502040204020203" pitchFamily="34" charset="0"/>
                <a:cs typeface="Segoe UI" panose="020B0502040204020203" pitchFamily="34" charset="0"/>
              </a:rPr>
              <a:t>Factory foreman</a:t>
            </a:r>
          </a:p>
          <a:p>
            <a:pPr lvl="1"/>
            <a:r>
              <a:rPr lang="en-GB" sz="2000" dirty="0">
                <a:latin typeface="Segoe UI" panose="020B0502040204020203" pitchFamily="34" charset="0"/>
                <a:cs typeface="Segoe UI" panose="020B0502040204020203" pitchFamily="34" charset="0"/>
              </a:rPr>
              <a:t>Manufacturing Engineer</a:t>
            </a:r>
          </a:p>
          <a:p>
            <a:pPr lvl="1"/>
            <a:r>
              <a:rPr lang="en-GB" sz="2000" dirty="0">
                <a:latin typeface="Segoe UI" panose="020B0502040204020203" pitchFamily="34" charset="0"/>
                <a:cs typeface="Segoe UI" panose="020B0502040204020203" pitchFamily="34" charset="0"/>
              </a:rPr>
              <a:t>Manufacturing Technician</a:t>
            </a:r>
          </a:p>
          <a:p>
            <a:pPr lvl="1"/>
            <a:r>
              <a:rPr lang="en-GB" sz="2000" dirty="0">
                <a:latin typeface="Segoe UI" panose="020B0502040204020203" pitchFamily="34" charset="0"/>
                <a:cs typeface="Segoe UI" panose="020B0502040204020203" pitchFamily="34" charset="0"/>
              </a:rPr>
              <a:t>Lorry Driver</a:t>
            </a:r>
          </a:p>
          <a:p>
            <a:pPr lvl="1"/>
            <a:r>
              <a:rPr lang="en-GB" sz="2000" dirty="0">
                <a:latin typeface="Segoe UI" panose="020B0502040204020203" pitchFamily="34" charset="0"/>
                <a:cs typeface="Segoe UI" panose="020B0502040204020203" pitchFamily="34" charset="0"/>
              </a:rPr>
              <a:t>Customer Services in-store</a:t>
            </a:r>
          </a:p>
          <a:p>
            <a:pPr lvl="1"/>
            <a:r>
              <a:rPr lang="en-GB" sz="2000" dirty="0">
                <a:latin typeface="Segoe UI" panose="020B0502040204020203" pitchFamily="34" charset="0"/>
                <a:cs typeface="Segoe UI" panose="020B0502040204020203" pitchFamily="34" charset="0"/>
              </a:rPr>
              <a:t>M&amp;S Buyer</a:t>
            </a:r>
          </a:p>
          <a:p>
            <a:pPr lvl="1"/>
            <a:r>
              <a:rPr lang="en-GB" sz="2000" dirty="0">
                <a:latin typeface="Segoe UI" panose="020B0502040204020203" pitchFamily="34" charset="0"/>
                <a:cs typeface="Segoe UI" panose="020B0502040204020203" pitchFamily="34" charset="0"/>
              </a:rPr>
              <a:t>Software Developer</a:t>
            </a:r>
          </a:p>
          <a:p>
            <a:pPr marL="0" indent="0">
              <a:buNone/>
            </a:pPr>
            <a:endParaRPr lang="en-GB" sz="2000" b="1" dirty="0">
              <a:solidFill>
                <a:srgbClr val="A6DA52"/>
              </a:solidFill>
              <a:latin typeface="Segoe UI" panose="020B0502040204020203" pitchFamily="34" charset="0"/>
              <a:cs typeface="Segoe UI" panose="020B0502040204020203" pitchFamily="34" charset="0"/>
            </a:endParaRPr>
          </a:p>
          <a:p>
            <a:pPr marL="0" indent="0">
              <a:buNone/>
            </a:pPr>
            <a:r>
              <a:rPr lang="en-GB" sz="2000" b="1" dirty="0">
                <a:solidFill>
                  <a:srgbClr val="A6DA52"/>
                </a:solidFill>
                <a:latin typeface="Segoe UI" panose="020B0502040204020203" pitchFamily="34" charset="0"/>
                <a:cs typeface="Segoe UI" panose="020B0502040204020203" pitchFamily="34" charset="0"/>
              </a:rPr>
              <a:t>Every job requires these skills </a:t>
            </a:r>
            <a:r>
              <a:rPr lang="en-GB" sz="2000" dirty="0">
                <a:latin typeface="Segoe UI" panose="020B0502040204020203" pitchFamily="34" charset="0"/>
                <a:cs typeface="Segoe UI" panose="020B0502040204020203" pitchFamily="34" charset="0"/>
              </a:rPr>
              <a:t>and it is important to think about how you can </a:t>
            </a:r>
            <a:r>
              <a:rPr lang="en-GB" sz="2000" b="1" dirty="0">
                <a:solidFill>
                  <a:srgbClr val="A6DA52"/>
                </a:solidFill>
                <a:latin typeface="Segoe UI" panose="020B0502040204020203" pitchFamily="34" charset="0"/>
                <a:cs typeface="Segoe UI" panose="020B0502040204020203" pitchFamily="34" charset="0"/>
              </a:rPr>
              <a:t>demonstrate</a:t>
            </a:r>
            <a:r>
              <a:rPr lang="en-GB" sz="2000" dirty="0">
                <a:latin typeface="Segoe UI" panose="020B0502040204020203" pitchFamily="34" charset="0"/>
                <a:cs typeface="Segoe UI" panose="020B0502040204020203" pitchFamily="34" charset="0"/>
              </a:rPr>
              <a:t> them.</a:t>
            </a:r>
          </a:p>
          <a:p>
            <a:pPr lvl="1"/>
            <a:endParaRPr lang="en-GB" sz="200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283A2613-487B-4B98-B4EE-4971666002C7}"/>
              </a:ext>
            </a:extLst>
          </p:cNvPr>
          <p:cNvSpPr/>
          <p:nvPr/>
        </p:nvSpPr>
        <p:spPr>
          <a:xfrm>
            <a:off x="9662614" y="0"/>
            <a:ext cx="2529385" cy="6858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E58375A-9500-4D67-B79F-841C72C0DF8A}"/>
              </a:ext>
            </a:extLst>
          </p:cNvPr>
          <p:cNvSpPr/>
          <p:nvPr/>
        </p:nvSpPr>
        <p:spPr>
          <a:xfrm>
            <a:off x="10150340" y="612844"/>
            <a:ext cx="1553932" cy="5632311"/>
          </a:xfrm>
          <a:prstGeom prst="rect">
            <a:avLst/>
          </a:prstGeom>
        </p:spPr>
        <p:txBody>
          <a:bodyPr wrap="square">
            <a:spAutoFit/>
          </a:bodyPr>
          <a:lstStyle/>
          <a:p>
            <a:pPr algn="ctr"/>
            <a:r>
              <a:rPr lang="en-GB" sz="2000" b="1" dirty="0">
                <a:solidFill>
                  <a:srgbClr val="A6DA52"/>
                </a:solidFill>
                <a:latin typeface="Segoe UI" panose="020B0502040204020203" pitchFamily="34" charset="0"/>
                <a:cs typeface="Segoe UI" panose="020B0502040204020203" pitchFamily="34" charset="0"/>
              </a:rPr>
              <a:t>Listening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Speaking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Problem Solving</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Creativity</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Staying Positive</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Aiming High</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Leadership</a:t>
            </a:r>
          </a:p>
          <a:p>
            <a:pPr algn="ctr"/>
            <a:endParaRPr lang="en-GB" sz="2000" b="1" dirty="0">
              <a:solidFill>
                <a:srgbClr val="A6DA52"/>
              </a:solidFill>
              <a:latin typeface="Segoe UI" panose="020B0502040204020203" pitchFamily="34" charset="0"/>
              <a:cs typeface="Segoe UI" panose="020B0502040204020203" pitchFamily="34" charset="0"/>
            </a:endParaRPr>
          </a:p>
          <a:p>
            <a:pPr algn="ctr"/>
            <a:r>
              <a:rPr lang="en-GB" sz="2000" b="1" dirty="0">
                <a:solidFill>
                  <a:srgbClr val="A6DA52"/>
                </a:solidFill>
                <a:latin typeface="Segoe UI" panose="020B0502040204020203" pitchFamily="34" charset="0"/>
                <a:cs typeface="Segoe UI" panose="020B0502040204020203" pitchFamily="34" charset="0"/>
              </a:rPr>
              <a:t>Team Work</a:t>
            </a:r>
          </a:p>
        </p:txBody>
      </p:sp>
      <p:sp>
        <p:nvSpPr>
          <p:cNvPr id="8" name="Rectangle 7">
            <a:extLst>
              <a:ext uri="{FF2B5EF4-FFF2-40B4-BE49-F238E27FC236}">
                <a16:creationId xmlns:a16="http://schemas.microsoft.com/office/drawing/2014/main" id="{B252437A-5BA7-4192-B9C2-722113BF7BD5}"/>
              </a:ext>
            </a:extLst>
          </p:cNvPr>
          <p:cNvSpPr/>
          <p:nvPr/>
        </p:nvSpPr>
        <p:spPr>
          <a:xfrm>
            <a:off x="0" y="1310644"/>
            <a:ext cx="8559601"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4EB7F13-A632-48C0-85B2-8A736F28F4A4}"/>
              </a:ext>
            </a:extLst>
          </p:cNvPr>
          <p:cNvSpPr/>
          <p:nvPr/>
        </p:nvSpPr>
        <p:spPr>
          <a:xfrm>
            <a:off x="8710863" y="1310644"/>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9E68F5B-A8CD-4A0A-A40B-D756683B1F6C}"/>
              </a:ext>
            </a:extLst>
          </p:cNvPr>
          <p:cNvSpPr/>
          <p:nvPr/>
        </p:nvSpPr>
        <p:spPr>
          <a:xfrm>
            <a:off x="8909893" y="1310644"/>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B0A9EFF-0EDE-462F-B6BE-62F8CD82CFEC}"/>
              </a:ext>
            </a:extLst>
          </p:cNvPr>
          <p:cNvSpPr/>
          <p:nvPr/>
        </p:nvSpPr>
        <p:spPr>
          <a:xfrm>
            <a:off x="9108923" y="1310643"/>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084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1"/>
            <a:ext cx="11817182" cy="1351722"/>
          </a:xfrm>
        </p:spPr>
        <p:txBody>
          <a:bodyPr anchor="ctr">
            <a:noAutofit/>
          </a:bodyPr>
          <a:lstStyle/>
          <a:p>
            <a:pPr marL="0" indent="0" algn="ctr">
              <a:buNone/>
            </a:pPr>
            <a:r>
              <a:rPr lang="en-GB" sz="3600" dirty="0">
                <a:latin typeface="Segoe UI" panose="020B0502040204020203" pitchFamily="34" charset="0"/>
                <a:cs typeface="Segoe UI" panose="020B0502040204020203" pitchFamily="34" charset="0"/>
              </a:rPr>
              <a:t>Pathways into the Logistics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DA45245E-AFD1-4E50-AB2E-2C349382C5E4}"/>
              </a:ext>
            </a:extLst>
          </p:cNvPr>
          <p:cNvSpPr txBox="1"/>
          <p:nvPr/>
        </p:nvSpPr>
        <p:spPr>
          <a:xfrm>
            <a:off x="8764756" y="6373481"/>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3344043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86678" y="5447016"/>
            <a:ext cx="11396870" cy="1323439"/>
          </a:xfrm>
          <a:prstGeom prst="rect">
            <a:avLst/>
          </a:prstGeom>
        </p:spPr>
        <p:txBody>
          <a:bodyPr wrap="square" numCol="2">
            <a:spAutoFit/>
          </a:bodyPr>
          <a:lstStyle/>
          <a:p>
            <a:r>
              <a:rPr lang="en-GB" sz="2000"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www.careersthatmove.co.uk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www.eastmidlandsairport.com</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www.ioc.uk.com</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5">
                  <a:extLst>
                    <a:ext uri="{A12FA001-AC4F-418D-AE19-62706E023703}">
                      <ahyp:hlinkClr xmlns:ahyp="http://schemas.microsoft.com/office/drawing/2018/hyperlinkcolor" val="tx"/>
                    </a:ext>
                  </a:extLst>
                </a:hlinkClick>
              </a:rPr>
              <a:t>www.lutterworth.magnapark.co.uk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6">
                  <a:extLst>
                    <a:ext uri="{A12FA001-AC4F-418D-AE19-62706E023703}">
                      <ahyp:hlinkClr xmlns:ahyp="http://schemas.microsoft.com/office/drawing/2018/hyperlinkcolor" val="tx"/>
                    </a:ext>
                  </a:extLst>
                </a:hlinkClick>
              </a:rPr>
              <a:t>www.novus.uk.com</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7">
                  <a:extLst>
                    <a:ext uri="{A12FA001-AC4F-418D-AE19-62706E023703}">
                      <ahyp:hlinkClr xmlns:ahyp="http://schemas.microsoft.com/office/drawing/2018/hyperlinkcolor" val="tx"/>
                    </a:ext>
                  </a:extLst>
                </a:hlinkClick>
              </a:rPr>
              <a:t>www.cituk.org.uk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8">
                  <a:extLst>
                    <a:ext uri="{A12FA001-AC4F-418D-AE19-62706E023703}">
                      <ahyp:hlinkClr xmlns:ahyp="http://schemas.microsoft.com/office/drawing/2018/hyperlinkcolor" val="tx"/>
                    </a:ext>
                  </a:extLst>
                </a:hlinkClick>
              </a:rPr>
              <a:t>www.slp-emg-travel.com</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9">
                  <a:extLst>
                    <a:ext uri="{A12FA001-AC4F-418D-AE19-62706E023703}">
                      <ahyp:hlinkClr xmlns:ahyp="http://schemas.microsoft.com/office/drawing/2018/hyperlinkcolor" val="tx"/>
                    </a:ext>
                  </a:extLst>
                </a:hlinkClick>
              </a:rPr>
              <a:t>www.gov.uk/apply-apprenticeship</a:t>
            </a:r>
            <a:endParaRPr lang="en-GB" sz="2000" dirty="0">
              <a:latin typeface="Segoe UI" panose="020B0502040204020203" pitchFamily="34" charset="0"/>
              <a:cs typeface="Segoe UI" panose="020B0502040204020203" pitchFamily="34" charset="0"/>
            </a:endParaRPr>
          </a:p>
        </p:txBody>
      </p:sp>
      <p:sp>
        <p:nvSpPr>
          <p:cNvPr id="4" name="Oval 3">
            <a:extLst>
              <a:ext uri="{FF2B5EF4-FFF2-40B4-BE49-F238E27FC236}">
                <a16:creationId xmlns:a16="http://schemas.microsoft.com/office/drawing/2014/main" id="{0992159D-288C-4D16-825E-62B1561375BB}"/>
              </a:ext>
            </a:extLst>
          </p:cNvPr>
          <p:cNvSpPr/>
          <p:nvPr/>
        </p:nvSpPr>
        <p:spPr>
          <a:xfrm>
            <a:off x="814880" y="5623488"/>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814879" y="5935944"/>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814878" y="624840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DB25CEB-8795-4EA7-AB1B-E2E2EB3578F7}"/>
              </a:ext>
            </a:extLst>
          </p:cNvPr>
          <p:cNvSpPr/>
          <p:nvPr/>
        </p:nvSpPr>
        <p:spPr>
          <a:xfrm>
            <a:off x="814878" y="656085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CB86AD6-F62B-477D-855A-477758066EB0}"/>
              </a:ext>
            </a:extLst>
          </p:cNvPr>
          <p:cNvSpPr/>
          <p:nvPr/>
        </p:nvSpPr>
        <p:spPr>
          <a:xfrm>
            <a:off x="6472729" y="563478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434DB5FA-079E-4FDA-8816-A45B69F348CB}"/>
              </a:ext>
            </a:extLst>
          </p:cNvPr>
          <p:cNvSpPr/>
          <p:nvPr/>
        </p:nvSpPr>
        <p:spPr>
          <a:xfrm>
            <a:off x="6472728" y="5947244"/>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019A66A4-6D23-4D2F-9991-26548C9D92FB}"/>
              </a:ext>
            </a:extLst>
          </p:cNvPr>
          <p:cNvSpPr/>
          <p:nvPr/>
        </p:nvSpPr>
        <p:spPr>
          <a:xfrm>
            <a:off x="6472728" y="6259700"/>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303188E6-AD31-46B6-AD3B-40B151B7970C}"/>
              </a:ext>
            </a:extLst>
          </p:cNvPr>
          <p:cNvSpPr/>
          <p:nvPr/>
        </p:nvSpPr>
        <p:spPr>
          <a:xfrm>
            <a:off x="6472728" y="6572156"/>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16" grpId="0" animBg="1"/>
      <p:bldP spid="17" grpId="0" animBg="1"/>
      <p:bldP spid="18" grpId="0" animBg="1"/>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1359569" y="3479675"/>
            <a:ext cx="10500335" cy="1938992"/>
          </a:xfrm>
          <a:prstGeom prst="rect">
            <a:avLst/>
          </a:prstGeom>
          <a:noFill/>
          <a:ln>
            <a:noFill/>
          </a:ln>
        </p:spPr>
        <p:txBody>
          <a:bodyPr wrap="square" numCol="2">
            <a:spAutoFit/>
          </a:bodyPr>
          <a:lstStyle/>
          <a:p>
            <a:r>
              <a:rPr lang="en-GB" sz="2000" dirty="0">
                <a:latin typeface="Segoe UI" panose="020B0502040204020203" pitchFamily="34" charset="0"/>
                <a:cs typeface="Segoe UI" panose="020B0502040204020203" pitchFamily="34" charset="0"/>
              </a:rPr>
              <a:t>HAE Global</a:t>
            </a:r>
          </a:p>
          <a:p>
            <a:r>
              <a:rPr lang="en-GB" sz="2000" dirty="0" err="1">
                <a:latin typeface="Segoe UI" panose="020B0502040204020203" pitchFamily="34" charset="0"/>
                <a:cs typeface="Segoe UI" panose="020B0502040204020203" pitchFamily="34" charset="0"/>
              </a:rPr>
              <a:t>Ceva</a:t>
            </a:r>
            <a:r>
              <a:rPr lang="en-GB" sz="2000" dirty="0">
                <a:latin typeface="Segoe UI" panose="020B0502040204020203" pitchFamily="34" charset="0"/>
                <a:cs typeface="Segoe UI" panose="020B0502040204020203" pitchFamily="34" charset="0"/>
              </a:rPr>
              <a:t> Logistics</a:t>
            </a:r>
          </a:p>
          <a:p>
            <a:r>
              <a:rPr lang="en-GB" sz="2000" dirty="0">
                <a:latin typeface="Segoe UI" panose="020B0502040204020203" pitchFamily="34" charset="0"/>
                <a:cs typeface="Segoe UI" panose="020B0502040204020203" pitchFamily="34" charset="0"/>
              </a:rPr>
              <a:t>Scania</a:t>
            </a:r>
          </a:p>
          <a:p>
            <a:r>
              <a:rPr lang="en-GB" sz="2000" dirty="0">
                <a:latin typeface="Segoe UI" panose="020B0502040204020203" pitchFamily="34" charset="0"/>
                <a:cs typeface="Segoe UI" panose="020B0502040204020203" pitchFamily="34" charset="0"/>
              </a:rPr>
              <a:t>East Midlands Airport</a:t>
            </a:r>
          </a:p>
          <a:p>
            <a:r>
              <a:rPr lang="en-GB" sz="2000" dirty="0">
                <a:latin typeface="Segoe UI" panose="020B0502040204020203" pitchFamily="34" charset="0"/>
                <a:cs typeface="Segoe UI" panose="020B0502040204020203" pitchFamily="34" charset="0"/>
              </a:rPr>
              <a:t>HW Coates</a:t>
            </a:r>
          </a:p>
          <a:p>
            <a:r>
              <a:rPr lang="en-GB" sz="2000" dirty="0">
                <a:latin typeface="Segoe UI" panose="020B0502040204020203" pitchFamily="34" charset="0"/>
                <a:cs typeface="Segoe UI" panose="020B0502040204020203" pitchFamily="34" charset="0"/>
              </a:rPr>
              <a:t>Fred Sherwood group</a:t>
            </a:r>
          </a:p>
          <a:p>
            <a:r>
              <a:rPr lang="en-GB" sz="2000" dirty="0">
                <a:latin typeface="Segoe UI" panose="020B0502040204020203" pitchFamily="34" charset="0"/>
                <a:cs typeface="Segoe UI" panose="020B0502040204020203" pitchFamily="34" charset="0"/>
              </a:rPr>
              <a:t>Pall Ex</a:t>
            </a:r>
          </a:p>
          <a:p>
            <a:r>
              <a:rPr lang="en-GB" sz="2000" dirty="0">
                <a:latin typeface="Segoe UI" panose="020B0502040204020203" pitchFamily="34" charset="0"/>
                <a:cs typeface="Segoe UI" panose="020B0502040204020203" pitchFamily="34" charset="0"/>
              </a:rPr>
              <a:t>3T Logistics</a:t>
            </a:r>
          </a:p>
          <a:p>
            <a:r>
              <a:rPr lang="en-GB" sz="2000" dirty="0" err="1">
                <a:latin typeface="Segoe UI" panose="020B0502040204020203" pitchFamily="34" charset="0"/>
                <a:cs typeface="Segoe UI" panose="020B0502040204020203" pitchFamily="34" charset="0"/>
              </a:rPr>
              <a:t>Neovia</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Royal Mail</a:t>
            </a:r>
          </a:p>
          <a:p>
            <a:r>
              <a:rPr lang="en-GB" sz="2000" dirty="0">
                <a:latin typeface="Segoe UI" panose="020B0502040204020203" pitchFamily="34" charset="0"/>
                <a:cs typeface="Segoe UI" panose="020B0502040204020203" pitchFamily="34" charset="0"/>
              </a:rPr>
              <a:t>Armstrong Logistics</a:t>
            </a:r>
          </a:p>
          <a:p>
            <a:r>
              <a:rPr lang="en-GB" sz="2000" dirty="0">
                <a:latin typeface="Segoe UI" panose="020B0502040204020203" pitchFamily="34" charset="0"/>
                <a:cs typeface="Segoe UI" panose="020B0502040204020203" pitchFamily="34" charset="0"/>
              </a:rPr>
              <a:t>Pinnacle International Freight</a:t>
            </a: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1" name="Oval 70">
            <a:extLst>
              <a:ext uri="{FF2B5EF4-FFF2-40B4-BE49-F238E27FC236}">
                <a16:creationId xmlns:a16="http://schemas.microsoft.com/office/drawing/2014/main" id="{51618C96-B1C9-46EB-897C-12F85976054E}"/>
              </a:ext>
            </a:extLst>
          </p:cNvPr>
          <p:cNvSpPr/>
          <p:nvPr/>
        </p:nvSpPr>
        <p:spPr>
          <a:xfrm>
            <a:off x="101051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0013713-6911-49A9-86A0-634C1E6A89F1}"/>
              </a:ext>
            </a:extLst>
          </p:cNvPr>
          <p:cNvSpPr/>
          <p:nvPr/>
        </p:nvSpPr>
        <p:spPr>
          <a:xfrm>
            <a:off x="1010519"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1010523"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1010520"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1010520"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1010519" y="5172967"/>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E6101A1-A8D6-431E-8C68-8BFF014435ED}"/>
              </a:ext>
            </a:extLst>
          </p:cNvPr>
          <p:cNvSpPr/>
          <p:nvPr/>
        </p:nvSpPr>
        <p:spPr>
          <a:xfrm>
            <a:off x="624876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169088D9-8EFC-4CF2-AB4F-085817177EC0}"/>
              </a:ext>
            </a:extLst>
          </p:cNvPr>
          <p:cNvSpPr/>
          <p:nvPr/>
        </p:nvSpPr>
        <p:spPr>
          <a:xfrm>
            <a:off x="6246713"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2A37BCBD-A8D8-4413-8B34-4544464DAB58}"/>
              </a:ext>
            </a:extLst>
          </p:cNvPr>
          <p:cNvSpPr/>
          <p:nvPr/>
        </p:nvSpPr>
        <p:spPr>
          <a:xfrm>
            <a:off x="6246714"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34D1A4F2-6FA8-4E6B-9B62-A9BF4548FAC7}"/>
              </a:ext>
            </a:extLst>
          </p:cNvPr>
          <p:cNvSpPr/>
          <p:nvPr/>
        </p:nvSpPr>
        <p:spPr>
          <a:xfrm>
            <a:off x="6246711"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A00E9CF6-2BC5-4D91-A287-F735E6AB3B87}"/>
              </a:ext>
            </a:extLst>
          </p:cNvPr>
          <p:cNvSpPr/>
          <p:nvPr/>
        </p:nvSpPr>
        <p:spPr>
          <a:xfrm>
            <a:off x="6246711"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C8A06E2-3CA6-4011-973C-A9A53038005C}"/>
              </a:ext>
            </a:extLst>
          </p:cNvPr>
          <p:cNvSpPr/>
          <p:nvPr/>
        </p:nvSpPr>
        <p:spPr>
          <a:xfrm>
            <a:off x="6246710" y="5182203"/>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510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89204" y="5160108"/>
            <a:ext cx="3540369"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07996"/>
          </a:xfrm>
          <a:prstGeom prst="rect">
            <a:avLst/>
          </a:prstGeom>
          <a:noFill/>
        </p:spPr>
        <p:txBody>
          <a:bodyPr wrap="square" rtlCol="0">
            <a:spAutoFit/>
          </a:bodyPr>
          <a:lstStyle/>
          <a:p>
            <a:r>
              <a:rPr lang="en-GB" sz="6600" b="1" dirty="0">
                <a:latin typeface="Segoe UI" panose="020B0502040204020203" pitchFamily="34" charset="0"/>
                <a:cs typeface="Segoe UI" panose="020B0502040204020203" pitchFamily="34" charset="0"/>
              </a:rPr>
              <a:t>Visit www.llep.org.uk/wow</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63426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What is the Logistics Industry?</a:t>
            </a:r>
          </a:p>
        </p:txBody>
      </p:sp>
      <p:sp>
        <p:nvSpPr>
          <p:cNvPr id="15" name="Rectangle 14">
            <a:extLst>
              <a:ext uri="{FF2B5EF4-FFF2-40B4-BE49-F238E27FC236}">
                <a16:creationId xmlns:a16="http://schemas.microsoft.com/office/drawing/2014/main" id="{7760BDB5-084D-4B00-B2AF-6478AF1E8BA3}"/>
              </a:ext>
            </a:extLst>
          </p:cNvPr>
          <p:cNvSpPr/>
          <p:nvPr/>
        </p:nvSpPr>
        <p:spPr>
          <a:xfrm>
            <a:off x="293077" y="3655717"/>
            <a:ext cx="10598562" cy="2554545"/>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Logistics is the flow of goods and services locally, nationally or internationally across road, rail, air or sea. </a:t>
            </a:r>
          </a:p>
          <a:p>
            <a:pPr lvl="0"/>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It is a global 24-7, 365 days a year industry, which supports all sectors.</a:t>
            </a:r>
          </a:p>
          <a:p>
            <a:pPr lvl="0"/>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Logistics has had the spotlight on it because of how significant it is to keep the country running, especially through times of crisis like the pandemic.</a:t>
            </a:r>
          </a:p>
          <a:p>
            <a:pPr lvl="0"/>
            <a:r>
              <a:rPr lang="en-GB" sz="2000" dirty="0">
                <a:latin typeface="Segoe UI" panose="020B0502040204020203" pitchFamily="34" charset="0"/>
                <a:cs typeface="Segoe UI" panose="020B0502040204020203" pitchFamily="34" charset="0"/>
              </a:rPr>
              <a:t> </a:t>
            </a:r>
          </a:p>
        </p:txBody>
      </p:sp>
      <p:sp>
        <p:nvSpPr>
          <p:cNvPr id="13" name="Rectangle 12">
            <a:extLst>
              <a:ext uri="{FF2B5EF4-FFF2-40B4-BE49-F238E27FC236}">
                <a16:creationId xmlns:a16="http://schemas.microsoft.com/office/drawing/2014/main" id="{700F89FF-C3BF-4F81-82E8-2DF6C4F2C833}"/>
              </a:ext>
            </a:extLst>
          </p:cNvPr>
          <p:cNvSpPr/>
          <p:nvPr/>
        </p:nvSpPr>
        <p:spPr>
          <a:xfrm>
            <a:off x="0" y="3249300"/>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A7F4977-B73E-4279-B8D6-781BCC6E27CD}"/>
              </a:ext>
            </a:extLst>
          </p:cNvPr>
          <p:cNvSpPr/>
          <p:nvPr/>
        </p:nvSpPr>
        <p:spPr>
          <a:xfrm>
            <a:off x="293077" y="2574335"/>
            <a:ext cx="11605846" cy="400110"/>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Can anyone tell me what logistics is?</a:t>
            </a:r>
          </a:p>
        </p:txBody>
      </p:sp>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427942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What is the Logistics Industry?</a:t>
            </a:r>
          </a:p>
        </p:txBody>
      </p:sp>
      <p:sp>
        <p:nvSpPr>
          <p:cNvPr id="15" name="Rectangle 14">
            <a:extLst>
              <a:ext uri="{FF2B5EF4-FFF2-40B4-BE49-F238E27FC236}">
                <a16:creationId xmlns:a16="http://schemas.microsoft.com/office/drawing/2014/main" id="{7760BDB5-084D-4B00-B2AF-6478AF1E8BA3}"/>
              </a:ext>
            </a:extLst>
          </p:cNvPr>
          <p:cNvSpPr/>
          <p:nvPr/>
        </p:nvSpPr>
        <p:spPr>
          <a:xfrm>
            <a:off x="293077" y="3655717"/>
            <a:ext cx="10598562" cy="2554545"/>
          </a:xfrm>
          <a:prstGeom prst="rect">
            <a:avLst/>
          </a:prstGeom>
        </p:spPr>
        <p:txBody>
          <a:bodyPr wrap="square">
            <a:spAutoFit/>
          </a:bodyPr>
          <a:lstStyle/>
          <a:p>
            <a:pPr marL="914400" lvl="1" indent="-457200">
              <a:buFont typeface="+mj-lt"/>
              <a:buAutoNum type="arabicPeriod"/>
            </a:pPr>
            <a:r>
              <a:rPr lang="en-GB" sz="2000" dirty="0">
                <a:latin typeface="Segoe UI" panose="020B0502040204020203" pitchFamily="34" charset="0"/>
                <a:cs typeface="Segoe UI" panose="020B0502040204020203" pitchFamily="34" charset="0"/>
              </a:rPr>
              <a:t>Storage, warehousing and materials handling</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Packaging and unitisation (the easiest product to move and store is a cube, so packaging and unitisation attempts to take all different sizes and shapes of product and pack them as near as possible into a cuboid shape)</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Inventory (controlling the flows of goods going into and out of a warehouse)</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Transport</a:t>
            </a:r>
          </a:p>
          <a:p>
            <a:pPr marL="914400" lvl="1" indent="-457200">
              <a:buFont typeface="+mj-lt"/>
              <a:buAutoNum type="arabicPeriod"/>
            </a:pPr>
            <a:r>
              <a:rPr lang="en-GB" sz="2000" dirty="0">
                <a:latin typeface="Segoe UI" panose="020B0502040204020203" pitchFamily="34" charset="0"/>
                <a:cs typeface="Segoe UI" panose="020B0502040204020203" pitchFamily="34" charset="0"/>
              </a:rPr>
              <a:t>Information and control (forecast demand and inventory, and design systems to make the whole supply chain run more smoothly)</a:t>
            </a:r>
          </a:p>
        </p:txBody>
      </p:sp>
      <p:sp>
        <p:nvSpPr>
          <p:cNvPr id="13" name="Rectangle 12">
            <a:extLst>
              <a:ext uri="{FF2B5EF4-FFF2-40B4-BE49-F238E27FC236}">
                <a16:creationId xmlns:a16="http://schemas.microsoft.com/office/drawing/2014/main" id="{700F89FF-C3BF-4F81-82E8-2DF6C4F2C833}"/>
              </a:ext>
            </a:extLst>
          </p:cNvPr>
          <p:cNvSpPr/>
          <p:nvPr/>
        </p:nvSpPr>
        <p:spPr>
          <a:xfrm>
            <a:off x="0" y="3249300"/>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A7F4977-B73E-4279-B8D6-781BCC6E27CD}"/>
              </a:ext>
            </a:extLst>
          </p:cNvPr>
          <p:cNvSpPr/>
          <p:nvPr/>
        </p:nvSpPr>
        <p:spPr>
          <a:xfrm>
            <a:off x="293077" y="2574335"/>
            <a:ext cx="11605846" cy="400110"/>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There are five elements of logistics. Can anyone tell me what these are?</a:t>
            </a:r>
          </a:p>
        </p:txBody>
      </p:sp>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306079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2513" y="447502"/>
            <a:ext cx="8993876" cy="1325563"/>
          </a:xfrm>
        </p:spPr>
        <p:txBody>
          <a:bodyPr/>
          <a:lstStyle/>
          <a:p>
            <a:r>
              <a:rPr lang="en-GB" dirty="0">
                <a:latin typeface="Segoe UI" panose="020B0502040204020203" pitchFamily="34" charset="0"/>
                <a:cs typeface="Segoe UI" panose="020B0502040204020203" pitchFamily="34" charset="0"/>
              </a:rPr>
              <a:t>Types of Roles</a:t>
            </a:r>
          </a:p>
        </p:txBody>
      </p:sp>
      <p:sp>
        <p:nvSpPr>
          <p:cNvPr id="23" name="Oval 22">
            <a:extLst>
              <a:ext uri="{FF2B5EF4-FFF2-40B4-BE49-F238E27FC236}">
                <a16:creationId xmlns:a16="http://schemas.microsoft.com/office/drawing/2014/main" id="{2AF9F5FB-52C2-454A-9FA2-C393751F23EB}"/>
              </a:ext>
            </a:extLst>
          </p:cNvPr>
          <p:cNvSpPr/>
          <p:nvPr/>
        </p:nvSpPr>
        <p:spPr>
          <a:xfrm>
            <a:off x="1155217" y="3394767"/>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8D161256-9325-473D-984B-AB780A98EEC8}"/>
              </a:ext>
            </a:extLst>
          </p:cNvPr>
          <p:cNvSpPr/>
          <p:nvPr/>
        </p:nvSpPr>
        <p:spPr>
          <a:xfrm>
            <a:off x="1158360" y="3981405"/>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336452"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832513" y="2015764"/>
            <a:ext cx="8802493" cy="3477875"/>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Driving and delivery roles are in demand.</a:t>
            </a:r>
          </a:p>
          <a:p>
            <a:pPr lvl="0"/>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Engineering is a key role in the logistics sector, making sure the distribution centres are able to keep running and deliver to their customers. </a:t>
            </a:r>
          </a:p>
          <a:p>
            <a:pPr lvl="1"/>
            <a:r>
              <a:rPr lang="en-GB" sz="2000" dirty="0">
                <a:latin typeface="Segoe UI" panose="020B0502040204020203" pitchFamily="34" charset="0"/>
                <a:cs typeface="Segoe UI" panose="020B0502040204020203" pitchFamily="34" charset="0"/>
              </a:rPr>
              <a:t>Locally, companies like M&amp;S, Aldi and Amazon offer great engineering careers. </a:t>
            </a:r>
          </a:p>
          <a:p>
            <a:pPr lvl="1"/>
            <a:r>
              <a:rPr lang="en-GB" sz="2000" dirty="0">
                <a:latin typeface="Segoe UI" panose="020B0502040204020203" pitchFamily="34" charset="0"/>
                <a:cs typeface="Segoe UI" panose="020B0502040204020203" pitchFamily="34" charset="0"/>
              </a:rPr>
              <a:t>Distribution Centres are very high tech places with ever-evolving advanced automation and robotics.</a:t>
            </a:r>
          </a:p>
          <a:p>
            <a:pPr lvl="0"/>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Data analytics is increasingly used in the sector, to forecast demand, or to save fuel by optimising routes.</a:t>
            </a:r>
          </a:p>
        </p:txBody>
      </p:sp>
    </p:spTree>
    <p:extLst>
      <p:ext uri="{BB962C8B-B14F-4D97-AF65-F5344CB8AC3E}">
        <p14:creationId xmlns:p14="http://schemas.microsoft.com/office/powerpoint/2010/main" val="328583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832513" y="447502"/>
            <a:ext cx="8993876" cy="1325563"/>
          </a:xfrm>
        </p:spPr>
        <p:txBody>
          <a:bodyPr/>
          <a:lstStyle/>
          <a:p>
            <a:r>
              <a:rPr lang="en-GB" dirty="0">
                <a:latin typeface="Segoe UI" panose="020B0502040204020203" pitchFamily="34" charset="0"/>
                <a:cs typeface="Segoe UI" panose="020B0502040204020203" pitchFamily="34" charset="0"/>
              </a:rPr>
              <a:t>Types of Roles</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336452"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832514" y="2015764"/>
            <a:ext cx="8539544" cy="4401205"/>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There are also roles in:</a:t>
            </a:r>
          </a:p>
          <a:p>
            <a:pPr lvl="0"/>
            <a:endParaRPr lang="en-GB" sz="2000" dirty="0">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Sales</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Marketing</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IT</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Finance</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Administration</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Front-line operations</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Transport planning</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Rail freight</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Aviation</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Sustainability</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Warehouse management</a:t>
            </a:r>
          </a:p>
          <a:p>
            <a:pPr marL="800100" lvl="1" indent="-342900">
              <a:buFont typeface="Arial" panose="020B0604020202020204" pitchFamily="34" charset="0"/>
              <a:buChar char="•"/>
            </a:pPr>
            <a:r>
              <a:rPr lang="en-GB" sz="2000" dirty="0">
                <a:latin typeface="Segoe UI" panose="020B0502040204020203" pitchFamily="34" charset="0"/>
                <a:cs typeface="Segoe UI" panose="020B0502040204020203" pitchFamily="34" charset="0"/>
              </a:rPr>
              <a:t>Passenger security</a:t>
            </a:r>
          </a:p>
        </p:txBody>
      </p:sp>
    </p:spTree>
    <p:extLst>
      <p:ext uri="{BB962C8B-B14F-4D97-AF65-F5344CB8AC3E}">
        <p14:creationId xmlns:p14="http://schemas.microsoft.com/office/powerpoint/2010/main" val="617059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Types of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lvl="0" indent="0">
              <a:buNone/>
            </a:pPr>
            <a:r>
              <a:rPr lang="en-GB" sz="2000" dirty="0">
                <a:latin typeface="Segoe UI" panose="020B0502040204020203" pitchFamily="34" charset="0"/>
                <a:cs typeface="Segoe UI" panose="020B0502040204020203" pitchFamily="34" charset="0"/>
              </a:rPr>
              <a:t>Here are some of the roles within the Logistics and Distribution industry. </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Can you match the job title to the job description?</a:t>
            </a:r>
          </a:p>
          <a:p>
            <a:pPr marL="0" lv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1. Farmer			A. Supervises the factory workers</a:t>
            </a:r>
          </a:p>
          <a:p>
            <a:pPr marL="0" indent="0">
              <a:buNone/>
            </a:pPr>
            <a:r>
              <a:rPr lang="en-GB" sz="2000" dirty="0">
                <a:latin typeface="Segoe UI" panose="020B0502040204020203" pitchFamily="34" charset="0"/>
                <a:cs typeface="Segoe UI" panose="020B0502040204020203" pitchFamily="34" charset="0"/>
              </a:rPr>
              <a:t>2. Factory foreman 		B. Builds and create software and applications</a:t>
            </a:r>
          </a:p>
          <a:p>
            <a:pPr marL="0" indent="0">
              <a:buNone/>
            </a:pPr>
            <a:r>
              <a:rPr lang="en-GB" sz="2000" dirty="0">
                <a:latin typeface="Segoe UI" panose="020B0502040204020203" pitchFamily="34" charset="0"/>
                <a:cs typeface="Segoe UI" panose="020B0502040204020203" pitchFamily="34" charset="0"/>
              </a:rPr>
              <a:t>3. Manufacturing Engineer	C. Manages a farm</a:t>
            </a:r>
          </a:p>
          <a:p>
            <a:pPr marL="0" indent="0">
              <a:buNone/>
            </a:pPr>
            <a:r>
              <a:rPr lang="en-GB" sz="2000" dirty="0">
                <a:latin typeface="Segoe UI" panose="020B0502040204020203" pitchFamily="34" charset="0"/>
                <a:cs typeface="Segoe UI" panose="020B0502040204020203" pitchFamily="34" charset="0"/>
              </a:rPr>
              <a:t>4. Manufacturing Technician	D. Selects and purchases stock or materials</a:t>
            </a:r>
          </a:p>
          <a:p>
            <a:pPr marL="0" indent="0">
              <a:buNone/>
            </a:pPr>
            <a:r>
              <a:rPr lang="en-GB" sz="2000" dirty="0">
                <a:latin typeface="Segoe UI" panose="020B0502040204020203" pitchFamily="34" charset="0"/>
                <a:cs typeface="Segoe UI" panose="020B0502040204020203" pitchFamily="34" charset="0"/>
              </a:rPr>
              <a:t>5. Lorry Driver			E. Operates and maintains the manufacturing systems for a 				product</a:t>
            </a:r>
          </a:p>
          <a:p>
            <a:pPr marL="0" indent="0">
              <a:buNone/>
            </a:pPr>
            <a:r>
              <a:rPr lang="en-GB" sz="2000" dirty="0">
                <a:latin typeface="Segoe UI" panose="020B0502040204020203" pitchFamily="34" charset="0"/>
                <a:cs typeface="Segoe UI" panose="020B0502040204020203" pitchFamily="34" charset="0"/>
              </a:rPr>
              <a:t>6. Buyer				F. Designs the manufacturing systems for a product</a:t>
            </a:r>
          </a:p>
          <a:p>
            <a:pPr marL="0" indent="0">
              <a:buNone/>
            </a:pPr>
            <a:r>
              <a:rPr lang="en-GB" sz="2000" dirty="0">
                <a:latin typeface="Segoe UI" panose="020B0502040204020203" pitchFamily="34" charset="0"/>
                <a:cs typeface="Segoe UI" panose="020B0502040204020203" pitchFamily="34" charset="0"/>
              </a:rPr>
              <a:t>7. Software Developer		G. Transports goods from one place to another</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230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Types of Roles</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lvl="0" indent="0">
              <a:buNone/>
            </a:pPr>
            <a:r>
              <a:rPr lang="en-GB" sz="2000" dirty="0">
                <a:latin typeface="Segoe UI" panose="020B0502040204020203" pitchFamily="34" charset="0"/>
                <a:cs typeface="Segoe UI" panose="020B0502040204020203" pitchFamily="34" charset="0"/>
              </a:rPr>
              <a:t>Answers:</a:t>
            </a:r>
          </a:p>
          <a:p>
            <a:pPr marL="0" lv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1. Farmer			C. Manages a farm</a:t>
            </a:r>
          </a:p>
          <a:p>
            <a:pPr marL="0" indent="0">
              <a:buNone/>
            </a:pPr>
            <a:r>
              <a:rPr lang="en-GB" sz="2000" dirty="0">
                <a:latin typeface="Segoe UI" panose="020B0502040204020203" pitchFamily="34" charset="0"/>
                <a:cs typeface="Segoe UI" panose="020B0502040204020203" pitchFamily="34" charset="0"/>
              </a:rPr>
              <a:t>2. Factory foreman 		A. Supervises the factory workers</a:t>
            </a:r>
          </a:p>
          <a:p>
            <a:pPr marL="0" indent="0">
              <a:buNone/>
            </a:pPr>
            <a:r>
              <a:rPr lang="en-GB" sz="2000" dirty="0">
                <a:latin typeface="Segoe UI" panose="020B0502040204020203" pitchFamily="34" charset="0"/>
                <a:cs typeface="Segoe UI" panose="020B0502040204020203" pitchFamily="34" charset="0"/>
              </a:rPr>
              <a:t>3. Manufacturing Engineer	F. Designs the manufacturing systems for a product</a:t>
            </a:r>
          </a:p>
          <a:p>
            <a:pPr marL="0" indent="0">
              <a:buNone/>
            </a:pPr>
            <a:r>
              <a:rPr lang="en-GB" sz="2000" dirty="0">
                <a:latin typeface="Segoe UI" panose="020B0502040204020203" pitchFamily="34" charset="0"/>
                <a:cs typeface="Segoe UI" panose="020B0502040204020203" pitchFamily="34" charset="0"/>
              </a:rPr>
              <a:t>4. Manufacturing Technician	E. Operates and maintains the manufacturing systems for a 				product</a:t>
            </a:r>
          </a:p>
          <a:p>
            <a:pPr marL="0" indent="0">
              <a:buNone/>
            </a:pPr>
            <a:r>
              <a:rPr lang="en-GB" sz="2000" dirty="0">
                <a:latin typeface="Segoe UI" panose="020B0502040204020203" pitchFamily="34" charset="0"/>
                <a:cs typeface="Segoe UI" panose="020B0502040204020203" pitchFamily="34" charset="0"/>
              </a:rPr>
              <a:t>5. Lorry Driver			G. Transports goods from one place to another</a:t>
            </a:r>
          </a:p>
          <a:p>
            <a:pPr marL="0" indent="0">
              <a:buNone/>
            </a:pPr>
            <a:r>
              <a:rPr lang="en-GB" sz="2000" dirty="0">
                <a:latin typeface="Segoe UI" panose="020B0502040204020203" pitchFamily="34" charset="0"/>
                <a:cs typeface="Segoe UI" panose="020B0502040204020203" pitchFamily="34" charset="0"/>
              </a:rPr>
              <a:t>6. Buyer				D. Selects and purchases stock or materials</a:t>
            </a:r>
          </a:p>
          <a:p>
            <a:pPr marL="0" indent="0">
              <a:buNone/>
            </a:pPr>
            <a:r>
              <a:rPr lang="en-GB" sz="2000" dirty="0">
                <a:latin typeface="Segoe UI" panose="020B0502040204020203" pitchFamily="34" charset="0"/>
                <a:cs typeface="Segoe UI" panose="020B0502040204020203" pitchFamily="34" charset="0"/>
              </a:rPr>
              <a:t>7. Software Developer		B. Builds and create software and applications</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595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charRg st="10" end="4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charRg st="40" end="9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charRg st="95" end="17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charRg st="172" end="27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charRg st="270" end="33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charRg st="334" end="39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charRg st="390" end="46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7" y="173883"/>
            <a:ext cx="10545413" cy="1666757"/>
          </a:xfrm>
        </p:spPr>
        <p:txBody>
          <a:bodyPr/>
          <a:lstStyle/>
          <a:p>
            <a:r>
              <a:rPr lang="en-GB" dirty="0">
                <a:latin typeface="Segoe UI" panose="020B0502040204020203" pitchFamily="34" charset="0"/>
                <a:cs typeface="Segoe UI" panose="020B0502040204020203" pitchFamily="34" charset="0"/>
              </a:rPr>
              <a:t>Why is the Logistics industry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020463"/>
            <a:ext cx="9634302" cy="5032376"/>
          </a:xfrm>
        </p:spPr>
        <p:txBody>
          <a:bodyPr>
            <a:normAutofit/>
          </a:bodyPr>
          <a:lstStyle/>
          <a:p>
            <a:pPr marL="0" indent="0">
              <a:buNone/>
            </a:pPr>
            <a:r>
              <a:rPr lang="en-GB" sz="2000" dirty="0">
                <a:latin typeface="Segoe UI" panose="020B0502040204020203" pitchFamily="34" charset="0"/>
                <a:cs typeface="Segoe UI" panose="020B0502040204020203" pitchFamily="34" charset="0"/>
              </a:rPr>
              <a:t>The industry employs over </a:t>
            </a:r>
            <a:r>
              <a:rPr lang="en-GB" sz="2000" b="1" dirty="0">
                <a:solidFill>
                  <a:srgbClr val="A6DA52"/>
                </a:solidFill>
                <a:latin typeface="Segoe UI" panose="020B0502040204020203" pitchFamily="34" charset="0"/>
                <a:cs typeface="Segoe UI" panose="020B0502040204020203" pitchFamily="34" charset="0"/>
              </a:rPr>
              <a:t>50,000</a:t>
            </a:r>
            <a:r>
              <a:rPr lang="en-GB" sz="2000" dirty="0">
                <a:latin typeface="Segoe UI" panose="020B0502040204020203" pitchFamily="34" charset="0"/>
                <a:cs typeface="Segoe UI" panose="020B0502040204020203" pitchFamily="34" charset="0"/>
              </a:rPr>
              <a:t> locally.</a:t>
            </a:r>
          </a:p>
          <a:p>
            <a:pPr marL="0" indent="0">
              <a:buNone/>
            </a:pPr>
            <a:endParaRPr lang="en-GB" sz="6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This is more than </a:t>
            </a:r>
            <a:r>
              <a:rPr lang="en-GB" sz="2000" b="1" dirty="0">
                <a:solidFill>
                  <a:srgbClr val="A6DA52"/>
                </a:solidFill>
                <a:latin typeface="Segoe UI" panose="020B0502040204020203" pitchFamily="34" charset="0"/>
                <a:cs typeface="Segoe UI" panose="020B0502040204020203" pitchFamily="34" charset="0"/>
              </a:rPr>
              <a:t>10% of all jobs </a:t>
            </a:r>
            <a:r>
              <a:rPr lang="en-GB" sz="2000" dirty="0">
                <a:latin typeface="Segoe UI" panose="020B0502040204020203" pitchFamily="34" charset="0"/>
                <a:cs typeface="Segoe UI" panose="020B0502040204020203" pitchFamily="34" charset="0"/>
              </a:rPr>
              <a:t>in Leicester and Leicestershire.</a:t>
            </a:r>
          </a:p>
          <a:p>
            <a:pPr marL="0" indent="0">
              <a:buNone/>
            </a:pPr>
            <a:endParaRPr lang="en-GB" sz="6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These figures were before the Pandemic, with the increased demand on goods and services direct to people’s doors, this will increase. </a:t>
            </a:r>
          </a:p>
          <a:p>
            <a:pPr marL="0" indent="0">
              <a:buNone/>
            </a:pPr>
            <a:endParaRPr lang="en-GB" sz="5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Logistics and Distribution is a </a:t>
            </a:r>
            <a:r>
              <a:rPr lang="en-GB" sz="2000" b="1" dirty="0">
                <a:solidFill>
                  <a:srgbClr val="A6DA52"/>
                </a:solidFill>
                <a:latin typeface="Segoe UI" panose="020B0502040204020203" pitchFamily="34" charset="0"/>
                <a:cs typeface="Segoe UI" panose="020B0502040204020203" pitchFamily="34" charset="0"/>
              </a:rPr>
              <a:t>future-proof career</a:t>
            </a:r>
            <a:r>
              <a:rPr lang="en-GB" sz="2000" dirty="0">
                <a:latin typeface="Segoe UI" panose="020B0502040204020203" pitchFamily="34" charset="0"/>
                <a:cs typeface="Segoe UI" panose="020B0502040204020203" pitchFamily="34" charset="0"/>
              </a:rPr>
              <a:t>; as more and more people shop online, we need more people to deliver this increase in demand. </a:t>
            </a:r>
          </a:p>
          <a:p>
            <a:pPr marL="0" indent="0">
              <a:buNone/>
            </a:pPr>
            <a:endParaRPr lang="en-GB" sz="5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95% of the UK population can be reached within a four hour drive from our county, making it the </a:t>
            </a:r>
            <a:r>
              <a:rPr lang="en-GB" sz="2000" b="1" dirty="0">
                <a:solidFill>
                  <a:srgbClr val="A6DA52"/>
                </a:solidFill>
                <a:latin typeface="Segoe UI" panose="020B0502040204020203" pitchFamily="34" charset="0"/>
                <a:cs typeface="Segoe UI" panose="020B0502040204020203" pitchFamily="34" charset="0"/>
              </a:rPr>
              <a:t>perfect location </a:t>
            </a:r>
            <a:r>
              <a:rPr lang="en-GB" sz="2000" dirty="0">
                <a:latin typeface="Segoe UI" panose="020B0502040204020203" pitchFamily="34" charset="0"/>
                <a:cs typeface="Segoe UI" panose="020B0502040204020203" pitchFamily="34" charset="0"/>
              </a:rPr>
              <a:t>for distribution companies. </a:t>
            </a:r>
          </a:p>
          <a:p>
            <a:pPr marL="0" indent="0">
              <a:buNone/>
            </a:pPr>
            <a:endParaRPr lang="en-GB" sz="5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It is a constantly </a:t>
            </a:r>
            <a:r>
              <a:rPr lang="en-GB" sz="2000" b="1" dirty="0">
                <a:solidFill>
                  <a:srgbClr val="A6DA52"/>
                </a:solidFill>
                <a:latin typeface="Segoe UI" panose="020B0502040204020203" pitchFamily="34" charset="0"/>
                <a:cs typeface="Segoe UI" panose="020B0502040204020203" pitchFamily="34" charset="0"/>
              </a:rPr>
              <a:t>changing and evolving </a:t>
            </a:r>
            <a:r>
              <a:rPr lang="en-GB" sz="2000" dirty="0">
                <a:latin typeface="Segoe UI" panose="020B0502040204020203" pitchFamily="34" charset="0"/>
                <a:cs typeface="Segoe UI" panose="020B0502040204020203" pitchFamily="34" charset="0"/>
              </a:rPr>
              <a:t>sector making use of new technologies such as robotics and automated processes.</a:t>
            </a:r>
          </a:p>
        </p:txBody>
      </p:sp>
    </p:spTree>
    <p:extLst>
      <p:ext uri="{BB962C8B-B14F-4D97-AF65-F5344CB8AC3E}">
        <p14:creationId xmlns:p14="http://schemas.microsoft.com/office/powerpoint/2010/main" val="37577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3700</TotalTime>
  <Words>2288</Words>
  <Application>Microsoft Office PowerPoint</Application>
  <PresentationFormat>Widescreen</PresentationFormat>
  <Paragraphs>286</Paragraphs>
  <Slides>29</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Segoe UI</vt:lpstr>
      <vt:lpstr>Office Theme</vt:lpstr>
      <vt:lpstr>PowerPoint Presentation</vt:lpstr>
      <vt:lpstr>What do the terms  Health and  Social Care  mean to you?</vt:lpstr>
      <vt:lpstr>PowerPoint Presentation</vt:lpstr>
      <vt:lpstr>PowerPoint Presentation</vt:lpstr>
      <vt:lpstr>Types of Roles</vt:lpstr>
      <vt:lpstr>Types of Roles</vt:lpstr>
      <vt:lpstr>Activity – Types of Roles</vt:lpstr>
      <vt:lpstr>Activity – Types of Roles</vt:lpstr>
      <vt:lpstr>Why is the Logistics industry  a good career option?</vt:lpstr>
      <vt:lpstr>PowerPoint Presentation</vt:lpstr>
      <vt:lpstr>Activity – Types of Roles</vt:lpstr>
      <vt:lpstr>Activity – Types of Roles</vt:lpstr>
      <vt:lpstr>A Supply Chain</vt:lpstr>
      <vt:lpstr>Activity – A Supply Chain</vt:lpstr>
      <vt:lpstr>Activity – A Supply Chain</vt:lpstr>
      <vt:lpstr>Activity – A Supply Chain</vt:lpstr>
      <vt:lpstr>Activity – A Supply Chain</vt:lpstr>
      <vt:lpstr>PowerPoint Presentation</vt:lpstr>
      <vt:lpstr>PowerPoint Presentation</vt:lpstr>
      <vt:lpstr>PowerPoint Presentation</vt:lpstr>
      <vt:lpstr>PowerPoint Presentation</vt:lpstr>
      <vt:lpstr>Activity – Skills </vt:lpstr>
      <vt:lpstr>Activity – Skills </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70</cp:revision>
  <dcterms:created xsi:type="dcterms:W3CDTF">2020-06-26T09:35:04Z</dcterms:created>
  <dcterms:modified xsi:type="dcterms:W3CDTF">2021-02-22T12:25:27Z</dcterms:modified>
</cp:coreProperties>
</file>