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70" r:id="rId2"/>
    <p:sldId id="389" r:id="rId3"/>
    <p:sldId id="382" r:id="rId4"/>
    <p:sldId id="392" r:id="rId5"/>
    <p:sldId id="387" r:id="rId6"/>
    <p:sldId id="384" r:id="rId7"/>
    <p:sldId id="259" r:id="rId8"/>
    <p:sldId id="393" r:id="rId9"/>
    <p:sldId id="332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1" r:id="rId18"/>
    <p:sldId id="404" r:id="rId19"/>
    <p:sldId id="358" r:id="rId20"/>
    <p:sldId id="411" r:id="rId21"/>
    <p:sldId id="406" r:id="rId22"/>
    <p:sldId id="405" r:id="rId23"/>
    <p:sldId id="402" r:id="rId24"/>
    <p:sldId id="391" r:id="rId25"/>
    <p:sldId id="403" r:id="rId26"/>
    <p:sldId id="410" r:id="rId27"/>
    <p:sldId id="409" r:id="rId28"/>
    <p:sldId id="408" r:id="rId29"/>
    <p:sldId id="407" r:id="rId30"/>
    <p:sldId id="414" r:id="rId31"/>
    <p:sldId id="413" r:id="rId32"/>
    <p:sldId id="415" r:id="rId33"/>
    <p:sldId id="416" r:id="rId34"/>
    <p:sldId id="417" r:id="rId35"/>
    <p:sldId id="412" r:id="rId36"/>
    <p:sldId id="385" r:id="rId37"/>
    <p:sldId id="374" r:id="rId38"/>
    <p:sldId id="390" r:id="rId39"/>
    <p:sldId id="388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/>
  <p:cmAuthor id="2" name="Laura Sherlock" initials="LS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CA7"/>
    <a:srgbClr val="A4C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57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-25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98AF-8D6E-4468-A861-0FEB3BAD0C35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F2617-662B-4C02-9E64-66DB3DB9F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5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F2617-662B-4C02-9E64-66DB3DB9FACB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834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F2617-662B-4C02-9E64-66DB3DB9FACB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6usWWe2JcE?list=PLxFbJzCg94kFxawKw1ybFbLoCSVtmC68Y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lep.org.uk/" TargetMode="External"/><Relationship Id="rId2" Type="http://schemas.openxmlformats.org/officeDocument/2006/relationships/hyperlink" Target="http://www.icould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lep.org.uk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uld.com/" TargetMode="External"/><Relationship Id="rId2" Type="http://schemas.openxmlformats.org/officeDocument/2006/relationships/hyperlink" Target="http://www.llep.org.uk/wow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http://www.llep.org.uk/" TargetMode="External"/><Relationship Id="rId7" Type="http://schemas.openxmlformats.org/officeDocument/2006/relationships/image" Target="../media/image1.JPG"/><Relationship Id="rId12" Type="http://schemas.openxmlformats.org/officeDocument/2006/relationships/hyperlink" Target="http://www.reed.co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v.uk/apply-apprenticeship" TargetMode="External"/><Relationship Id="rId11" Type="http://schemas.openxmlformats.org/officeDocument/2006/relationships/hyperlink" Target="http://www.jobsite.co.uk/" TargetMode="External"/><Relationship Id="rId5" Type="http://schemas.openxmlformats.org/officeDocument/2006/relationships/hyperlink" Target="http://www.youthemployment.co.uk/" TargetMode="External"/><Relationship Id="rId10" Type="http://schemas.openxmlformats.org/officeDocument/2006/relationships/hyperlink" Target="http://www.uk.indeed.com/" TargetMode="External"/><Relationship Id="rId4" Type="http://schemas.openxmlformats.org/officeDocument/2006/relationships/hyperlink" Target="http://www.icould.com/" TargetMode="External"/><Relationship Id="rId9" Type="http://schemas.openxmlformats.org/officeDocument/2006/relationships/image" Target="../media/image3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6usWWe2JcE?list=PLxFbJzCg94kFxawKw1ybFbLoCSVtmC68Y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358308" y="5029190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2839514" y="2581247"/>
            <a:ext cx="83495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Labour Market and</a:t>
            </a:r>
          </a:p>
          <a:p>
            <a:pPr algn="ctr"/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Employability Skills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>
            <a:off x="2515132" y="0"/>
            <a:ext cx="1524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40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affects the Labour Market?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else affects the labour market? Can you think of anything or remember anything from the video: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technology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Artificial Intelligence (AI) and automation across organisations</a:t>
            </a:r>
          </a:p>
          <a:p>
            <a:pPr lvl="0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insight and Cyber Security</a:t>
            </a:r>
          </a:p>
          <a:p>
            <a:pPr lvl="0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 living longer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with more complex needs, so more Health and Social Care</a:t>
            </a:r>
          </a:p>
          <a:p>
            <a:pPr lvl="0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Taking care of the environment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Government directives as well as a social movement to change how we live and work</a:t>
            </a:r>
          </a:p>
          <a:p>
            <a:pPr lvl="0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Changing workforce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more flexible workforce/workspace, full and part time hours, project work.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89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Leicester and Leicestershire, there are over 42,000 businesses.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businesses are split into four types, depending on their size.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Micro – 0-9 employees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Small – 10-49 employees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Medium – 50-249 employees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Large – 250+ employees</a:t>
            </a: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49B45323-8142-4558-900E-C939AF05C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8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think the percentage of businesses in Leicester and Leicester are SME (Micro, Small and Medium Enterprises)?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Answer: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99%</a:t>
            </a: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49B45323-8142-4558-900E-C939AF05C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9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also have some excellent large businesses as well that employ lots of people across the City and County such as: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Do you know what these businesses do?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49B45323-8142-4558-900E-C939AF05C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FBDB19-9351-4BF6-AF88-0CCC4B6B7E46}"/>
              </a:ext>
            </a:extLst>
          </p:cNvPr>
          <p:cNvSpPr txBox="1"/>
          <p:nvPr/>
        </p:nvSpPr>
        <p:spPr>
          <a:xfrm>
            <a:off x="1090240" y="3220425"/>
            <a:ext cx="5989983" cy="286232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IBM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Amazon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Hastings Direct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Caterpillar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Triumph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Dunelm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Santander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Samworth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Brothers.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2129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match the business to what they do?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2CA9C2-A4A1-4DE7-B84A-12ABB344CD53}"/>
              </a:ext>
            </a:extLst>
          </p:cNvPr>
          <p:cNvSpPr txBox="1"/>
          <p:nvPr/>
        </p:nvSpPr>
        <p:spPr>
          <a:xfrm>
            <a:off x="838200" y="2761866"/>
            <a:ext cx="2896892" cy="34778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IBM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Amazon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Hastings Direct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3M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Caterpillar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Triumph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Dunelm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Santander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Samworth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Brothers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5AA535-6046-4D24-B2F7-DB1B5EEA0E3F}"/>
              </a:ext>
            </a:extLst>
          </p:cNvPr>
          <p:cNvSpPr txBox="1"/>
          <p:nvPr/>
        </p:nvSpPr>
        <p:spPr>
          <a:xfrm>
            <a:off x="4200041" y="2761866"/>
            <a:ext cx="7835683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Food Manufacturer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Manufactures Motorcycles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E-Commerce, Fashion and Retail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Insurance Services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Manufactures Heavy Equipment and Machinery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Worker Safety Consumer Goods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Financial Services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Technology and Consulting Company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E-commerce and Homeware Retailer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E-commerce, Cloud Computing, Digital Streaming, and Artificial Intelligence</a:t>
            </a:r>
          </a:p>
          <a:p>
            <a:pPr marL="457200" indent="-457200">
              <a:buFont typeface="+mj-lt"/>
              <a:buAutoNum type="alphaUcPeriod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0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267527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Answers: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IBM  			H. Technology and Consulting Company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Amazon  			J. E-commerce, Cloud Computing, Digital Streaming, and AI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Hastings Direct  		D. Insurance Services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  			C. E-Commerce, Fashion and Retail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3M  			F. Worker Safety Consumer Goods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Caterpillar 	 		E. Manufactures Heavy Equipment and Machinery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Triumph 			B. Manufactures Motorcycles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Dunelm 			I. E-commerce and Homeware Retailer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Santander 			G. Financial Services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Samworth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Brothers 		A. Food Manufacturer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21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9871723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Top Tips from a Recruiter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2531" y="1936835"/>
            <a:ext cx="9040882" cy="451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But with more than 99% of the 42,000 Leicester and Leicestershire businesses being SMEs, there are thousands of micro, small, and medium sized employers who have career opportunities that you may not know about!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 work for a SME?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Working for an SME gets you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closer to the action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You will get to see and meet the Leadership Team.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can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make a real difference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the business and if you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 hard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will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get recognised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make a name for yourself – which is likely to lead to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quicker promotion opportunities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will also get a broader </a:t>
            </a:r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breadth of experience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getting to work more closely across the whole business and every department/member of staff.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7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4236" y="-4088198"/>
            <a:ext cx="543529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281530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Summary of Part 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766036" y="2863296"/>
            <a:ext cx="106599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learned what Labour Market Information is and what it can tell us.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looked at the types of businesses: micro, small, medium and large – and looked at what some of the large local businesses do.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 we are going to look at the range of job roles across different companies.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also going to look at how you can use all of this information to help you with your career planning and next steps.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of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267527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many jobs do you think there are in the Leicester and Leicestershire area?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Answer: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490,000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 broad range of roles across each industry, not just the obvious ones.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use some of the large employers we looked at previously to discuss this further.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01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A92979-807A-4468-A289-3BED4599A6DE}"/>
              </a:ext>
            </a:extLst>
          </p:cNvPr>
          <p:cNvSpPr/>
          <p:nvPr/>
        </p:nvSpPr>
        <p:spPr>
          <a:xfrm>
            <a:off x="0" y="0"/>
            <a:ext cx="12192000" cy="168084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15B776-5C96-4DCF-A26C-665CEBF25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47"/>
            <a:ext cx="10515600" cy="1680841"/>
          </a:xfrm>
        </p:spPr>
        <p:txBody>
          <a:bodyPr/>
          <a:lstStyle/>
          <a:p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2F3A3-926E-4177-9FFE-320D2EAE3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081"/>
            <a:ext cx="10515600" cy="40036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know about Next?</a:t>
            </a:r>
          </a:p>
          <a:p>
            <a:pPr marL="0" indent="0">
              <a:buNone/>
            </a:pPr>
            <a:endParaRPr lang="en-GB" sz="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Head Office is in Enderby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sell fashion and homeware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have a new flagship store opening on the Fosse Park extension in 2021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Their e-commerce is growing massively and had increased online sales during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Covid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roles do you think there are at Next?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C6C606-186C-49D6-B794-F59ABFF4CCBD}"/>
              </a:ext>
            </a:extLst>
          </p:cNvPr>
          <p:cNvSpPr/>
          <p:nvPr/>
        </p:nvSpPr>
        <p:spPr>
          <a:xfrm>
            <a:off x="1311990" y="4934760"/>
            <a:ext cx="9697872" cy="1631216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Recruitment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Human Resources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Fashion Designer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Graphic Designer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Systems Engineer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Marketing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E-commerce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Digital Developers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Administration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Delivery Drivers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Warehouse Operatives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Merchandising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Finance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2E65BCE-B609-448B-81CC-4AD775463EBA}"/>
              </a:ext>
            </a:extLst>
          </p:cNvPr>
          <p:cNvSpPr/>
          <p:nvPr/>
        </p:nvSpPr>
        <p:spPr>
          <a:xfrm>
            <a:off x="1115876" y="2852775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F99CA19C-AABD-422F-AF6B-F967ADC0E3A7}"/>
              </a:ext>
            </a:extLst>
          </p:cNvPr>
          <p:cNvSpPr/>
          <p:nvPr/>
        </p:nvSpPr>
        <p:spPr>
          <a:xfrm>
            <a:off x="1115875" y="3175559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FCBEF6B8-AF8B-456D-9E63-C200956AB07C}"/>
              </a:ext>
            </a:extLst>
          </p:cNvPr>
          <p:cNvSpPr/>
          <p:nvPr/>
        </p:nvSpPr>
        <p:spPr>
          <a:xfrm>
            <a:off x="1115875" y="3518837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9EAE2491-D008-425E-BC4A-DD38C424BF43}"/>
              </a:ext>
            </a:extLst>
          </p:cNvPr>
          <p:cNvSpPr/>
          <p:nvPr/>
        </p:nvSpPr>
        <p:spPr>
          <a:xfrm>
            <a:off x="1115874" y="3846585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014CD-F101-43C5-B1D1-AF91882ED9AC}"/>
              </a:ext>
            </a:extLst>
          </p:cNvPr>
          <p:cNvSpPr/>
          <p:nvPr/>
        </p:nvSpPr>
        <p:spPr>
          <a:xfrm rot="5400000">
            <a:off x="6045873" y="-4359429"/>
            <a:ext cx="100251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44D37EB9-EB27-4D7F-990B-67338C9CBCBF}"/>
              </a:ext>
            </a:extLst>
          </p:cNvPr>
          <p:cNvSpPr/>
          <p:nvPr/>
        </p:nvSpPr>
        <p:spPr>
          <a:xfrm>
            <a:off x="1115877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206993ED-530D-42A3-9C92-9FA573C82748}"/>
              </a:ext>
            </a:extLst>
          </p:cNvPr>
          <p:cNvSpPr/>
          <p:nvPr/>
        </p:nvSpPr>
        <p:spPr>
          <a:xfrm>
            <a:off x="1115878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1EB36EE4-DE32-4BCA-94FE-F736E0ACB1C2}"/>
              </a:ext>
            </a:extLst>
          </p:cNvPr>
          <p:cNvSpPr/>
          <p:nvPr/>
        </p:nvSpPr>
        <p:spPr>
          <a:xfrm>
            <a:off x="1115876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62DB48F8-C16B-4276-AD5C-A5BA1BA8E41A}"/>
              </a:ext>
            </a:extLst>
          </p:cNvPr>
          <p:cNvSpPr/>
          <p:nvPr/>
        </p:nvSpPr>
        <p:spPr>
          <a:xfrm>
            <a:off x="1115875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55E4072-4424-4E07-B489-1205153EBC46}"/>
              </a:ext>
            </a:extLst>
          </p:cNvPr>
          <p:cNvSpPr/>
          <p:nvPr/>
        </p:nvSpPr>
        <p:spPr>
          <a:xfrm>
            <a:off x="4269529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979FC40-B10E-48B3-B13F-DE8FC59ACB5D}"/>
              </a:ext>
            </a:extLst>
          </p:cNvPr>
          <p:cNvSpPr/>
          <p:nvPr/>
        </p:nvSpPr>
        <p:spPr>
          <a:xfrm>
            <a:off x="4269530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73699A7D-BB01-4393-875E-58165EB688A9}"/>
              </a:ext>
            </a:extLst>
          </p:cNvPr>
          <p:cNvSpPr/>
          <p:nvPr/>
        </p:nvSpPr>
        <p:spPr>
          <a:xfrm>
            <a:off x="4269528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31F1E0E3-1913-4B1A-A23B-6007D1854A0F}"/>
              </a:ext>
            </a:extLst>
          </p:cNvPr>
          <p:cNvSpPr/>
          <p:nvPr/>
        </p:nvSpPr>
        <p:spPr>
          <a:xfrm>
            <a:off x="4269527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9FB1E17E-8288-4B28-8B73-858C8A6CD1C7}"/>
              </a:ext>
            </a:extLst>
          </p:cNvPr>
          <p:cNvSpPr/>
          <p:nvPr/>
        </p:nvSpPr>
        <p:spPr>
          <a:xfrm>
            <a:off x="7423179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1A0A305C-BCC8-4317-9863-C07BDF2CD496}"/>
              </a:ext>
            </a:extLst>
          </p:cNvPr>
          <p:cNvSpPr/>
          <p:nvPr/>
        </p:nvSpPr>
        <p:spPr>
          <a:xfrm>
            <a:off x="7423180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1585F755-F241-4027-9A2A-2F02D08E7460}"/>
              </a:ext>
            </a:extLst>
          </p:cNvPr>
          <p:cNvSpPr/>
          <p:nvPr/>
        </p:nvSpPr>
        <p:spPr>
          <a:xfrm>
            <a:off x="7423178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1C303E88-135E-4D1B-A7D1-F2F0ABB54FE2}"/>
              </a:ext>
            </a:extLst>
          </p:cNvPr>
          <p:cNvSpPr/>
          <p:nvPr/>
        </p:nvSpPr>
        <p:spPr>
          <a:xfrm>
            <a:off x="7423177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1E61D4CB-FC8A-4F38-BE63-D5D72E9E0690}"/>
              </a:ext>
            </a:extLst>
          </p:cNvPr>
          <p:cNvSpPr/>
          <p:nvPr/>
        </p:nvSpPr>
        <p:spPr>
          <a:xfrm>
            <a:off x="1115874" y="5089361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D5703DA0-CFDB-45A4-8587-208AFFC329AD}"/>
              </a:ext>
            </a:extLst>
          </p:cNvPr>
          <p:cNvSpPr/>
          <p:nvPr/>
        </p:nvSpPr>
        <p:spPr>
          <a:xfrm>
            <a:off x="4269527" y="5095615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E27B2E6A-0F67-41CF-BEE3-8F842318A542}"/>
              </a:ext>
            </a:extLst>
          </p:cNvPr>
          <p:cNvSpPr/>
          <p:nvPr/>
        </p:nvSpPr>
        <p:spPr>
          <a:xfrm>
            <a:off x="7423177" y="5085827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57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 rot="5400000">
            <a:off x="4924424" y="-2667001"/>
            <a:ext cx="2343150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609592" y="6264343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-2" y="2875001"/>
            <a:ext cx="12192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 One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 rot="5400000">
            <a:off x="6053995" y="-4177789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6E6CA4-A759-4374-A351-E003A72336EC}"/>
              </a:ext>
            </a:extLst>
          </p:cNvPr>
          <p:cNvSpPr/>
          <p:nvPr/>
        </p:nvSpPr>
        <p:spPr>
          <a:xfrm rot="5400000">
            <a:off x="6053997" y="-1156213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392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A92979-807A-4468-A289-3BED4599A6DE}"/>
              </a:ext>
            </a:extLst>
          </p:cNvPr>
          <p:cNvSpPr/>
          <p:nvPr/>
        </p:nvSpPr>
        <p:spPr>
          <a:xfrm>
            <a:off x="0" y="0"/>
            <a:ext cx="12192000" cy="168084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15B776-5C96-4DCF-A26C-665CEBF25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47"/>
            <a:ext cx="10515600" cy="1680841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Walkers Crisps</a:t>
            </a:r>
            <a:endParaRPr lang="en-GB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2F3A3-926E-4177-9FFE-320D2EAE3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60" y="2406017"/>
            <a:ext cx="10515600" cy="26079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largest crisp factory on the world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Based in Leicester City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Introducing more healthier snacks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Looking at reducing waste across processes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Owned by PepsiCo, who also have a huge Technical Centre of Excellence in Beaumont Leys, Leicester, housing technical staff across R&amp;D Engineering and Technical Services.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C6C606-186C-49D6-B794-F59ABFF4CCBD}"/>
              </a:ext>
            </a:extLst>
          </p:cNvPr>
          <p:cNvSpPr/>
          <p:nvPr/>
        </p:nvSpPr>
        <p:spPr>
          <a:xfrm>
            <a:off x="1277524" y="5240184"/>
            <a:ext cx="9697872" cy="1631216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Research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Low Carbon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Human Resources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Administration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Security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Distribution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Nutrition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Graphic Designer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Marketing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Production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2E65BCE-B609-448B-81CC-4AD775463EBA}"/>
              </a:ext>
            </a:extLst>
          </p:cNvPr>
          <p:cNvSpPr/>
          <p:nvPr/>
        </p:nvSpPr>
        <p:spPr>
          <a:xfrm>
            <a:off x="1115875" y="267973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F99CA19C-AABD-422F-AF6B-F967ADC0E3A7}"/>
              </a:ext>
            </a:extLst>
          </p:cNvPr>
          <p:cNvSpPr/>
          <p:nvPr/>
        </p:nvSpPr>
        <p:spPr>
          <a:xfrm>
            <a:off x="1115875" y="298521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014CD-F101-43C5-B1D1-AF91882ED9AC}"/>
              </a:ext>
            </a:extLst>
          </p:cNvPr>
          <p:cNvSpPr/>
          <p:nvPr/>
        </p:nvSpPr>
        <p:spPr>
          <a:xfrm rot="5400000">
            <a:off x="6045873" y="-4359429"/>
            <a:ext cx="100251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44D37EB9-EB27-4D7F-990B-67338C9CBCBF}"/>
              </a:ext>
            </a:extLst>
          </p:cNvPr>
          <p:cNvSpPr/>
          <p:nvPr/>
        </p:nvSpPr>
        <p:spPr>
          <a:xfrm>
            <a:off x="1115877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206993ED-530D-42A3-9C92-9FA573C82748}"/>
              </a:ext>
            </a:extLst>
          </p:cNvPr>
          <p:cNvSpPr/>
          <p:nvPr/>
        </p:nvSpPr>
        <p:spPr>
          <a:xfrm>
            <a:off x="1115878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1EB36EE4-DE32-4BCA-94FE-F736E0ACB1C2}"/>
              </a:ext>
            </a:extLst>
          </p:cNvPr>
          <p:cNvSpPr/>
          <p:nvPr/>
        </p:nvSpPr>
        <p:spPr>
          <a:xfrm>
            <a:off x="1115876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62DB48F8-C16B-4276-AD5C-A5BA1BA8E41A}"/>
              </a:ext>
            </a:extLst>
          </p:cNvPr>
          <p:cNvSpPr/>
          <p:nvPr/>
        </p:nvSpPr>
        <p:spPr>
          <a:xfrm>
            <a:off x="1115875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55E4072-4424-4E07-B489-1205153EBC46}"/>
              </a:ext>
            </a:extLst>
          </p:cNvPr>
          <p:cNvSpPr/>
          <p:nvPr/>
        </p:nvSpPr>
        <p:spPr>
          <a:xfrm>
            <a:off x="4269529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979FC40-B10E-48B3-B13F-DE8FC59ACB5D}"/>
              </a:ext>
            </a:extLst>
          </p:cNvPr>
          <p:cNvSpPr/>
          <p:nvPr/>
        </p:nvSpPr>
        <p:spPr>
          <a:xfrm>
            <a:off x="4269530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73699A7D-BB01-4393-875E-58165EB688A9}"/>
              </a:ext>
            </a:extLst>
          </p:cNvPr>
          <p:cNvSpPr/>
          <p:nvPr/>
        </p:nvSpPr>
        <p:spPr>
          <a:xfrm>
            <a:off x="4269528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31F1E0E3-1913-4B1A-A23B-6007D1854A0F}"/>
              </a:ext>
            </a:extLst>
          </p:cNvPr>
          <p:cNvSpPr/>
          <p:nvPr/>
        </p:nvSpPr>
        <p:spPr>
          <a:xfrm>
            <a:off x="4269527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9FB1E17E-8288-4B28-8B73-858C8A6CD1C7}"/>
              </a:ext>
            </a:extLst>
          </p:cNvPr>
          <p:cNvSpPr/>
          <p:nvPr/>
        </p:nvSpPr>
        <p:spPr>
          <a:xfrm>
            <a:off x="7423179" y="5387472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1A0A305C-BCC8-4317-9863-C07BDF2CD496}"/>
              </a:ext>
            </a:extLst>
          </p:cNvPr>
          <p:cNvSpPr/>
          <p:nvPr/>
        </p:nvSpPr>
        <p:spPr>
          <a:xfrm>
            <a:off x="7423180" y="5681740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1585F755-F241-4027-9A2A-2F02D08E7460}"/>
              </a:ext>
            </a:extLst>
          </p:cNvPr>
          <p:cNvSpPr/>
          <p:nvPr/>
        </p:nvSpPr>
        <p:spPr>
          <a:xfrm>
            <a:off x="7423178" y="598722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1C303E88-135E-4D1B-A7D1-F2F0ABB54FE2}"/>
              </a:ext>
            </a:extLst>
          </p:cNvPr>
          <p:cNvSpPr/>
          <p:nvPr/>
        </p:nvSpPr>
        <p:spPr>
          <a:xfrm>
            <a:off x="7423177" y="6281496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98A18499-2F8F-4CC6-ABE8-C65812527153}"/>
              </a:ext>
            </a:extLst>
          </p:cNvPr>
          <p:cNvSpPr/>
          <p:nvPr/>
        </p:nvSpPr>
        <p:spPr>
          <a:xfrm>
            <a:off x="1115874" y="332396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9789B9EA-222E-4622-836E-75FDF99B80A8}"/>
              </a:ext>
            </a:extLst>
          </p:cNvPr>
          <p:cNvSpPr/>
          <p:nvPr/>
        </p:nvSpPr>
        <p:spPr>
          <a:xfrm>
            <a:off x="1115874" y="366271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C742D01B-E831-485C-822D-2C000525E3FE}"/>
              </a:ext>
            </a:extLst>
          </p:cNvPr>
          <p:cNvSpPr/>
          <p:nvPr/>
        </p:nvSpPr>
        <p:spPr>
          <a:xfrm>
            <a:off x="1115874" y="4001468"/>
            <a:ext cx="116023" cy="120650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4CDE8B-4504-401A-883C-0927EDA137D4}"/>
              </a:ext>
            </a:extLst>
          </p:cNvPr>
          <p:cNvSpPr/>
          <p:nvPr/>
        </p:nvSpPr>
        <p:spPr>
          <a:xfrm>
            <a:off x="868660" y="4812376"/>
            <a:ext cx="6083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roles do you think there are at Walkers Crisps?</a:t>
            </a:r>
            <a:endParaRPr lang="en-GB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1C9A89-511B-4A67-A704-5B1BAC5B492C}"/>
              </a:ext>
            </a:extLst>
          </p:cNvPr>
          <p:cNvSpPr/>
          <p:nvPr/>
        </p:nvSpPr>
        <p:spPr>
          <a:xfrm>
            <a:off x="838200" y="2043911"/>
            <a:ext cx="4878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know about Walkers Crisps?</a:t>
            </a:r>
          </a:p>
        </p:txBody>
      </p:sp>
    </p:spTree>
    <p:extLst>
      <p:ext uri="{BB962C8B-B14F-4D97-AF65-F5344CB8AC3E}">
        <p14:creationId xmlns:p14="http://schemas.microsoft.com/office/powerpoint/2010/main" val="71863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9871723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Top Tips from a Recruiter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2531" y="1936835"/>
            <a:ext cx="9040882" cy="45112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In terms of </a:t>
            </a:r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roles</a:t>
            </a:r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, the current </a:t>
            </a:r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trends</a:t>
            </a:r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 are:</a:t>
            </a: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 and Digital Skills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Accountancy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Recruitment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and Social Care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Green and Low Carbon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7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of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267527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could be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passionate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about an industry (such as Sport) and work as a Finance Officer; or you could be passionate about finance and work for a sports company such as British Swimming (based in Loughborough).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Hopefully, this has shown that there is a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wide range of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think about.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can tell you what jobs or skills are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in-demand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and Digital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help you make sure you have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right skills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get into the industry or role that you are interested in.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80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4236" y="-4088198"/>
            <a:ext cx="543529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281530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Summary of Part 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766036" y="2863296"/>
            <a:ext cx="106599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learned what Labour Market Information is and what it can tell us.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looked at the types of businesses: micro, small, medium and large – and looked at what some of the large local businesses do.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also looked at the range of job roles across different companies.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 we are going to look at how you can use all of this information to help you with your career planning and next steps.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9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 rot="5400000">
            <a:off x="4924424" y="-2667001"/>
            <a:ext cx="2343150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609592" y="6264343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-2" y="2875001"/>
            <a:ext cx="12192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 Two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 rot="5400000">
            <a:off x="6053995" y="-4177789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6E6CA4-A759-4374-A351-E003A72336EC}"/>
              </a:ext>
            </a:extLst>
          </p:cNvPr>
          <p:cNvSpPr/>
          <p:nvPr/>
        </p:nvSpPr>
        <p:spPr>
          <a:xfrm rot="5400000">
            <a:off x="6053997" y="-1156213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99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09433"/>
            <a:ext cx="9493897" cy="5409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Watch from 9 mins and 51 seconds of the video and answer questions as you watch. Once the video has stopped, compare your responses with others! </a:t>
            </a:r>
          </a:p>
          <a:p>
            <a:endParaRPr lang="en-GB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11" name="Online Media 1" title="LLEP World of Work film - with subtitles">
            <a:hlinkClick r:id="" action="ppaction://media"/>
            <a:extLst>
              <a:ext uri="{FF2B5EF4-FFF2-40B4-BE49-F238E27FC236}">
                <a16:creationId xmlns:a16="http://schemas.microsoft.com/office/drawing/2014/main" id="{F316305C-CF36-4E9A-BCDB-AF5B5D027DB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88817" y="2081444"/>
            <a:ext cx="6614366" cy="3737117"/>
          </a:xfrm>
          <a:prstGeom prst="rect">
            <a:avLst/>
          </a:prstGeom>
          <a:ln>
            <a:solidFill>
              <a:srgbClr val="195CA7"/>
            </a:solidFill>
          </a:ln>
        </p:spPr>
      </p:pic>
    </p:spTree>
    <p:extLst>
      <p:ext uri="{BB962C8B-B14F-4D97-AF65-F5344CB8AC3E}">
        <p14:creationId xmlns:p14="http://schemas.microsoft.com/office/powerpoint/2010/main" val="85188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517" y="-3501"/>
            <a:ext cx="10330944" cy="2075050"/>
          </a:xfrm>
        </p:spPr>
        <p:txBody>
          <a:bodyPr>
            <a:normAutofit/>
          </a:bodyPr>
          <a:lstStyle/>
          <a:p>
            <a:pPr lvl="0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How can I use Labour Market Information?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6269" y="2071549"/>
            <a:ext cx="9040882" cy="4921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Top Tips from a Recruiter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Know the industries that are hiring.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Research job vacancy boards to see the sort of roles are available (e.g. Indeed)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Speak to recruitment agencies about what sort of roles are available and what skills they are looking for.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careers websites have labour market information </a:t>
            </a:r>
            <a:r>
              <a:rPr lang="en-GB" sz="2000" b="1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www.icould.com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World of Work Leicestershire resources have links to websites to explore careers and sectors across the City and County </a:t>
            </a:r>
            <a:r>
              <a:rPr lang="en-GB" sz="2000" b="1" u="sng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www.llep.org.uk</a:t>
            </a:r>
            <a:r>
              <a:rPr lang="en-GB" sz="2000" b="1" u="sng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/wow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2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5898"/>
            <a:ext cx="756732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46573" y="545785"/>
            <a:ext cx="98856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B4FC4DB-520D-4D99-9CA6-AA90D0F69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541" y="1810901"/>
            <a:ext cx="11353800" cy="774539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key industries in Leicester and Leicestershire, and a great place to start researching what is available, are: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4B5F0A-755E-41F6-80B2-46D29F1720C0}"/>
              </a:ext>
            </a:extLst>
          </p:cNvPr>
          <p:cNvSpPr txBox="1"/>
          <p:nvPr/>
        </p:nvSpPr>
        <p:spPr>
          <a:xfrm>
            <a:off x="746232" y="2771420"/>
            <a:ext cx="10941803" cy="317009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Care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Creative and Digital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 and Advanced Manufacturing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Food and Drink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Business, Finance and Professional Services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Space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Construction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Logistics and Distribution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Low Carbon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Retail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Sport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Tourism and Hospitality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Public Services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706512-EB2D-43EC-BB07-AF765C7A65EB}"/>
              </a:ext>
            </a:extLst>
          </p:cNvPr>
          <p:cNvSpPr txBox="1"/>
          <p:nvPr/>
        </p:nvSpPr>
        <p:spPr>
          <a:xfrm>
            <a:off x="1" y="5804333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Please see the LLEP World of Work resources for more information on each of these industries at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www.llep.org.uk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Or speak with the school Careers Adviser who can help you research what you’re interested in.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6E721A-08FA-4F82-9500-602B79BECBD7}"/>
              </a:ext>
            </a:extLst>
          </p:cNvPr>
          <p:cNvSpPr/>
          <p:nvPr/>
        </p:nvSpPr>
        <p:spPr>
          <a:xfrm rot="5400000">
            <a:off x="6046571" y="-5879787"/>
            <a:ext cx="98856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283AF8-84A3-45F1-82F5-53DE906EB588}"/>
              </a:ext>
            </a:extLst>
          </p:cNvPr>
          <p:cNvSpPr/>
          <p:nvPr/>
        </p:nvSpPr>
        <p:spPr>
          <a:xfrm rot="5400000">
            <a:off x="5717632" y="-5339900"/>
            <a:ext cx="756732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97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9871723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Top Tips from a Recruiter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586" y="1936834"/>
            <a:ext cx="10820195" cy="492116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What advice would you give to a young person starting to look for work?</a:t>
            </a:r>
          </a:p>
          <a:p>
            <a:pPr marL="0" lvl="0" indent="0">
              <a:buNone/>
            </a:pP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 many occasions it is not the best candidate who gets the job, it is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keenest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most passionate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CV is a sales document – it is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brand you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What makes you unique? Why choose you.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Failure can be good! Do your best, don’t stress and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from every set back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or step forward.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Experience!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Volunteering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 Experience (paid work or unpaid work experience)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Air, Army or Sea Cadets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Interviews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3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6765" y="-4740271"/>
            <a:ext cx="538471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06" y="-3501"/>
            <a:ext cx="10310207" cy="1286495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55057" y="-4613721"/>
            <a:ext cx="81887" cy="12192003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206" y="1979810"/>
            <a:ext cx="12023677" cy="48781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Companies can teach skills to people entering the workforce, known as ‘hard skills’.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are looking for employees with character, with ‘soft skills’.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we mean by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and soft 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FC1DE7-70E7-4BE5-836C-6A10F34F5D6C}"/>
              </a:ext>
            </a:extLst>
          </p:cNvPr>
          <p:cNvSpPr/>
          <p:nvPr/>
        </p:nvSpPr>
        <p:spPr>
          <a:xfrm rot="5400000">
            <a:off x="1505696" y="2799037"/>
            <a:ext cx="3077786" cy="433771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CAC3AB-A18A-47E2-914F-EA86B43BDB88}"/>
              </a:ext>
            </a:extLst>
          </p:cNvPr>
          <p:cNvSpPr/>
          <p:nvPr/>
        </p:nvSpPr>
        <p:spPr>
          <a:xfrm rot="5400000">
            <a:off x="7134658" y="2022650"/>
            <a:ext cx="3077786" cy="5890485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1AC4B4-AF8E-479F-8B93-909A7ABAF776}"/>
              </a:ext>
            </a:extLst>
          </p:cNvPr>
          <p:cNvSpPr/>
          <p:nvPr/>
        </p:nvSpPr>
        <p:spPr>
          <a:xfrm>
            <a:off x="1020171" y="3629065"/>
            <a:ext cx="40488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 or </a:t>
            </a:r>
          </a:p>
          <a:p>
            <a:pPr algn="ctr"/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Vocational Skills</a:t>
            </a:r>
          </a:p>
          <a:p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are the skills that employers can train you in. They are specific job skills, for example, knowing how to use a sonography machine if you are a midwife.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54FB2A-6DFA-4630-9577-689D74B902FB}"/>
              </a:ext>
            </a:extLst>
          </p:cNvPr>
          <p:cNvSpPr/>
          <p:nvPr/>
        </p:nvSpPr>
        <p:spPr>
          <a:xfrm>
            <a:off x="5971662" y="3629065"/>
            <a:ext cx="550610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 or</a:t>
            </a:r>
          </a:p>
          <a:p>
            <a:pPr algn="ctr"/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 Skills </a:t>
            </a:r>
          </a:p>
          <a:p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 that make up your ‘character’; for example they may come naturally to you or you learn them during some work experience or hobbies or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890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638962" y="-4273475"/>
            <a:ext cx="914077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does </a:t>
            </a:r>
            <a:r>
              <a:rPr lang="en-GB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Labour Market Information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890" y="1365988"/>
            <a:ext cx="11521109" cy="9140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is information about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world of work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670891" y="2632885"/>
            <a:ext cx="10850217" cy="3217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 All of the following words relate to Labour Market Information. Can you match these words to their definitions?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861183" y="3384365"/>
            <a:ext cx="30049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Occupation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Salary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Qualification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Demographic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Business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Recruitment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Employment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Vocational Skills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Employability Skills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Industry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8CA4CF-548C-476C-BE4A-15E7B97FFEA5}"/>
              </a:ext>
            </a:extLst>
          </p:cNvPr>
          <p:cNvSpPr txBox="1"/>
          <p:nvPr/>
        </p:nvSpPr>
        <p:spPr>
          <a:xfrm>
            <a:off x="4056439" y="3384365"/>
            <a:ext cx="86543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amount of money that an employee is paid to do their job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Individual qualities that make up your character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level of skill or ability that you have achieved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Providing goods or service in exchange for a fee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Job specific skills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process of finding new employees for a business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job or a practical activity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Being paid to work for a business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portion or group within a population</a:t>
            </a:r>
          </a:p>
          <a:p>
            <a:pPr marL="342900" indent="-342900">
              <a:buFont typeface="+mj-lt"/>
              <a:buAutoNum type="alphaU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sector of the economy</a:t>
            </a:r>
          </a:p>
        </p:txBody>
      </p:sp>
    </p:spTree>
    <p:extLst>
      <p:ext uri="{BB962C8B-B14F-4D97-AF65-F5344CB8AC3E}">
        <p14:creationId xmlns:p14="http://schemas.microsoft.com/office/powerpoint/2010/main" val="33359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6765" y="-4740271"/>
            <a:ext cx="538471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06" y="-3501"/>
            <a:ext cx="10310207" cy="1286495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55057" y="-4613721"/>
            <a:ext cx="81887" cy="12192003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206" y="1979810"/>
            <a:ext cx="12023677" cy="48781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anyone name any soft skills?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 – Speaking – Problem Solving – Creativity </a:t>
            </a:r>
          </a:p>
          <a:p>
            <a:pPr marL="0" indent="0" algn="ctr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 – Aiming High – Leadership – Team Work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20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10007927" y="-3501"/>
            <a:ext cx="2184073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01"/>
            <a:ext cx="10349469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712349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32" y="1827651"/>
            <a:ext cx="8745304" cy="4921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look at the soft skills – those skills that will show your character and help you sell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BRAND YOU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Take 5 minutes and write down what you think are your best skills.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Now, with your neighbour, take 5 minutes to ask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them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what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they think your best skills are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your lists match, great! Work together to think about examples of when you have demonstrated this.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your lists don’t match, great! Discuss why your partner has identified certain skills. Then explain to your partner why you have identified other skills.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7EC29-B44F-46B0-AAE2-E221B2677D0B}"/>
              </a:ext>
            </a:extLst>
          </p:cNvPr>
          <p:cNvSpPr/>
          <p:nvPr/>
        </p:nvSpPr>
        <p:spPr>
          <a:xfrm>
            <a:off x="211618" y="-3501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4D9E71-901B-4A19-B0CB-831DDD066995}"/>
              </a:ext>
            </a:extLst>
          </p:cNvPr>
          <p:cNvSpPr/>
          <p:nvPr/>
        </p:nvSpPr>
        <p:spPr>
          <a:xfrm>
            <a:off x="10007926" y="1071008"/>
            <a:ext cx="21840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 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257283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10007927" y="-3501"/>
            <a:ext cx="2184073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01"/>
            <a:ext cx="10349469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712349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32" y="1827651"/>
            <a:ext cx="8745304" cy="4921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now take 10 minutes to write examples of when you have demonstrated these skills that we can use in a CV or application form.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 the handout you will find a STAR format to use for your examples: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ituation 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situation you had to deal with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ask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task you were given to do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ction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action you took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esult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what happened as a result of your action and what 			you learned from the experience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examples can now be taken away with you and used on your personal statement or CV.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7EC29-B44F-46B0-AAE2-E221B2677D0B}"/>
              </a:ext>
            </a:extLst>
          </p:cNvPr>
          <p:cNvSpPr/>
          <p:nvPr/>
        </p:nvSpPr>
        <p:spPr>
          <a:xfrm>
            <a:off x="211618" y="-3501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4D9E71-901B-4A19-B0CB-831DDD066995}"/>
              </a:ext>
            </a:extLst>
          </p:cNvPr>
          <p:cNvSpPr/>
          <p:nvPr/>
        </p:nvSpPr>
        <p:spPr>
          <a:xfrm>
            <a:off x="10007926" y="1071008"/>
            <a:ext cx="21840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 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339881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10007927" y="-3501"/>
            <a:ext cx="2184073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01"/>
            <a:ext cx="10349469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Extension Activity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712349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32" y="1827651"/>
            <a:ext cx="8745304" cy="4921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Now you have your examples, let’s practise the interview scenario with your neighbour. How would you vocally explain to the interviewer: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are your main strengths?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tell us about a personal achievement?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When have you faced a challenging experience?</a:t>
            </a: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Remember STAR: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ituation 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situation you had to deal with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ask 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task you were given to do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ction 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action you took</a:t>
            </a:r>
          </a:p>
          <a:p>
            <a:pPr lvl="1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esult 		</a:t>
            </a:r>
            <a:r>
              <a:rPr lang="en-GB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what happened as a result of your action and what 			you learned from the experience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7EC29-B44F-46B0-AAE2-E221B2677D0B}"/>
              </a:ext>
            </a:extLst>
          </p:cNvPr>
          <p:cNvSpPr/>
          <p:nvPr/>
        </p:nvSpPr>
        <p:spPr>
          <a:xfrm>
            <a:off x="211618" y="-3501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4D9E71-901B-4A19-B0CB-831DDD066995}"/>
              </a:ext>
            </a:extLst>
          </p:cNvPr>
          <p:cNvSpPr/>
          <p:nvPr/>
        </p:nvSpPr>
        <p:spPr>
          <a:xfrm>
            <a:off x="10007926" y="1071008"/>
            <a:ext cx="21840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 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endParaRPr lang="en-GB" sz="2000" b="1" dirty="0">
              <a:solidFill>
                <a:srgbClr val="195CA7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179559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DB7991-EBD5-40B6-A19F-FA185864CADD}"/>
              </a:ext>
            </a:extLst>
          </p:cNvPr>
          <p:cNvSpPr/>
          <p:nvPr/>
        </p:nvSpPr>
        <p:spPr>
          <a:xfrm>
            <a:off x="409432" y="1064525"/>
            <a:ext cx="3671248" cy="818866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75BBEF-A1C6-4A81-93B9-EBE222A968C0}"/>
              </a:ext>
            </a:extLst>
          </p:cNvPr>
          <p:cNvSpPr/>
          <p:nvPr/>
        </p:nvSpPr>
        <p:spPr>
          <a:xfrm>
            <a:off x="4233080" y="1064525"/>
            <a:ext cx="3671248" cy="818866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A023A8-10EB-49F9-9CEE-4144DD245EF0}"/>
              </a:ext>
            </a:extLst>
          </p:cNvPr>
          <p:cNvSpPr/>
          <p:nvPr/>
        </p:nvSpPr>
        <p:spPr>
          <a:xfrm>
            <a:off x="8056728" y="1064525"/>
            <a:ext cx="3671248" cy="818866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00373-A026-4F88-8391-AC48B51EEAE4}"/>
              </a:ext>
            </a:extLst>
          </p:cNvPr>
          <p:cNvSpPr/>
          <p:nvPr/>
        </p:nvSpPr>
        <p:spPr>
          <a:xfrm>
            <a:off x="409432" y="2019869"/>
            <a:ext cx="3671248" cy="4601568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0ADD08-1F4D-4C88-8321-44CCB8783492}"/>
              </a:ext>
            </a:extLst>
          </p:cNvPr>
          <p:cNvSpPr/>
          <p:nvPr/>
        </p:nvSpPr>
        <p:spPr>
          <a:xfrm>
            <a:off x="4233080" y="2019869"/>
            <a:ext cx="3671248" cy="4601568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2E634D-F700-4CB3-A7C3-D5C7E340E6F3}"/>
              </a:ext>
            </a:extLst>
          </p:cNvPr>
          <p:cNvSpPr/>
          <p:nvPr/>
        </p:nvSpPr>
        <p:spPr>
          <a:xfrm>
            <a:off x="8056728" y="2019869"/>
            <a:ext cx="3671248" cy="4601568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2D00BC-50CD-43D0-952E-D2F5248B1A21}"/>
              </a:ext>
            </a:extLst>
          </p:cNvPr>
          <p:cNvSpPr/>
          <p:nvPr/>
        </p:nvSpPr>
        <p:spPr>
          <a:xfrm>
            <a:off x="514065" y="2335494"/>
            <a:ext cx="34619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Look at job vacancy boards to see the sort of roles available (e.g. Indeed).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Take a look at the World of Work resources because they have links to websites to explore careers and sectors across the City and County </a:t>
            </a:r>
            <a:r>
              <a:rPr lang="en-GB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www.llep.org.uk/wow</a:t>
            </a:r>
            <a:r>
              <a:rPr lang="en-GB" u="sng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Or try careers websites, which have labour market information such as </a:t>
            </a:r>
            <a:r>
              <a:rPr lang="en-GB" u="sng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www.icould.com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16A588-E417-4EE1-8E6B-24877B50E6C0}"/>
              </a:ext>
            </a:extLst>
          </p:cNvPr>
          <p:cNvSpPr/>
          <p:nvPr/>
        </p:nvSpPr>
        <p:spPr>
          <a:xfrm>
            <a:off x="514065" y="1308059"/>
            <a:ext cx="113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Research: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EFC60F-350C-4934-A9FD-C52FDAA3C09F}"/>
              </a:ext>
            </a:extLst>
          </p:cNvPr>
          <p:cNvSpPr/>
          <p:nvPr/>
        </p:nvSpPr>
        <p:spPr>
          <a:xfrm>
            <a:off x="8209128" y="2335494"/>
            <a:ext cx="35734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latin typeface="Segoe UI" panose="020B0502040204020203" pitchFamily="34" charset="0"/>
                <a:cs typeface="Segoe UI" panose="020B0502040204020203" pitchFamily="34" charset="0"/>
              </a:rPr>
              <a:t>Think about volunteering at a club, work place or charity.</a:t>
            </a:r>
          </a:p>
          <a:p>
            <a:endParaRPr lang="en-GB" sz="17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700" dirty="0">
                <a:latin typeface="Segoe UI" panose="020B0502040204020203" pitchFamily="34" charset="0"/>
                <a:cs typeface="Segoe UI" panose="020B0502040204020203" pitchFamily="34" charset="0"/>
              </a:rPr>
              <a:t>Apply for work experience: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latin typeface="Segoe UI" panose="020B0502040204020203" pitchFamily="34" charset="0"/>
                <a:cs typeface="Segoe UI" panose="020B0502040204020203" pitchFamily="34" charset="0"/>
              </a:rPr>
              <a:t>a weekend job to showcase your soft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latin typeface="Segoe UI" panose="020B0502040204020203" pitchFamily="34" charset="0"/>
                <a:cs typeface="Segoe UI" panose="020B0502040204020203" pitchFamily="34" charset="0"/>
              </a:rPr>
              <a:t>unpaid work experience in the school holiday (plenty of online experiences right now)</a:t>
            </a:r>
          </a:p>
          <a:p>
            <a:endParaRPr lang="en-GB" sz="17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700" dirty="0">
                <a:latin typeface="Segoe UI" panose="020B0502040204020203" pitchFamily="34" charset="0"/>
                <a:cs typeface="Segoe UI" panose="020B0502040204020203" pitchFamily="34" charset="0"/>
              </a:rPr>
              <a:t>Applying is a great experience (writing specific applications, covering letters and attending interviews) you can use all this to help and improve for next time! Plus it also shows your enthusiasm.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D020FA-5D32-4815-AB89-312B14D16A7A}"/>
              </a:ext>
            </a:extLst>
          </p:cNvPr>
          <p:cNvSpPr/>
          <p:nvPr/>
        </p:nvSpPr>
        <p:spPr>
          <a:xfrm>
            <a:off x="8139277" y="1308059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Get experience: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F1AA83-8079-4F4C-8432-E0BBBBF0E028}"/>
              </a:ext>
            </a:extLst>
          </p:cNvPr>
          <p:cNvSpPr/>
          <p:nvPr/>
        </p:nvSpPr>
        <p:spPr>
          <a:xfrm>
            <a:off x="4385480" y="2335494"/>
            <a:ext cx="33618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Speak to the school Careers Adviser about what you are thinking.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Or speak to a Recruitment Agency.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See what the professionals think an employer considers most important, and identify which align with your own.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CDC19A-E1DE-448B-830C-04ECBC880331}"/>
              </a:ext>
            </a:extLst>
          </p:cNvPr>
          <p:cNvSpPr/>
          <p:nvPr/>
        </p:nvSpPr>
        <p:spPr>
          <a:xfrm>
            <a:off x="4309280" y="1308059"/>
            <a:ext cx="62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Talk: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5B9B6-255F-4698-A79E-4160AD1EFEDC}"/>
              </a:ext>
            </a:extLst>
          </p:cNvPr>
          <p:cNvSpPr txBox="1"/>
          <p:nvPr/>
        </p:nvSpPr>
        <p:spPr>
          <a:xfrm>
            <a:off x="409432" y="287235"/>
            <a:ext cx="4039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Your task after today:</a:t>
            </a:r>
          </a:p>
        </p:txBody>
      </p:sp>
    </p:spTree>
    <p:extLst>
      <p:ext uri="{BB962C8B-B14F-4D97-AF65-F5344CB8AC3E}">
        <p14:creationId xmlns:p14="http://schemas.microsoft.com/office/powerpoint/2010/main" val="370152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4236" y="-4088198"/>
            <a:ext cx="543529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281530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Summary of Part Two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661737" y="2664899"/>
            <a:ext cx="1105702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We have learned what Labour Market Information is and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it can tell us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We have looked at the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: micro, small, medium and large.</a:t>
            </a:r>
          </a:p>
          <a:p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We have looked at the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of job roles 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across different companies and across different industries. You can work for the industry you are passionate about in a role you might not have considered. </a:t>
            </a:r>
          </a:p>
          <a:p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We have looked at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 skills 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and how we can identify that we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HAVE SKILLS 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and then how we can explain those to other people.</a:t>
            </a:r>
          </a:p>
          <a:p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We have also looked at how you can use all of this information to help you with your </a:t>
            </a:r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 planning </a:t>
            </a: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and next steps.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78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442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A629C32-F273-41CA-8590-29FB1E979B9E}"/>
              </a:ext>
            </a:extLst>
          </p:cNvPr>
          <p:cNvSpPr txBox="1"/>
          <p:nvPr/>
        </p:nvSpPr>
        <p:spPr>
          <a:xfrm>
            <a:off x="8668754" y="6296715"/>
            <a:ext cx="3523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World of Work series.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66CC239-B448-4DD0-A2D8-68871DDA05E9}"/>
              </a:ext>
            </a:extLst>
          </p:cNvPr>
          <p:cNvSpPr txBox="1">
            <a:spLocks/>
          </p:cNvSpPr>
          <p:nvPr/>
        </p:nvSpPr>
        <p:spPr>
          <a:xfrm>
            <a:off x="223912" y="2848086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7CAC517C-F645-42E0-B501-EFCEF6FC0F90}"/>
              </a:ext>
            </a:extLst>
          </p:cNvPr>
          <p:cNvSpPr/>
          <p:nvPr/>
        </p:nvSpPr>
        <p:spPr>
          <a:xfrm>
            <a:off x="4226952" y="3644501"/>
            <a:ext cx="1671546" cy="1665694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EAD822D7-7846-46F7-B296-4CDE5110F87A}"/>
              </a:ext>
            </a:extLst>
          </p:cNvPr>
          <p:cNvSpPr/>
          <p:nvPr/>
        </p:nvSpPr>
        <p:spPr>
          <a:xfrm>
            <a:off x="8244982" y="3646909"/>
            <a:ext cx="1709510" cy="1665695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9E9544D6-0405-4D8B-B8B3-AAECB26A83DA}"/>
              </a:ext>
            </a:extLst>
          </p:cNvPr>
          <p:cNvSpPr/>
          <p:nvPr/>
        </p:nvSpPr>
        <p:spPr>
          <a:xfrm>
            <a:off x="2225432" y="3644500"/>
            <a:ext cx="1671546" cy="1660614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D3C4AD18-9FDD-4F28-82D2-093AB3034E91}"/>
              </a:ext>
            </a:extLst>
          </p:cNvPr>
          <p:cNvSpPr/>
          <p:nvPr/>
        </p:nvSpPr>
        <p:spPr>
          <a:xfrm>
            <a:off x="223912" y="3644500"/>
            <a:ext cx="1671546" cy="1660614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92E23224-1FFB-4573-A4AE-9FCD0D8EB455}"/>
              </a:ext>
            </a:extLst>
          </p:cNvPr>
          <p:cNvSpPr/>
          <p:nvPr/>
        </p:nvSpPr>
        <p:spPr>
          <a:xfrm>
            <a:off x="10246502" y="3644500"/>
            <a:ext cx="1671546" cy="1665695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C57441D8-F88E-40EB-A2BF-CBD4ACE8307C}"/>
              </a:ext>
            </a:extLst>
          </p:cNvPr>
          <p:cNvSpPr/>
          <p:nvPr/>
        </p:nvSpPr>
        <p:spPr>
          <a:xfrm>
            <a:off x="6243462" y="3644500"/>
            <a:ext cx="1671546" cy="1665695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</p:spTree>
    <p:extLst>
      <p:ext uri="{BB962C8B-B14F-4D97-AF65-F5344CB8AC3E}">
        <p14:creationId xmlns:p14="http://schemas.microsoft.com/office/powerpoint/2010/main" val="48951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89920DA-32C2-45C9-8A83-775A985C658C}"/>
              </a:ext>
            </a:extLst>
          </p:cNvPr>
          <p:cNvSpPr txBox="1">
            <a:spLocks/>
          </p:cNvSpPr>
          <p:nvPr/>
        </p:nvSpPr>
        <p:spPr>
          <a:xfrm>
            <a:off x="223912" y="2674735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3185E5-FFFA-4046-AB76-87DA58E6ED2B}"/>
              </a:ext>
            </a:extLst>
          </p:cNvPr>
          <p:cNvSpPr/>
          <p:nvPr/>
        </p:nvSpPr>
        <p:spPr>
          <a:xfrm>
            <a:off x="695694" y="3232169"/>
            <a:ext cx="5564199" cy="346465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World of Work Leicestershire, links to websites to explore careers and sectors </a:t>
            </a:r>
          </a:p>
          <a:p>
            <a:r>
              <a:rPr lang="en-GB" sz="2000" b="1" u="sng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www.llep.org.uk</a:t>
            </a:r>
            <a:r>
              <a:rPr lang="en-GB" sz="2000" b="1" u="sng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/wow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careers websites have labour market information </a:t>
            </a: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www.icould.com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www.youthemployment.co.uk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www.gov.uk/apply-apprenticeship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1E6101A1-A8D6-431E-8C68-8BFF014435ED}"/>
              </a:ext>
            </a:extLst>
          </p:cNvPr>
          <p:cNvSpPr/>
          <p:nvPr/>
        </p:nvSpPr>
        <p:spPr>
          <a:xfrm>
            <a:off x="539866" y="3360582"/>
            <a:ext cx="124865" cy="118784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69088D9-8EFC-4CF2-AB4F-085817177EC0}"/>
              </a:ext>
            </a:extLst>
          </p:cNvPr>
          <p:cNvSpPr/>
          <p:nvPr/>
        </p:nvSpPr>
        <p:spPr>
          <a:xfrm>
            <a:off x="570828" y="6087350"/>
            <a:ext cx="124865" cy="118784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A37BCBD-A8D8-4413-8B34-4544464DAB58}"/>
              </a:ext>
            </a:extLst>
          </p:cNvPr>
          <p:cNvSpPr/>
          <p:nvPr/>
        </p:nvSpPr>
        <p:spPr>
          <a:xfrm>
            <a:off x="570829" y="4577363"/>
            <a:ext cx="124865" cy="118784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4D1A4F2-6FA8-4E6B-9B62-A9BF4548FAC7}"/>
              </a:ext>
            </a:extLst>
          </p:cNvPr>
          <p:cNvSpPr/>
          <p:nvPr/>
        </p:nvSpPr>
        <p:spPr>
          <a:xfrm>
            <a:off x="6562956" y="5186152"/>
            <a:ext cx="124865" cy="118784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1379F7-8F75-41D3-96C6-C975125D0206}"/>
              </a:ext>
            </a:extLst>
          </p:cNvPr>
          <p:cNvSpPr/>
          <p:nvPr/>
        </p:nvSpPr>
        <p:spPr>
          <a:xfrm>
            <a:off x="6562956" y="3419974"/>
            <a:ext cx="124865" cy="118784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629C32-F273-41CA-8590-29FB1E979B9E}"/>
              </a:ext>
            </a:extLst>
          </p:cNvPr>
          <p:cNvSpPr txBox="1"/>
          <p:nvPr/>
        </p:nvSpPr>
        <p:spPr>
          <a:xfrm>
            <a:off x="8668754" y="6296715"/>
            <a:ext cx="3523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World of Work series.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103889-0182-4121-83D4-BA55EEB7BCDC}"/>
              </a:ext>
            </a:extLst>
          </p:cNvPr>
          <p:cNvSpPr/>
          <p:nvPr/>
        </p:nvSpPr>
        <p:spPr>
          <a:xfrm>
            <a:off x="6778255" y="3236752"/>
            <a:ext cx="49840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Job search websites, sector organisations, business news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10"/>
              </a:rPr>
              <a:t>www.uk.indeed.com/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11"/>
              </a:rPr>
              <a:t>www.jobsite.co.uk/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12"/>
              </a:rPr>
              <a:t>www.reed.co.uk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Read our recruitment specialist James’s blog on 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www.llep.org.uk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14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8" grpId="0" animBg="1"/>
      <p:bldP spid="79" grpId="0" animBg="1"/>
      <p:bldP spid="80" grpId="0" animBg="1"/>
      <p:bldP spid="81" grpId="0" animBg="1"/>
      <p:bldP spid="2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FCB06DBE-962C-4863-B556-2295F83D08CA}"/>
              </a:ext>
            </a:extLst>
          </p:cNvPr>
          <p:cNvSpPr/>
          <p:nvPr/>
        </p:nvSpPr>
        <p:spPr>
          <a:xfrm>
            <a:off x="9896474" y="347662"/>
            <a:ext cx="314325" cy="314325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B42FB8-003E-4067-B675-13869C2FD902}"/>
              </a:ext>
            </a:extLst>
          </p:cNvPr>
          <p:cNvSpPr/>
          <p:nvPr/>
        </p:nvSpPr>
        <p:spPr>
          <a:xfrm>
            <a:off x="10572749" y="347662"/>
            <a:ext cx="314325" cy="314325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09C381-0B43-4333-BE19-403690A83757}"/>
              </a:ext>
            </a:extLst>
          </p:cNvPr>
          <p:cNvSpPr/>
          <p:nvPr/>
        </p:nvSpPr>
        <p:spPr>
          <a:xfrm>
            <a:off x="11249024" y="347662"/>
            <a:ext cx="314325" cy="314325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026193" y="0"/>
            <a:ext cx="1556085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096249" y="3860722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FF916B-699B-4FD4-B60C-6EC3EDE2A42E}"/>
              </a:ext>
            </a:extLst>
          </p:cNvPr>
          <p:cNvSpPr txBox="1"/>
          <p:nvPr/>
        </p:nvSpPr>
        <p:spPr>
          <a:xfrm>
            <a:off x="2679033" y="2828835"/>
            <a:ext cx="9512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 </a:t>
            </a:r>
          </a:p>
        </p:txBody>
      </p:sp>
    </p:spTree>
    <p:extLst>
      <p:ext uri="{BB962C8B-B14F-4D97-AF65-F5344CB8AC3E}">
        <p14:creationId xmlns:p14="http://schemas.microsoft.com/office/powerpoint/2010/main" val="159976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638962" y="-4273473"/>
            <a:ext cx="914077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does </a:t>
            </a:r>
            <a:r>
              <a:rPr lang="en-GB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Labour Market Information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65988"/>
            <a:ext cx="8935453" cy="91407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is information about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world of work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670891" y="2905525"/>
            <a:ext cx="10850217" cy="2945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 Answers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861182" y="3384365"/>
            <a:ext cx="106599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Occupation 		G. A job or a practical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Salary 		A. The amount of money that an employee is paid to do their job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Qualification	 	C. A level of skill or ability that you have achieved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Demographic	I. A portion or group within a population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Business  		D. Providing goods or service in exchange for a fee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Recruitment 		F. The process of finding new employees for a business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Employment	 	H. Being paid to work for a business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Vocational Skills 	E. Job specific skills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Employability Skills 	B. Individual qualities that make up your character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Industry 		J. A sector of the economy</a:t>
            </a:r>
          </a:p>
        </p:txBody>
      </p:sp>
    </p:spTree>
    <p:extLst>
      <p:ext uri="{BB962C8B-B14F-4D97-AF65-F5344CB8AC3E}">
        <p14:creationId xmlns:p14="http://schemas.microsoft.com/office/powerpoint/2010/main" val="40942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does Labour Market Information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148" y="2817342"/>
            <a:ext cx="9893968" cy="15889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can tell you:</a:t>
            </a: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14400" lvl="2" indent="0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Which industries are recruiting and where they are located;</a:t>
            </a:r>
          </a:p>
          <a:p>
            <a:pPr marL="914400" lvl="2" indent="0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 number of people in certain types of jobs;</a:t>
            </a:r>
          </a:p>
          <a:p>
            <a:pPr marL="914400" lvl="2" indent="0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qualifications and skills businesses are looking for;</a:t>
            </a:r>
          </a:p>
          <a:p>
            <a:pPr marL="914400" lvl="2" indent="0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Growing or declining occupations; and</a:t>
            </a:r>
          </a:p>
          <a:p>
            <a:pPr marL="914400" lvl="2" indent="0">
              <a:buNone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General employment trends.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AFE6DA-93CB-45BC-B488-6D73AD864C3D}"/>
              </a:ext>
            </a:extLst>
          </p:cNvPr>
          <p:cNvSpPr/>
          <p:nvPr/>
        </p:nvSpPr>
        <p:spPr>
          <a:xfrm>
            <a:off x="11353800" y="1899154"/>
            <a:ext cx="75063" cy="45719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213B7F-5B94-4B79-AB29-C2B7A6471FC6}"/>
              </a:ext>
            </a:extLst>
          </p:cNvPr>
          <p:cNvSpPr/>
          <p:nvPr/>
        </p:nvSpPr>
        <p:spPr>
          <a:xfrm>
            <a:off x="11552830" y="1899154"/>
            <a:ext cx="75063" cy="45719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2609EC-AB03-4ECD-8166-124C4B590300}"/>
              </a:ext>
            </a:extLst>
          </p:cNvPr>
          <p:cNvSpPr/>
          <p:nvPr/>
        </p:nvSpPr>
        <p:spPr>
          <a:xfrm>
            <a:off x="11751860" y="1899153"/>
            <a:ext cx="75063" cy="45719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D76AB8-FCF2-49D7-B42C-8C9D9DA7ACA4}"/>
              </a:ext>
            </a:extLst>
          </p:cNvPr>
          <p:cNvSpPr/>
          <p:nvPr/>
        </p:nvSpPr>
        <p:spPr>
          <a:xfrm>
            <a:off x="0" y="1899152"/>
            <a:ext cx="11176379" cy="45719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0E8B46-58F9-4D9F-8C66-0C0ED3BB4DCD}"/>
              </a:ext>
            </a:extLst>
          </p:cNvPr>
          <p:cNvSpPr/>
          <p:nvPr/>
        </p:nvSpPr>
        <p:spPr>
          <a:xfrm>
            <a:off x="1479888" y="3668228"/>
            <a:ext cx="124865" cy="118784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8A0F8D-65C5-4A3F-B102-A729AB1E3E07}"/>
              </a:ext>
            </a:extLst>
          </p:cNvPr>
          <p:cNvSpPr/>
          <p:nvPr/>
        </p:nvSpPr>
        <p:spPr>
          <a:xfrm>
            <a:off x="1479884" y="4037263"/>
            <a:ext cx="124865" cy="118784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85DBEDD-C161-4970-AF57-C56A425D3272}"/>
              </a:ext>
            </a:extLst>
          </p:cNvPr>
          <p:cNvSpPr/>
          <p:nvPr/>
        </p:nvSpPr>
        <p:spPr>
          <a:xfrm>
            <a:off x="1479884" y="4353248"/>
            <a:ext cx="124865" cy="118784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5AA30D0-5306-4816-B7A7-F35BF3B1D252}"/>
              </a:ext>
            </a:extLst>
          </p:cNvPr>
          <p:cNvSpPr/>
          <p:nvPr/>
        </p:nvSpPr>
        <p:spPr>
          <a:xfrm>
            <a:off x="1479883" y="4669233"/>
            <a:ext cx="124865" cy="118784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C01888C-28A3-4076-B73D-0F5A92A2B6C7}"/>
              </a:ext>
            </a:extLst>
          </p:cNvPr>
          <p:cNvSpPr/>
          <p:nvPr/>
        </p:nvSpPr>
        <p:spPr>
          <a:xfrm>
            <a:off x="1479882" y="5050951"/>
            <a:ext cx="124865" cy="118784"/>
          </a:xfrm>
          <a:prstGeom prst="ellipse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273000F0-D02E-4EAF-B973-2B78701ED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10" y="5558558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3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09433"/>
            <a:ext cx="9493897" cy="5409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Watch the first 9 mins and 51 seconds of the video and answer the questions on the handout as you watch. Once the video has stopped, compare your responses with others!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LLEP World of Work film - with subtitles">
            <a:hlinkClick r:id="" action="ppaction://media"/>
            <a:extLst>
              <a:ext uri="{FF2B5EF4-FFF2-40B4-BE49-F238E27FC236}">
                <a16:creationId xmlns:a16="http://schemas.microsoft.com/office/drawing/2014/main" id="{A56CE095-94E4-4FE7-A429-93DC783281F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88817" y="2081444"/>
            <a:ext cx="6614366" cy="3737117"/>
          </a:xfrm>
          <a:prstGeom prst="rect">
            <a:avLst/>
          </a:prstGeom>
          <a:ln>
            <a:solidFill>
              <a:srgbClr val="195CA7"/>
            </a:solidFill>
          </a:ln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9871723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are Employability Skills?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2531" y="2320119"/>
            <a:ext cx="9040882" cy="451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Employability skills can also be called soft skills or transferable skills. These are qualities that you pick up over time; for example in work experience or hobbies or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Write a list of things that you consider to be employability skills.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many different ways of describing these skills but broadly they are:</a:t>
            </a: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3B654-81EE-455A-9BBD-F8CEE7E93F38}"/>
              </a:ext>
            </a:extLst>
          </p:cNvPr>
          <p:cNvSpPr/>
          <p:nvPr/>
        </p:nvSpPr>
        <p:spPr>
          <a:xfrm>
            <a:off x="3020302" y="4952406"/>
            <a:ext cx="6151396" cy="132343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38661A-32DA-4825-9D8D-14D6008E2042}"/>
              </a:ext>
            </a:extLst>
          </p:cNvPr>
          <p:cNvSpPr/>
          <p:nvPr/>
        </p:nvSpPr>
        <p:spPr>
          <a:xfrm rot="5400000">
            <a:off x="5783332" y="-4657050"/>
            <a:ext cx="1758100" cy="11059236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17581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893015" y="-3388300"/>
            <a:ext cx="163240" cy="10434734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5314" y="2346712"/>
            <a:ext cx="9363522" cy="451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look at a few key things that will help you use Labour Market Information and Employability Skills to help you plan your next steps.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video you watched and made notes on will help you here!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affects the Labour Market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Range of roles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Top tips 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236EC8D-5D12-4F85-BAA7-6C0810C4140D}"/>
              </a:ext>
            </a:extLst>
          </p:cNvPr>
          <p:cNvSpPr/>
          <p:nvPr/>
        </p:nvSpPr>
        <p:spPr>
          <a:xfrm rot="10800000">
            <a:off x="1680812" y="1747445"/>
            <a:ext cx="164556" cy="5101625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1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718" y="446146"/>
            <a:ext cx="8937011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affects the Labour Market?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02" y="2360293"/>
            <a:ext cx="11114230" cy="3097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Covid-19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still do not know the long-term impact; we know that there will be more competition for jobs but Labour Market Information is showing that there are also new opportunities. </a:t>
            </a:r>
          </a:p>
          <a:p>
            <a:pPr lvl="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Organisations have had to change fast: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Using online services / home working – which has seen a sharp rise in digital and IT services. 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Making workplaces safer – so demand for PPE and hand sanitiser increased.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Some businesses boomed as people stayed home.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Online services like Zoom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Home entertainment like games and Netflix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Home improvement/DIY goods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Online shopping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2933D4-3CB6-4919-A20E-20AED2D0B825}"/>
              </a:ext>
            </a:extLst>
          </p:cNvPr>
          <p:cNvSpPr/>
          <p:nvPr/>
        </p:nvSpPr>
        <p:spPr>
          <a:xfrm>
            <a:off x="250891" y="230059"/>
            <a:ext cx="1757739" cy="1757739"/>
          </a:xfrm>
          <a:prstGeom prst="ellipse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049A8-0D5E-4276-BB2B-5802F849D793}"/>
              </a:ext>
            </a:extLst>
          </p:cNvPr>
          <p:cNvSpPr/>
          <p:nvPr/>
        </p:nvSpPr>
        <p:spPr>
          <a:xfrm rot="5400000">
            <a:off x="6108650" y="-1699924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49B45323-8142-4558-900E-C939AF05C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8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3015</Words>
  <Application>Microsoft Office PowerPoint</Application>
  <PresentationFormat>Widescreen</PresentationFormat>
  <Paragraphs>466</Paragraphs>
  <Slides>39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What does Labour Market Information mean?</vt:lpstr>
      <vt:lpstr>What does Labour Market Information mean?</vt:lpstr>
      <vt:lpstr>What does Labour Market Information mean?</vt:lpstr>
      <vt:lpstr>PowerPoint Presentation</vt:lpstr>
      <vt:lpstr>What are Employability Skills?</vt:lpstr>
      <vt:lpstr>PowerPoint Presentation</vt:lpstr>
      <vt:lpstr>What affects the Labour Market?</vt:lpstr>
      <vt:lpstr>What affects the Labour Market?</vt:lpstr>
      <vt:lpstr>Types of Businesses</vt:lpstr>
      <vt:lpstr>Types of Businesses</vt:lpstr>
      <vt:lpstr>Types of Businesses</vt:lpstr>
      <vt:lpstr>Types of Businesses</vt:lpstr>
      <vt:lpstr>Types of Businesses</vt:lpstr>
      <vt:lpstr>Top Tips from a Recruiter</vt:lpstr>
      <vt:lpstr>Summary of Part One</vt:lpstr>
      <vt:lpstr>Range of Roles</vt:lpstr>
      <vt:lpstr>Next</vt:lpstr>
      <vt:lpstr>Walkers Crisps</vt:lpstr>
      <vt:lpstr>Top Tips from a Recruiter</vt:lpstr>
      <vt:lpstr>Range of Roles</vt:lpstr>
      <vt:lpstr>Summary of Part One</vt:lpstr>
      <vt:lpstr>PowerPoint Presentation</vt:lpstr>
      <vt:lpstr>PowerPoint Presentation</vt:lpstr>
      <vt:lpstr>How can I use Labour Market Information?</vt:lpstr>
      <vt:lpstr>PowerPoint Presentation</vt:lpstr>
      <vt:lpstr>Top Tips from a Recruiter</vt:lpstr>
      <vt:lpstr>Skills</vt:lpstr>
      <vt:lpstr>Skills</vt:lpstr>
      <vt:lpstr>Activity</vt:lpstr>
      <vt:lpstr>Activity</vt:lpstr>
      <vt:lpstr>Extension Activity</vt:lpstr>
      <vt:lpstr>PowerPoint Presentation</vt:lpstr>
      <vt:lpstr>Summary of Part Two</vt:lpstr>
      <vt:lpstr>PowerPoint Presentation</vt:lpstr>
      <vt:lpstr>Want to know more? 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and  Advanced Manufacturing</dc:title>
  <dc:creator>Laura Sherlock</dc:creator>
  <cp:lastModifiedBy>Laura Sherlock</cp:lastModifiedBy>
  <cp:revision>91</cp:revision>
  <dcterms:created xsi:type="dcterms:W3CDTF">2020-10-12T12:52:50Z</dcterms:created>
  <dcterms:modified xsi:type="dcterms:W3CDTF">2021-03-01T07:12:53Z</dcterms:modified>
</cp:coreProperties>
</file>